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5" r:id="rId11"/>
    <p:sldId id="286" r:id="rId12"/>
    <p:sldId id="284" r:id="rId13"/>
    <p:sldId id="287" r:id="rId14"/>
    <p:sldId id="288" r:id="rId15"/>
    <p:sldId id="292" r:id="rId16"/>
    <p:sldId id="293" r:id="rId17"/>
    <p:sldId id="295" r:id="rId18"/>
    <p:sldId id="294" r:id="rId19"/>
    <p:sldId id="296" r:id="rId20"/>
    <p:sldId id="289" r:id="rId21"/>
    <p:sldId id="313" r:id="rId22"/>
    <p:sldId id="291" r:id="rId23"/>
    <p:sldId id="297" r:id="rId24"/>
    <p:sldId id="300" r:id="rId25"/>
    <p:sldId id="301" r:id="rId26"/>
    <p:sldId id="299" r:id="rId27"/>
    <p:sldId id="302" r:id="rId28"/>
    <p:sldId id="303" r:id="rId29"/>
    <p:sldId id="304" r:id="rId30"/>
    <p:sldId id="305" r:id="rId31"/>
    <p:sldId id="307" r:id="rId32"/>
    <p:sldId id="308" r:id="rId33"/>
    <p:sldId id="312" r:id="rId34"/>
    <p:sldId id="311" r:id="rId35"/>
    <p:sldId id="309" r:id="rId36"/>
    <p:sldId id="306" r:id="rId37"/>
    <p:sldId id="310" r:id="rId38"/>
    <p:sldId id="258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CCA3-0904-42F9-9591-2BDE5ECFFC30}" type="datetimeFigureOut">
              <a:rPr lang="zh-CN" altLang="en-US" smtClean="0"/>
              <a:t>2024/12/5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2C7D-CCA0-4724-869B-B170F0D6E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063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CCA3-0904-42F9-9591-2BDE5ECFFC30}" type="datetimeFigureOut">
              <a:rPr lang="zh-CN" altLang="en-US" smtClean="0"/>
              <a:t>2024/12/5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2C7D-CCA0-4724-869B-B170F0D6E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259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CCA3-0904-42F9-9591-2BDE5ECFFC30}" type="datetimeFigureOut">
              <a:rPr lang="zh-CN" altLang="en-US" smtClean="0"/>
              <a:t>2024/12/5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2C7D-CCA0-4724-869B-B170F0D6E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369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CCA3-0904-42F9-9591-2BDE5ECFFC30}" type="datetimeFigureOut">
              <a:rPr lang="zh-CN" altLang="en-US" smtClean="0"/>
              <a:t>2024/12/5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2C7D-CCA0-4724-869B-B170F0D6EDD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34933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CCA3-0904-42F9-9591-2BDE5ECFFC30}" type="datetimeFigureOut">
              <a:rPr lang="zh-CN" altLang="en-US" smtClean="0"/>
              <a:t>2024/12/5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2C7D-CCA0-4724-869B-B170F0D6E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469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CCA3-0904-42F9-9591-2BDE5ECFFC30}" type="datetimeFigureOut">
              <a:rPr lang="zh-CN" altLang="en-US" smtClean="0"/>
              <a:t>2024/12/5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2C7D-CCA0-4724-869B-B170F0D6E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1353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CCA3-0904-42F9-9591-2BDE5ECFFC30}" type="datetimeFigureOut">
              <a:rPr lang="zh-CN" altLang="en-US" smtClean="0"/>
              <a:t>2024/12/5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2C7D-CCA0-4724-869B-B170F0D6E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9323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CCA3-0904-42F9-9591-2BDE5ECFFC30}" type="datetimeFigureOut">
              <a:rPr lang="zh-CN" altLang="en-US" smtClean="0"/>
              <a:t>2024/12/5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2C7D-CCA0-4724-869B-B170F0D6E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838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CCA3-0904-42F9-9591-2BDE5ECFFC30}" type="datetimeFigureOut">
              <a:rPr lang="zh-CN" altLang="en-US" smtClean="0"/>
              <a:t>2024/12/5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2C7D-CCA0-4724-869B-B170F0D6E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71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CCA3-0904-42F9-9591-2BDE5ECFFC30}" type="datetimeFigureOut">
              <a:rPr lang="zh-CN" altLang="en-US" smtClean="0"/>
              <a:t>2024/12/5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2C7D-CCA0-4724-869B-B170F0D6E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322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CCA3-0904-42F9-9591-2BDE5ECFFC30}" type="datetimeFigureOut">
              <a:rPr lang="zh-CN" altLang="en-US" smtClean="0"/>
              <a:t>2024/12/5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2C7D-CCA0-4724-869B-B170F0D6E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270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CCA3-0904-42F9-9591-2BDE5ECFFC30}" type="datetimeFigureOut">
              <a:rPr lang="zh-CN" altLang="en-US" smtClean="0"/>
              <a:t>2024/12/5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2C7D-CCA0-4724-869B-B170F0D6E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633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CCA3-0904-42F9-9591-2BDE5ECFFC30}" type="datetimeFigureOut">
              <a:rPr lang="zh-CN" altLang="en-US" smtClean="0"/>
              <a:t>2024/12/5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2C7D-CCA0-4724-869B-B170F0D6E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17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CCA3-0904-42F9-9591-2BDE5ECFFC30}" type="datetimeFigureOut">
              <a:rPr lang="zh-CN" altLang="en-US" smtClean="0"/>
              <a:t>2024/12/5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2C7D-CCA0-4724-869B-B170F0D6E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82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CCA3-0904-42F9-9591-2BDE5ECFFC30}" type="datetimeFigureOut">
              <a:rPr lang="zh-CN" altLang="en-US" smtClean="0"/>
              <a:t>2024/12/5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2C7D-CCA0-4724-869B-B170F0D6E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702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CCA3-0904-42F9-9591-2BDE5ECFFC30}" type="datetimeFigureOut">
              <a:rPr lang="zh-CN" altLang="en-US" smtClean="0"/>
              <a:t>2024/12/5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2C7D-CCA0-4724-869B-B170F0D6E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790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CCA3-0904-42F9-9591-2BDE5ECFFC30}" type="datetimeFigureOut">
              <a:rPr lang="zh-CN" altLang="en-US" smtClean="0"/>
              <a:t>2024/12/5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2C7D-CCA0-4724-869B-B170F0D6E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890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8CDCCA3-0904-42F9-9591-2BDE5ECFFC30}" type="datetimeFigureOut">
              <a:rPr lang="zh-CN" altLang="en-US" smtClean="0"/>
              <a:t>2024/12/5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04C2C7D-CCA0-4724-869B-B170F0D6E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26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47.jpe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46.png"/><Relationship Id="rId17" Type="http://schemas.openxmlformats.org/officeDocument/2006/relationships/image" Target="../media/image51.jpeg"/><Relationship Id="rId2" Type="http://schemas.openxmlformats.org/officeDocument/2006/relationships/tags" Target="../tags/tag3.xml"/><Relationship Id="rId16" Type="http://schemas.openxmlformats.org/officeDocument/2006/relationships/image" Target="../media/image50.jpe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45.jpeg"/><Relationship Id="rId5" Type="http://schemas.openxmlformats.org/officeDocument/2006/relationships/tags" Target="../tags/tag6.xml"/><Relationship Id="rId15" Type="http://schemas.openxmlformats.org/officeDocument/2006/relationships/image" Target="../media/image49.jpeg"/><Relationship Id="rId10" Type="http://schemas.openxmlformats.org/officeDocument/2006/relationships/image" Target="../media/image44.pn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13" Type="http://schemas.openxmlformats.org/officeDocument/2006/relationships/tags" Target="../tags/tag22.xml"/><Relationship Id="rId18" Type="http://schemas.openxmlformats.org/officeDocument/2006/relationships/tags" Target="../tags/tag27.xml"/><Relationship Id="rId26" Type="http://schemas.openxmlformats.org/officeDocument/2006/relationships/tags" Target="../tags/tag35.xml"/><Relationship Id="rId3" Type="http://schemas.openxmlformats.org/officeDocument/2006/relationships/tags" Target="../tags/tag12.xml"/><Relationship Id="rId21" Type="http://schemas.openxmlformats.org/officeDocument/2006/relationships/tags" Target="../tags/tag30.xml"/><Relationship Id="rId34" Type="http://schemas.openxmlformats.org/officeDocument/2006/relationships/image" Target="../media/image55.jpeg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tags" Target="../tags/tag26.xml"/><Relationship Id="rId25" Type="http://schemas.openxmlformats.org/officeDocument/2006/relationships/tags" Target="../tags/tag34.xml"/><Relationship Id="rId33" Type="http://schemas.openxmlformats.org/officeDocument/2006/relationships/image" Target="../media/image54.jpeg"/><Relationship Id="rId2" Type="http://schemas.openxmlformats.org/officeDocument/2006/relationships/tags" Target="../tags/tag11.xml"/><Relationship Id="rId16" Type="http://schemas.openxmlformats.org/officeDocument/2006/relationships/tags" Target="../tags/tag25.xml"/><Relationship Id="rId20" Type="http://schemas.openxmlformats.org/officeDocument/2006/relationships/tags" Target="../tags/tag29.xml"/><Relationship Id="rId29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24" Type="http://schemas.openxmlformats.org/officeDocument/2006/relationships/tags" Target="../tags/tag33.xml"/><Relationship Id="rId32" Type="http://schemas.openxmlformats.org/officeDocument/2006/relationships/image" Target="../media/image44.png"/><Relationship Id="rId5" Type="http://schemas.openxmlformats.org/officeDocument/2006/relationships/tags" Target="../tags/tag14.xml"/><Relationship Id="rId15" Type="http://schemas.openxmlformats.org/officeDocument/2006/relationships/tags" Target="../tags/tag24.xml"/><Relationship Id="rId23" Type="http://schemas.openxmlformats.org/officeDocument/2006/relationships/tags" Target="../tags/tag32.xml"/><Relationship Id="rId28" Type="http://schemas.openxmlformats.org/officeDocument/2006/relationships/tags" Target="../tags/tag37.xml"/><Relationship Id="rId10" Type="http://schemas.openxmlformats.org/officeDocument/2006/relationships/tags" Target="../tags/tag19.xml"/><Relationship Id="rId19" Type="http://schemas.openxmlformats.org/officeDocument/2006/relationships/tags" Target="../tags/tag28.xml"/><Relationship Id="rId31" Type="http://schemas.openxmlformats.org/officeDocument/2006/relationships/image" Target="../media/image53.jpeg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Relationship Id="rId22" Type="http://schemas.openxmlformats.org/officeDocument/2006/relationships/tags" Target="../tags/tag31.xml"/><Relationship Id="rId27" Type="http://schemas.openxmlformats.org/officeDocument/2006/relationships/tags" Target="../tags/tag36.xml"/><Relationship Id="rId30" Type="http://schemas.openxmlformats.org/officeDocument/2006/relationships/image" Target="../media/image52.jpeg"/><Relationship Id="rId35" Type="http://schemas.openxmlformats.org/officeDocument/2006/relationships/image" Target="../media/image56.jpeg"/><Relationship Id="rId8" Type="http://schemas.openxmlformats.org/officeDocument/2006/relationships/tags" Target="../tags/tag1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Relationship Id="rId5" Type="http://schemas.openxmlformats.org/officeDocument/2006/relationships/image" Target="../media/image59.jpeg"/><Relationship Id="rId4" Type="http://schemas.openxmlformats.org/officeDocument/2006/relationships/image" Target="../media/image58.gi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619911" y="4335756"/>
            <a:ext cx="9452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汇报人：西南科技大学   王亮  副教授 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2886" y="745697"/>
            <a:ext cx="11383765" cy="3034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lnSpc>
                <a:spcPct val="150000"/>
              </a:lnSpc>
              <a:defRPr/>
            </a:pPr>
            <a:r>
              <a:rPr lang="zh-CN" altLang="en-US" sz="4800" dirty="0">
                <a:solidFill>
                  <a:prstClr val="black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展望和探讨行业发展对专业培养的要求</a:t>
            </a:r>
            <a:endParaRPr lang="en-US" altLang="zh-CN" sz="4800" dirty="0">
              <a:solidFill>
                <a:prstClr val="black"/>
              </a:solidFill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lvl="0" algn="ctr" defTabSz="457200">
              <a:lnSpc>
                <a:spcPct val="150000"/>
              </a:lnSpc>
              <a:defRPr/>
            </a:pPr>
            <a:r>
              <a:rPr lang="en-US" altLang="zh-CN" sz="4800" dirty="0">
                <a:solidFill>
                  <a:prstClr val="black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3600" dirty="0">
                <a:solidFill>
                  <a:prstClr val="black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（西南）建环工程教育创新协作平台</a:t>
            </a:r>
            <a:r>
              <a:rPr lang="en-US" altLang="zh-CN" sz="3600" dirty="0">
                <a:solidFill>
                  <a:prstClr val="black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2025</a:t>
            </a:r>
            <a:r>
              <a:rPr lang="zh-CN" altLang="en-US" sz="3600" dirty="0">
                <a:solidFill>
                  <a:prstClr val="black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年人才培养方案修订研讨会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成果汇报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20886" y="5234735"/>
            <a:ext cx="5092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2024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年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12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600" dirty="0">
                <a:solidFill>
                  <a:srgbClr val="00206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日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dirty="0">
                <a:solidFill>
                  <a:srgbClr val="00206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长沙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162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85954BA2-9EEC-4783-A094-C6341F46D2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9956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D3858B7-E2D5-4D4E-91B6-1BB44E6AAF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612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2926962-259A-49EA-B442-ACF7FB860E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98" y="1261182"/>
            <a:ext cx="5707523" cy="38050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C6A7FDE-34A6-493E-B0F0-BE3F023A3A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109" y="0"/>
            <a:ext cx="6181616" cy="375774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52ADE9A-E9F7-4FDD-8C36-11AF4B8747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109" y="3757745"/>
            <a:ext cx="6191891" cy="309355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FC5E71D9-01AA-4A83-B0CF-3DEFCC56DE9F}"/>
              </a:ext>
            </a:extLst>
          </p:cNvPr>
          <p:cNvSpPr/>
          <p:nvPr/>
        </p:nvSpPr>
        <p:spPr>
          <a:xfrm>
            <a:off x="1085446" y="5305040"/>
            <a:ext cx="37930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四川大学  龙恩深教授</a:t>
            </a:r>
          </a:p>
        </p:txBody>
      </p:sp>
    </p:spTree>
    <p:extLst>
      <p:ext uri="{BB962C8B-B14F-4D97-AF65-F5344CB8AC3E}">
        <p14:creationId xmlns:p14="http://schemas.microsoft.com/office/powerpoint/2010/main" val="10724012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6C3C1A7-CF4B-4327-810D-0A7C7AB3DE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049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9251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71D551F-4CA3-48F1-B595-FACDD33FC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7886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12AA6D5-7E89-4F41-B146-3F95E5E2E7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6" y="1095624"/>
            <a:ext cx="5815604" cy="387706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8949292-FFEF-4FEA-8659-77F3FDD124FA}"/>
              </a:ext>
            </a:extLst>
          </p:cNvPr>
          <p:cNvSpPr/>
          <p:nvPr/>
        </p:nvSpPr>
        <p:spPr>
          <a:xfrm>
            <a:off x="1196652" y="5317256"/>
            <a:ext cx="37930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西南交通大学  邓梦思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90FE23D-B702-401D-85D8-643B85D80D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501" y="538857"/>
            <a:ext cx="6283499" cy="631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6650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60FED03-BC55-4C9C-B295-B81520E3EB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632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8807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B14AFB-8346-4B41-85C4-709E639647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0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7990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2AE40D2-232E-488F-BC1C-A8FF76EFF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4558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467C7E3-0EE5-4B0E-857F-11A51E6E79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767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DB33CF7-C600-4C10-B4C3-90785BB6E58F}"/>
              </a:ext>
            </a:extLst>
          </p:cNvPr>
          <p:cNvSpPr/>
          <p:nvPr/>
        </p:nvSpPr>
        <p:spPr>
          <a:xfrm>
            <a:off x="195210" y="187383"/>
            <a:ext cx="11835829" cy="6000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zh-CN" altLang="en-US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zh-CN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西南</a:t>
            </a:r>
            <a:r>
              <a:rPr lang="zh-CN" altLang="en-US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建筑环境与能源应用工程教育创新协作平台</a:t>
            </a:r>
          </a:p>
          <a:p>
            <a:pPr marL="342900" indent="-342900" algn="just">
              <a:lnSpc>
                <a:spcPct val="150000"/>
              </a:lnSpc>
              <a:spcBef>
                <a:spcPts val="17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2800" b="1" kern="2200" dirty="0">
                <a:latin typeface="等线" panose="02010600030101010101" pitchFamily="2" charset="-122"/>
                <a:ea typeface="微软雅黑" panose="020B0503020204020204" pitchFamily="34" charset="-122"/>
              </a:rPr>
              <a:t>平台意义</a:t>
            </a:r>
            <a:endParaRPr lang="zh-CN" altLang="zh-CN" sz="2800" b="1" kern="2200" dirty="0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 kern="100" dirty="0">
                <a:latin typeface="等线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构建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西南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建筑环境与能源应用工程教育创新协作平台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是为了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加强教育界与工程界、企业界的协作，促进高校工程教育和社会继续教育的创新。</a:t>
            </a:r>
          </a:p>
          <a:p>
            <a:pPr marL="342900" indent="-342900" algn="just">
              <a:lnSpc>
                <a:spcPct val="150000"/>
              </a:lnSpc>
              <a:spcBef>
                <a:spcPts val="17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zh-CN" sz="2800" b="1" kern="2200" dirty="0">
                <a:latin typeface="等线" panose="02010600030101010101" pitchFamily="2" charset="-122"/>
                <a:ea typeface="微软雅黑" panose="020B0503020204020204" pitchFamily="34" charset="-122"/>
              </a:rPr>
              <a:t>成员单位及人员</a:t>
            </a:r>
            <a:endParaRPr lang="en-US" altLang="zh-CN" sz="2800" b="1" kern="2200" dirty="0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1700"/>
              </a:spcBef>
              <a:spcAft>
                <a:spcPts val="0"/>
              </a:spcAft>
            </a:pPr>
            <a:r>
              <a:rPr lang="en-US" altLang="zh-CN" sz="2400" b="1" kern="22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、西南地区高校建筑环境与能源应用工程专业及其教师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kern="100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2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、工程界单位及相关工程师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kern="100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3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、企业界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及企业家。</a:t>
            </a:r>
          </a:p>
        </p:txBody>
      </p:sp>
    </p:spTree>
    <p:extLst>
      <p:ext uri="{BB962C8B-B14F-4D97-AF65-F5344CB8AC3E}">
        <p14:creationId xmlns:p14="http://schemas.microsoft.com/office/powerpoint/2010/main" val="27778820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FAE475D3-D1A9-4325-9501-F968A2AA9F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70" y="801382"/>
            <a:ext cx="5701301" cy="418671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F95EEDE5-72B0-4042-9DD3-9E6E51FA9EF3}"/>
              </a:ext>
            </a:extLst>
          </p:cNvPr>
          <p:cNvSpPr/>
          <p:nvPr/>
        </p:nvSpPr>
        <p:spPr>
          <a:xfrm>
            <a:off x="707333" y="5296708"/>
            <a:ext cx="45143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昆明理工大学  王志浩教授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696FFDD-2022-45DC-BEBF-8897E4F86A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915" y="616449"/>
            <a:ext cx="6310085" cy="624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6545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7F6D206-1ECA-4D54-A818-F06C26454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5363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E4B3FA4-9C26-4A3B-BE0E-C4DF2C19F0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38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26E5DF9-CBE9-405D-977D-2973D5BE92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1" y="1038072"/>
            <a:ext cx="5927761" cy="416132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817B401-EB6E-46C3-BA8D-66C555CECDC8}"/>
              </a:ext>
            </a:extLst>
          </p:cNvPr>
          <p:cNvSpPr/>
          <p:nvPr/>
        </p:nvSpPr>
        <p:spPr>
          <a:xfrm>
            <a:off x="707333" y="5296708"/>
            <a:ext cx="45143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重庆科技大学  余晓平教授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C140265-CB5A-43B7-8087-EE4AD70D8E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12036"/>
            <a:ext cx="6096000" cy="645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3346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3C69F48-5338-43C8-9C00-FBF075970A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5923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60B8379-76AE-402B-AADE-5C32FEE948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1163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6819809-B75E-4730-8DBE-DBBEDD6904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1" y="1038072"/>
            <a:ext cx="6009809" cy="400653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158B363-7C5D-42EB-8703-DB29C1A74F23}"/>
              </a:ext>
            </a:extLst>
          </p:cNvPr>
          <p:cNvSpPr/>
          <p:nvPr/>
        </p:nvSpPr>
        <p:spPr>
          <a:xfrm>
            <a:off x="707333" y="5296708"/>
            <a:ext cx="45143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西南石油大学  彭善碧教授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1BC00B2-BBE1-4BB0-87CE-9FF9CAEF5C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18"/>
          <a:stretch/>
        </p:blipFill>
        <p:spPr>
          <a:xfrm>
            <a:off x="6238150" y="472611"/>
            <a:ext cx="5953850" cy="638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4795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E01E8CA-6F7B-46A4-81CA-2E62A5C33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391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39CFC4B-047D-4283-B0F7-DE8AC6EEFD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4009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2F8F6B5-9195-49E7-B59D-F083D7C57B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675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DB33CF7-C600-4C10-B4C3-90785BB6E58F}"/>
              </a:ext>
            </a:extLst>
          </p:cNvPr>
          <p:cNvSpPr/>
          <p:nvPr/>
        </p:nvSpPr>
        <p:spPr>
          <a:xfrm>
            <a:off x="383570" y="238758"/>
            <a:ext cx="11472809" cy="6364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zh-CN" altLang="en-US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zh-CN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西南</a:t>
            </a:r>
            <a:r>
              <a:rPr lang="zh-CN" altLang="en-US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建筑环境与能源应用工程教育创新协作平台</a:t>
            </a:r>
          </a:p>
          <a:p>
            <a:pPr marL="342900" indent="-342900" algn="just">
              <a:lnSpc>
                <a:spcPct val="150000"/>
              </a:lnSpc>
              <a:spcBef>
                <a:spcPts val="1700"/>
              </a:spcBef>
              <a:buFont typeface="Wingdings" panose="05000000000000000000" pitchFamily="2" charset="2"/>
              <a:buChar char="Ø"/>
            </a:pPr>
            <a:r>
              <a:rPr lang="zh-CN" altLang="en-US" sz="2800" b="1" kern="2200" dirty="0">
                <a:latin typeface="等线" panose="02010600030101010101" pitchFamily="2" charset="-122"/>
                <a:ea typeface="微软雅黑" panose="020B0503020204020204" pitchFamily="34" charset="-122"/>
              </a:rPr>
              <a:t>运作模式</a:t>
            </a:r>
            <a:endParaRPr lang="en-US" altLang="zh-CN" sz="2800" b="1" kern="2200" dirty="0">
              <a:latin typeface="等线" panose="02010600030101010101" pitchFamily="2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en-US" altLang="zh-CN" sz="2800" b="1" kern="22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、平台主持人轮流制</a:t>
            </a:r>
            <a:endParaRPr lang="en-US" altLang="zh-CN" sz="2800" kern="100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由参建平台的各高校轮流担任平台主持单位，主持单位确定主持人。</a:t>
            </a:r>
          </a:p>
          <a:p>
            <a:pPr indent="304800">
              <a:lnSpc>
                <a:spcPct val="150000"/>
              </a:lnSpc>
            </a:pP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目前已经完成的轮值：重庆科技学院（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2021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年）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西南科技大学（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2024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年）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昆明理工大学（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2025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年）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。。。。。。</a:t>
            </a:r>
            <a:endParaRPr lang="en-US" altLang="zh-CN" sz="2800" kern="100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2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、常设平台联络处</a:t>
            </a:r>
          </a:p>
          <a:p>
            <a:pPr indent="304800">
              <a:lnSpc>
                <a:spcPct val="150000"/>
              </a:lnSpc>
            </a:pP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平台联络处由重庆海润节能研究院负责筹建，相关负责人人员和联络人员由海润节能研究院与参与单位确定。</a:t>
            </a:r>
          </a:p>
        </p:txBody>
      </p:sp>
    </p:spTree>
    <p:extLst>
      <p:ext uri="{BB962C8B-B14F-4D97-AF65-F5344CB8AC3E}">
        <p14:creationId xmlns:p14="http://schemas.microsoft.com/office/powerpoint/2010/main" val="6717806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D31D0BC-7648-414A-A913-5506681179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55" t="34607" r="9979" b="23384"/>
          <a:stretch/>
        </p:blipFill>
        <p:spPr>
          <a:xfrm>
            <a:off x="1" y="1171252"/>
            <a:ext cx="6096000" cy="392473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98E3E36B-0328-44E0-BE41-CB97294CB5F5}"/>
              </a:ext>
            </a:extLst>
          </p:cNvPr>
          <p:cNvSpPr/>
          <p:nvPr/>
        </p:nvSpPr>
        <p:spPr>
          <a:xfrm>
            <a:off x="1009993" y="5327530"/>
            <a:ext cx="45143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西南科技大学  王亮副教授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3BA6F9D-F1D3-487D-B193-9304CB1ACD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46" t="-1028" r="4156" b="14031"/>
          <a:stretch/>
        </p:blipFill>
        <p:spPr>
          <a:xfrm>
            <a:off x="5986409" y="534257"/>
            <a:ext cx="6205591" cy="632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1131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3360" y="96215"/>
            <a:ext cx="9244361" cy="773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64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3500" dirty="0">
                <a:latin typeface="隶书" panose="02010509060101010101" pitchFamily="49" charset="-122"/>
                <a:ea typeface="隶书" panose="02010509060101010101" pitchFamily="49" charset="-122"/>
              </a:rPr>
              <a:t>2024</a:t>
            </a:r>
            <a:r>
              <a:rPr lang="zh-CN" altLang="en-US" sz="3500" dirty="0">
                <a:latin typeface="隶书" panose="02010509060101010101" pitchFamily="49" charset="-122"/>
                <a:ea typeface="隶书" panose="02010509060101010101" pitchFamily="49" charset="-122"/>
              </a:rPr>
              <a:t>版培养方案修订内容</a:t>
            </a:r>
            <a:endParaRPr lang="en-US" altLang="zh-CN" sz="35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2FEDBD8-6EC4-4DD4-BB68-8AC1A5AAEB82}"/>
              </a:ext>
            </a:extLst>
          </p:cNvPr>
          <p:cNvSpPr/>
          <p:nvPr/>
        </p:nvSpPr>
        <p:spPr>
          <a:xfrm>
            <a:off x="473296" y="988852"/>
            <a:ext cx="1062279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1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《可再生能源及新能源应用技术》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没有契合“双碳”背景，没有与行业发展与时俱进。</a:t>
            </a:r>
            <a:endParaRPr lang="en-US" altLang="zh-CN" sz="2800" kern="100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en-US" sz="2800" b="1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解决方案：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对课程进行整合，新增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《可再生能源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与节能低碳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技术》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选修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课程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城市建筑能源系统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必修课程，分别设置在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学期，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增加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契合“双碳”背景的新理论与技术，与行业发展与时俱进。</a:t>
            </a:r>
            <a:endParaRPr lang="en-US" altLang="zh-CN" sz="2800" kern="100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/>
            <a:endParaRPr lang="zh-CN" altLang="zh-CN" sz="2800" kern="100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2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自动控制原理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建筑设备自动化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建筑电气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等课程虽然有电的元素，但是缺少智能控制类契合“新工科”背景的课程。</a:t>
            </a:r>
            <a:endParaRPr lang="en-US" altLang="zh-CN" sz="2800" kern="100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en-US" sz="2800" b="1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解决方案：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增加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单片机基础与实践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《C++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语言程序设计及应用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《JAVA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程序设计及应用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智能控制类课程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凸显“新工科”理念在专业课程体系中的应用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kern="100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4245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3360" y="96215"/>
            <a:ext cx="9244361" cy="773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64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3500" dirty="0">
                <a:latin typeface="隶书" panose="02010509060101010101" pitchFamily="49" charset="-122"/>
                <a:ea typeface="隶书" panose="02010509060101010101" pitchFamily="49" charset="-122"/>
              </a:rPr>
              <a:t>2024</a:t>
            </a:r>
            <a:r>
              <a:rPr lang="zh-CN" altLang="en-US" sz="3500" dirty="0">
                <a:latin typeface="隶书" panose="02010509060101010101" pitchFamily="49" charset="-122"/>
                <a:ea typeface="隶书" panose="02010509060101010101" pitchFamily="49" charset="-122"/>
              </a:rPr>
              <a:t>版培养方案修订内容</a:t>
            </a:r>
            <a:endParaRPr lang="en-US" altLang="zh-CN" sz="35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2FEDBD8-6EC4-4DD4-BB68-8AC1A5AAEB82}"/>
              </a:ext>
            </a:extLst>
          </p:cNvPr>
          <p:cNvSpPr/>
          <p:nvPr/>
        </p:nvSpPr>
        <p:spPr>
          <a:xfrm>
            <a:off x="144523" y="1225157"/>
            <a:ext cx="1078992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3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、为了保持“水、暖、电”融合的专业特色，“水”和“电”的相关课程占用必修课，导致“暖”的相关课程受到影响。</a:t>
            </a:r>
            <a:endParaRPr lang="en-US" altLang="zh-CN" sz="2800" kern="100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en-US" sz="2800" b="1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解决方案：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建筑给水排水工程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建筑给水排水工程课程设计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学分均增加至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学分，并调整为选修课。</a:t>
            </a:r>
            <a:endParaRPr lang="en-US" altLang="zh-CN" sz="2800" kern="100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/>
            <a:endParaRPr lang="en-US" altLang="zh-CN" sz="2800" kern="100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4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建环专业认识实习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》安排时间不合理，《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建环专业认识实习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》课程时间设置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偏后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导致部分专业课程学习存在一定的困难。</a:t>
            </a:r>
            <a:endParaRPr lang="en-US" altLang="zh-CN" sz="2800" kern="100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en-US" sz="2800" b="1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解决方案：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与土木工程专业协调，形成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土木类专业认识实习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开设时间从第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学期调整至第</a:t>
            </a:r>
            <a:r>
              <a:rPr lang="en-US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学期，</a:t>
            </a:r>
            <a:r>
              <a:rPr lang="zh-CN" altLang="en-US" sz="2800" kern="100" dirty="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使学生在专业学习之前增加专业感性认识，形成系统的初步概念。</a:t>
            </a:r>
            <a:endParaRPr lang="en-US" altLang="zh-CN" sz="2800" kern="100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/>
            <a:endParaRPr lang="zh-CN" altLang="zh-CN" sz="2400" kern="100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0489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3569ea03569fed0337cf7278a490d20">
            <a:extLst>
              <a:ext uri="{FF2B5EF4-FFF2-40B4-BE49-F238E27FC236}">
                <a16:creationId xmlns:a16="http://schemas.microsoft.com/office/drawing/2014/main" id="{1F27196F-3388-45C7-BA9E-AE1AEC8B7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4"/>
            <a:ext cx="12244084" cy="6854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95746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0">
            <a:extLst>
              <a:ext uri="{FF2B5EF4-FFF2-40B4-BE49-F238E27FC236}">
                <a16:creationId xmlns:a16="http://schemas.microsoft.com/office/drawing/2014/main" id="{AEDFFDD9-511F-4285-A86F-D2E280D6B7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699" y="1170232"/>
            <a:ext cx="11125512" cy="1938992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ffectLst>
            <a:prstShdw prst="shdw17" dist="17961" dir="2700000">
              <a:srgbClr val="375D80"/>
            </a:prstShdw>
          </a:effectLst>
        </p:spPr>
        <p:txBody>
          <a:bodyPr wrap="square" anchor="ctr">
            <a:spAutoFit/>
          </a:bodyPr>
          <a:lstStyle/>
          <a:p>
            <a:pPr algn="l" defTabSz="457200" eaLnBrk="0" hangingPunct="0">
              <a:lnSpc>
                <a:spcPct val="150000"/>
              </a:lnSpc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000" b="1" dirty="0">
                <a:solidFill>
                  <a:srgbClr val="800000"/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20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四川省人民政府与教育部、国防科技工业局</a:t>
            </a: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共建高校</a:t>
            </a:r>
            <a:r>
              <a:rPr lang="zh-CN" altLang="en-US" sz="20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b="1" dirty="0">
              <a:solidFill>
                <a:srgbClr val="333399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 defTabSz="457200" eaLnBrk="0" hangingPunct="0">
              <a:lnSpc>
                <a:spcPct val="150000"/>
              </a:lnSpc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en-US" altLang="zh-CN" sz="20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0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国家重点建设的</a:t>
            </a: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西部</a:t>
            </a:r>
            <a:r>
              <a:rPr lang="en-US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sz="20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高校之一。</a:t>
            </a:r>
            <a:endParaRPr lang="en-US" altLang="zh-CN" sz="2000" b="1" dirty="0">
              <a:solidFill>
                <a:srgbClr val="333399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457200" eaLnBrk="0" hangingPunct="0">
              <a:lnSpc>
                <a:spcPct val="150000"/>
              </a:lnSpc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en-US" altLang="zh-CN" sz="20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0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已建立起完善的</a:t>
            </a:r>
            <a:r>
              <a:rPr lang="zh-CN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本科—硕士—博士—博士后</a:t>
            </a:r>
            <a:r>
              <a:rPr lang="zh-CN" altLang="zh-CN" sz="20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的人才培养体系</a:t>
            </a:r>
            <a:r>
              <a:rPr lang="zh-CN" altLang="en-US" sz="20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b="1" dirty="0">
              <a:solidFill>
                <a:srgbClr val="333399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457200" eaLnBrk="0" hangingPunct="0">
              <a:lnSpc>
                <a:spcPct val="150000"/>
              </a:lnSpc>
              <a:buClr>
                <a:srgbClr val="FF0000"/>
              </a:buClr>
              <a:buSzPct val="100000"/>
              <a:buFont typeface="Wingdings" pitchFamily="2" charset="2"/>
              <a:buChar char="p"/>
            </a:pPr>
            <a:r>
              <a:rPr lang="zh-CN" altLang="en-US" sz="20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  学校现有</a:t>
            </a:r>
            <a:r>
              <a:rPr lang="en-US" altLang="zh-CN" sz="20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20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个学院（部）， 涵盖、理、工、农、经、法、文、管、教、艺等等</a:t>
            </a:r>
            <a:r>
              <a:rPr lang="en-US" altLang="zh-CN" sz="20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000" b="1" dirty="0">
                <a:solidFill>
                  <a:srgbClr val="333399"/>
                </a:solidFill>
                <a:latin typeface="微软雅黑" pitchFamily="34" charset="-122"/>
                <a:ea typeface="微软雅黑" pitchFamily="34" charset="-122"/>
              </a:rPr>
              <a:t>大学科门类。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592A9C95-7301-49AE-87D5-E2DB253D3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699" y="3377031"/>
            <a:ext cx="3551519" cy="250830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prstShdw prst="shdw17" dist="17961" dir="2700000">
              <a:srgbClr val="1F3D99"/>
            </a:prstShdw>
          </a:effectLst>
        </p:spPr>
      </p:pic>
      <p:pic>
        <p:nvPicPr>
          <p:cNvPr id="4" name="Picture 9" descr="C:\Users\Administrator\Desktop\5eaaabbd-cce9-40f9-9931-c2d3c1431658.jpg">
            <a:extLst>
              <a:ext uri="{FF2B5EF4-FFF2-40B4-BE49-F238E27FC236}">
                <a16:creationId xmlns:a16="http://schemas.microsoft.com/office/drawing/2014/main" id="{5B2CB057-9C1D-4AA5-B010-E952BF85C0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47011" y="3429000"/>
            <a:ext cx="3737944" cy="2496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056E6C54-0812-42BD-BD86-3E783F0094F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60908" y="3418726"/>
            <a:ext cx="3601168" cy="249642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24">
            <a:extLst>
              <a:ext uri="{FF2B5EF4-FFF2-40B4-BE49-F238E27FC236}">
                <a16:creationId xmlns:a16="http://schemas.microsoft.com/office/drawing/2014/main" id="{795E463A-AD89-4357-A028-5B4CC655E3F8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34051" y="128431"/>
            <a:ext cx="4587269" cy="77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64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500" dirty="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西南科技大学概况</a:t>
            </a:r>
          </a:p>
        </p:txBody>
      </p:sp>
    </p:spTree>
    <p:extLst>
      <p:ext uri="{BB962C8B-B14F-4D97-AF65-F5344CB8AC3E}">
        <p14:creationId xmlns:p14="http://schemas.microsoft.com/office/powerpoint/2010/main" val="10987859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8">
            <a:extLst>
              <a:ext uri="{FF2B5EF4-FFF2-40B4-BE49-F238E27FC236}">
                <a16:creationId xmlns:a16="http://schemas.microsoft.com/office/drawing/2014/main" id="{89F780E9-91C0-454B-BCDC-1D2979C6A53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28754" y="3457538"/>
            <a:ext cx="8762770" cy="50484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000" b="1" i="0" dirty="0">
                <a:solidFill>
                  <a:srgbClr val="05073B"/>
                </a:solidFill>
                <a:effectLst/>
                <a:latin typeface="-apple-system"/>
              </a:rPr>
              <a:t>    以本为本固根基，低碳发展育英才</a:t>
            </a:r>
            <a:endParaRPr lang="zh-CN" altLang="en-US" sz="2000" b="1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58979BA-B409-48E8-A1B4-162C91CF95E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3546" y="1125703"/>
            <a:ext cx="1808898" cy="1403163"/>
          </a:xfrm>
          <a:prstGeom prst="rect">
            <a:avLst/>
          </a:prstGeom>
        </p:spPr>
      </p:pic>
      <p:sp>
        <p:nvSpPr>
          <p:cNvPr id="4" name="圆角矩形 8">
            <a:extLst>
              <a:ext uri="{FF2B5EF4-FFF2-40B4-BE49-F238E27FC236}">
                <a16:creationId xmlns:a16="http://schemas.microsoft.com/office/drawing/2014/main" id="{28CA0607-F604-4742-A8CE-72B7877B221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4951" y="2565423"/>
            <a:ext cx="2110381" cy="71118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1600" b="0" i="0" dirty="0">
                <a:solidFill>
                  <a:srgbClr val="05073B"/>
                </a:solidFill>
                <a:effectLst/>
                <a:latin typeface="-apple-system"/>
              </a:rPr>
              <a:t>1994</a:t>
            </a:r>
          </a:p>
          <a:p>
            <a:pPr algn="ctr">
              <a:buFontTx/>
              <a:buNone/>
              <a:defRPr/>
            </a:pPr>
            <a:r>
              <a:rPr lang="zh-CN" altLang="en-US" sz="1600" b="0" i="0" dirty="0">
                <a:solidFill>
                  <a:srgbClr val="05073B"/>
                </a:solidFill>
                <a:effectLst/>
                <a:latin typeface="-apple-system"/>
              </a:rPr>
              <a:t>首届招生</a:t>
            </a:r>
            <a:endParaRPr lang="zh-CN" altLang="en-US" sz="16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8">
            <a:extLst>
              <a:ext uri="{FF2B5EF4-FFF2-40B4-BE49-F238E27FC236}">
                <a16:creationId xmlns:a16="http://schemas.microsoft.com/office/drawing/2014/main" id="{F3F1ABB0-29B6-4461-85C4-D4278F19466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819486" y="2565423"/>
            <a:ext cx="2895524" cy="71118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1600" b="0" i="0" dirty="0">
                <a:solidFill>
                  <a:srgbClr val="05073B"/>
                </a:solidFill>
                <a:effectLst/>
                <a:latin typeface="-apple-system"/>
              </a:rPr>
              <a:t>2010</a:t>
            </a:r>
          </a:p>
          <a:p>
            <a:pPr algn="ctr">
              <a:buFontTx/>
              <a:buNone/>
              <a:defRPr/>
            </a:pPr>
            <a:r>
              <a:rPr lang="zh-CN" altLang="en-US" sz="1600" b="0" i="0" dirty="0">
                <a:solidFill>
                  <a:srgbClr val="05073B"/>
                </a:solidFill>
                <a:effectLst/>
                <a:latin typeface="-apple-system"/>
              </a:rPr>
              <a:t>四川省特色专业</a:t>
            </a:r>
            <a:endParaRPr lang="zh-CN" altLang="en-US" sz="16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8">
            <a:extLst>
              <a:ext uri="{FF2B5EF4-FFF2-40B4-BE49-F238E27FC236}">
                <a16:creationId xmlns:a16="http://schemas.microsoft.com/office/drawing/2014/main" id="{27CAF6A2-92FF-42F1-84AD-669792986C2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876199" y="2565423"/>
            <a:ext cx="3115325" cy="71118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1600" b="0" i="0" dirty="0">
                <a:solidFill>
                  <a:srgbClr val="05073B"/>
                </a:solidFill>
                <a:effectLst/>
                <a:latin typeface="-apple-system"/>
              </a:rPr>
              <a:t>2013</a:t>
            </a:r>
          </a:p>
          <a:p>
            <a:pPr algn="ctr">
              <a:buFontTx/>
              <a:buNone/>
              <a:defRPr/>
            </a:pPr>
            <a:r>
              <a:rPr lang="zh-CN" altLang="en-US" sz="1600" b="0" i="0" dirty="0">
                <a:solidFill>
                  <a:srgbClr val="05073B"/>
                </a:solidFill>
                <a:effectLst/>
                <a:latin typeface="-apple-system"/>
              </a:rPr>
              <a:t>卓越工程师试点专业</a:t>
            </a:r>
            <a:endParaRPr lang="zh-CN" altLang="en-US" sz="16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8">
            <a:extLst>
              <a:ext uri="{FF2B5EF4-FFF2-40B4-BE49-F238E27FC236}">
                <a16:creationId xmlns:a16="http://schemas.microsoft.com/office/drawing/2014/main" id="{12C398B5-5FBF-49C9-9135-00EDAB77F74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28754" y="5562544"/>
            <a:ext cx="2459905" cy="6667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1600" b="0" i="0" dirty="0">
                <a:solidFill>
                  <a:srgbClr val="05073B"/>
                </a:solidFill>
                <a:effectLst/>
                <a:latin typeface="-apple-system"/>
              </a:rPr>
              <a:t>2015</a:t>
            </a:r>
          </a:p>
          <a:p>
            <a:pPr algn="ctr">
              <a:buFontTx/>
              <a:buNone/>
              <a:defRPr/>
            </a:pPr>
            <a:r>
              <a:rPr lang="zh-CN" altLang="en-US" sz="1600" b="0" i="0" dirty="0">
                <a:solidFill>
                  <a:srgbClr val="05073B"/>
                </a:solidFill>
                <a:effectLst/>
                <a:latin typeface="-apple-system"/>
              </a:rPr>
              <a:t>住建部专业评估</a:t>
            </a:r>
            <a:endParaRPr lang="zh-CN" altLang="en-US" sz="16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8">
            <a:extLst>
              <a:ext uri="{FF2B5EF4-FFF2-40B4-BE49-F238E27FC236}">
                <a16:creationId xmlns:a16="http://schemas.microsoft.com/office/drawing/2014/main" id="{5D0E2A4B-EE12-49B7-B1F6-404C5CFB8D6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819486" y="5562544"/>
            <a:ext cx="3438079" cy="6667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1600" b="0" i="0" dirty="0">
                <a:solidFill>
                  <a:srgbClr val="05073B"/>
                </a:solidFill>
                <a:effectLst/>
                <a:latin typeface="-apple-system"/>
              </a:rPr>
              <a:t>2020</a:t>
            </a:r>
          </a:p>
          <a:p>
            <a:pPr algn="ctr">
              <a:buFontTx/>
              <a:buNone/>
              <a:defRPr/>
            </a:pPr>
            <a:r>
              <a:rPr lang="zh-CN" altLang="en-US" sz="16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住建部专业评估（认证）</a:t>
            </a:r>
          </a:p>
        </p:txBody>
      </p:sp>
      <p:pic>
        <p:nvPicPr>
          <p:cNvPr id="9" name="Picture 4" descr="E:\学院杂项\教研室\专业评估\照片\IMG_2109.JPG">
            <a:extLst>
              <a:ext uri="{FF2B5EF4-FFF2-40B4-BE49-F238E27FC236}">
                <a16:creationId xmlns:a16="http://schemas.microsoft.com/office/drawing/2014/main" id="{355C145E-4B02-46ED-BB28-CA037A29B8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41" y="4145091"/>
            <a:ext cx="2018140" cy="1345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圆角矩形 8">
            <a:extLst>
              <a:ext uri="{FF2B5EF4-FFF2-40B4-BE49-F238E27FC236}">
                <a16:creationId xmlns:a16="http://schemas.microsoft.com/office/drawing/2014/main" id="{BE8BC740-E48C-4151-8F32-805B6CAA42C7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400792" y="5562544"/>
            <a:ext cx="2459905" cy="6667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1600" b="0" i="0" dirty="0">
                <a:solidFill>
                  <a:srgbClr val="05073B"/>
                </a:solidFill>
                <a:effectLst/>
                <a:latin typeface="-apple-system"/>
              </a:rPr>
              <a:t>2021</a:t>
            </a:r>
          </a:p>
          <a:p>
            <a:pPr algn="ctr">
              <a:buFontTx/>
              <a:buNone/>
              <a:defRPr/>
            </a:pPr>
            <a:r>
              <a:rPr lang="zh-CN" altLang="en-US" sz="1600" b="0" i="0" dirty="0">
                <a:solidFill>
                  <a:srgbClr val="05073B"/>
                </a:solidFill>
                <a:effectLst/>
                <a:latin typeface="-apple-system"/>
              </a:rPr>
              <a:t>四川省一流专业</a:t>
            </a:r>
            <a:endParaRPr lang="zh-CN" altLang="en-US" sz="16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EB26239-E3BD-4EC0-BF91-CB6B5BB0FFE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05584" y="4267178"/>
            <a:ext cx="1875316" cy="125021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D287E51-65AF-4A21-8BC1-B5F061BBE15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72" y="4038584"/>
            <a:ext cx="2322115" cy="145857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186EC45-106E-4B13-8A43-1224DFF177A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96000" y="1143060"/>
            <a:ext cx="2438336" cy="1276870"/>
          </a:xfrm>
          <a:prstGeom prst="rect">
            <a:avLst/>
          </a:prstGeom>
        </p:spPr>
      </p:pic>
      <p:pic>
        <p:nvPicPr>
          <p:cNvPr id="14" name="Picture 34">
            <a:extLst>
              <a:ext uri="{FF2B5EF4-FFF2-40B4-BE49-F238E27FC236}">
                <a16:creationId xmlns:a16="http://schemas.microsoft.com/office/drawing/2014/main" id="{D56EEDF5-5BFF-4FAF-B88A-0CD8C6F610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76" y="1143060"/>
            <a:ext cx="2099430" cy="1383275"/>
          </a:xfrm>
          <a:prstGeom prst="rect">
            <a:avLst/>
          </a:prstGeom>
          <a:solidFill>
            <a:srgbClr val="FFFFFF">
              <a:shade val="8500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5" name="Picture 2" descr="http://civil.swust.edu.cn/Upfiles/image/20190708/20190708150826242624.jpg">
            <a:extLst>
              <a:ext uri="{FF2B5EF4-FFF2-40B4-BE49-F238E27FC236}">
                <a16:creationId xmlns:a16="http://schemas.microsoft.com/office/drawing/2014/main" id="{F8573ABE-9854-4633-871A-3D59D61067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9143920" y="1600248"/>
            <a:ext cx="2928958" cy="2113732"/>
          </a:xfrm>
          <a:prstGeom prst="rect">
            <a:avLst/>
          </a:prstGeom>
          <a:noFill/>
        </p:spPr>
      </p:pic>
      <p:pic>
        <p:nvPicPr>
          <p:cNvPr id="16" name="Picture 8" descr="C:\Users\Administrator\Desktop\实习照片（挑选）\P1070391.JPG">
            <a:extLst>
              <a:ext uri="{FF2B5EF4-FFF2-40B4-BE49-F238E27FC236}">
                <a16:creationId xmlns:a16="http://schemas.microsoft.com/office/drawing/2014/main" id="{2CD5E7C6-460D-471A-9F06-5C08A2106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9067722" y="3809990"/>
            <a:ext cx="2947010" cy="2057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64000"/>
              </a:srgbClr>
            </a:outerShdw>
          </a:effectLst>
        </p:spPr>
      </p:pic>
      <p:sp>
        <p:nvSpPr>
          <p:cNvPr id="17" name="矩形 24">
            <a:extLst>
              <a:ext uri="{FF2B5EF4-FFF2-40B4-BE49-F238E27FC236}">
                <a16:creationId xmlns:a16="http://schemas.microsoft.com/office/drawing/2014/main" id="{9D25B8C7-36D5-4772-8930-106BD125AE8B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4051" y="128431"/>
            <a:ext cx="4412609" cy="77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64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500" dirty="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建环专业发展历程</a:t>
            </a:r>
          </a:p>
        </p:txBody>
      </p:sp>
    </p:spTree>
    <p:extLst>
      <p:ext uri="{BB962C8B-B14F-4D97-AF65-F5344CB8AC3E}">
        <p14:creationId xmlns:p14="http://schemas.microsoft.com/office/powerpoint/2010/main" val="34390291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3E19247-3EBA-4D24-8013-AE66DF3E3A42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68" y="1371654"/>
            <a:ext cx="1950720" cy="1225296"/>
          </a:xfrm>
          <a:prstGeom prst="rect">
            <a:avLst/>
          </a:prstGeom>
        </p:spPr>
      </p:pic>
      <p:sp>
        <p:nvSpPr>
          <p:cNvPr id="4" name="箭头: 右 3">
            <a:extLst>
              <a:ext uri="{FF2B5EF4-FFF2-40B4-BE49-F238E27FC236}">
                <a16:creationId xmlns:a16="http://schemas.microsoft.com/office/drawing/2014/main" id="{C6410C09-0B72-40C0-9031-E182B78D539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9624420">
            <a:off x="-586105" y="3571240"/>
            <a:ext cx="9421495" cy="169545"/>
          </a:xfrm>
          <a:prstGeom prst="rightArrow">
            <a:avLst>
              <a:gd name="adj1" fmla="val 50000"/>
              <a:gd name="adj2" fmla="val 121150"/>
            </a:avLst>
          </a:prstGeom>
          <a:solidFill>
            <a:srgbClr val="0081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B840916-E463-45B9-B44A-927240DB9A21}"/>
              </a:ext>
            </a:extLst>
          </p:cNvPr>
          <p:cNvGrpSpPr/>
          <p:nvPr/>
        </p:nvGrpSpPr>
        <p:grpSpPr>
          <a:xfrm>
            <a:off x="-111" y="1315403"/>
            <a:ext cx="12476449" cy="5101590"/>
            <a:chOff x="13" y="1753"/>
            <a:chExt cx="19946" cy="8034"/>
          </a:xfrm>
        </p:grpSpPr>
        <p:sp>
          <p:nvSpPr>
            <p:cNvPr id="6" name="矩形 28">
              <a:extLst>
                <a:ext uri="{FF2B5EF4-FFF2-40B4-BE49-F238E27FC236}">
                  <a16:creationId xmlns:a16="http://schemas.microsoft.com/office/drawing/2014/main" id="{03B25798-C142-4CAE-ACDA-A3E1BDA2694D}"/>
                </a:ext>
              </a:extLst>
            </p:cNvPr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2897" y="5496"/>
              <a:ext cx="376" cy="4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楷体_GB231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735772D-68EF-43B8-80A4-8A81A9CAFF9B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3" y="9332"/>
              <a:ext cx="939" cy="309"/>
            </a:xfrm>
            <a:prstGeom prst="rect">
              <a:avLst/>
            </a:prstGeom>
            <a:solidFill>
              <a:srgbClr val="0081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1993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F4834C04-CC77-4581-B11B-6222F0A52924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681" y="8737"/>
              <a:ext cx="991" cy="309"/>
            </a:xfrm>
            <a:prstGeom prst="rect">
              <a:avLst/>
            </a:prstGeom>
            <a:solidFill>
              <a:srgbClr val="0081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1994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4EB916F-6411-4EC4-847E-66F04D589CAC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730" y="8172"/>
              <a:ext cx="932" cy="309"/>
            </a:xfrm>
            <a:prstGeom prst="rect">
              <a:avLst/>
            </a:prstGeom>
            <a:solidFill>
              <a:srgbClr val="0081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2000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A63D029-9B4E-4E5C-96B1-938B373865BF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2455" y="7592"/>
              <a:ext cx="1141" cy="309"/>
            </a:xfrm>
            <a:prstGeom prst="rect">
              <a:avLst/>
            </a:prstGeom>
            <a:solidFill>
              <a:srgbClr val="0081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CD426B2-E547-4CE5-A873-56D2A15D61FB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3956" y="6614"/>
              <a:ext cx="930" cy="309"/>
            </a:xfrm>
            <a:prstGeom prst="rect">
              <a:avLst/>
            </a:prstGeom>
            <a:solidFill>
              <a:srgbClr val="0081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A2E351F-5FE9-42D6-B713-C49E6D9C3D03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1165" y="9254"/>
              <a:ext cx="5677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获批：供热通风及空调工程专业</a:t>
              </a:r>
              <a:endPara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C49DDCD-6448-44AB-B311-F3E3EF7F89E3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2662" y="8078"/>
              <a:ext cx="6094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更名：建筑环境与设备工程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BED13AF-17F1-4FA8-BAFC-81F3D17778AD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2164" y="8663"/>
              <a:ext cx="2373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1600" b="1" dirty="0">
                  <a:solidFill>
                    <a:srgbClr val="3349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首届专业招生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0032C9B-81E9-47C8-9599-68061307E0DF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3765" y="7464"/>
              <a:ext cx="6609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3349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获批：四川省特色专业建设点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E8245E9-CC68-4C96-A083-74625A445F28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5108" y="6353"/>
              <a:ext cx="7187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获批：四川省卓越工程师试点建设专业</a:t>
              </a:r>
              <a:endPara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/>
              <a:r>
                <a:rPr lang="zh-CN" altLang="en-US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更名：建筑环境与能源应用工程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3DAAE626-ADE0-4288-B743-9DB9D9FDF42C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5244" y="5785"/>
              <a:ext cx="930" cy="309"/>
            </a:xfrm>
            <a:prstGeom prst="rect">
              <a:avLst/>
            </a:prstGeom>
            <a:solidFill>
              <a:srgbClr val="0081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57CCD2C-329D-44DA-9ACD-36BD42AD6D55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6373" y="5642"/>
              <a:ext cx="3526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1" dirty="0">
                  <a:solidFill>
                    <a:srgbClr val="3349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通过住建部专业评估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600B3762-E3EC-4070-907C-017D52FDB00B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6421" y="5090"/>
              <a:ext cx="930" cy="309"/>
            </a:xfrm>
            <a:prstGeom prst="rect">
              <a:avLst/>
            </a:prstGeom>
            <a:solidFill>
              <a:srgbClr val="0081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7B9A954-DF68-4C40-B8CF-25BFBBCFAC80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7449" y="4980"/>
              <a:ext cx="3973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住建部专业评估中期督察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03FEC40-0E4B-4BAD-89B1-D1438B8B1E73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7358" y="4422"/>
              <a:ext cx="930" cy="309"/>
            </a:xfrm>
            <a:prstGeom prst="rect">
              <a:avLst/>
            </a:prstGeom>
            <a:solidFill>
              <a:srgbClr val="0081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2018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DE59C1D8-B560-4227-9C8C-881D646E21C6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9286" y="3235"/>
              <a:ext cx="930" cy="309"/>
            </a:xfrm>
            <a:prstGeom prst="rect">
              <a:avLst/>
            </a:prstGeom>
            <a:solidFill>
              <a:srgbClr val="0081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2020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748A7D71-BD21-447E-B353-3BBC26A503AF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10367" y="2600"/>
              <a:ext cx="930" cy="309"/>
            </a:xfrm>
            <a:prstGeom prst="rect">
              <a:avLst/>
            </a:prstGeom>
            <a:solidFill>
              <a:srgbClr val="0081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2021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1D8A234-5988-4813-BF6D-3C727B45D475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11365" y="1863"/>
              <a:ext cx="930" cy="309"/>
            </a:xfrm>
            <a:prstGeom prst="rect">
              <a:avLst/>
            </a:prstGeom>
            <a:solidFill>
              <a:srgbClr val="0081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2023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DC14A40-347A-4145-957B-5A78AD4931FD}"/>
                </a:ext>
              </a:extLst>
            </p:cNvPr>
            <p:cNvSpPr txBox="1"/>
            <p:nvPr>
              <p:custDataLst>
                <p:tags r:id="rId24"/>
              </p:custDataLst>
            </p:nvPr>
          </p:nvSpPr>
          <p:spPr>
            <a:xfrm>
              <a:off x="10465" y="3115"/>
              <a:ext cx="5191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通过住建部专业评估（认证）复评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A91198E-7EAF-439D-9050-8FFD0B1D0877}"/>
                </a:ext>
              </a:extLst>
            </p:cNvPr>
            <p:cNvSpPr txBox="1"/>
            <p:nvPr>
              <p:custDataLst>
                <p:tags r:id="rId25"/>
              </p:custDataLst>
            </p:nvPr>
          </p:nvSpPr>
          <p:spPr>
            <a:xfrm>
              <a:off x="11631" y="2478"/>
              <a:ext cx="3777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1" dirty="0">
                  <a:solidFill>
                    <a:srgbClr val="3349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获批：四川省一流专业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038AD6A-6E3F-45C5-9F7C-8861527001D1}"/>
                </a:ext>
              </a:extLst>
            </p:cNvPr>
            <p:cNvSpPr txBox="1"/>
            <p:nvPr>
              <p:custDataLst>
                <p:tags r:id="rId26"/>
              </p:custDataLst>
            </p:nvPr>
          </p:nvSpPr>
          <p:spPr>
            <a:xfrm>
              <a:off x="12338" y="1753"/>
              <a:ext cx="7621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住建部专业评估（认证）中期督察</a:t>
              </a:r>
              <a:endPara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1B5A0D5-1598-4833-B964-3879478EDFEE}"/>
                </a:ext>
              </a:extLst>
            </p:cNvPr>
            <p:cNvSpPr txBox="1"/>
            <p:nvPr>
              <p:custDataLst>
                <p:tags r:id="rId27"/>
              </p:custDataLst>
            </p:nvPr>
          </p:nvSpPr>
          <p:spPr>
            <a:xfrm>
              <a:off x="8455" y="4368"/>
              <a:ext cx="3973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1" dirty="0">
                  <a:solidFill>
                    <a:srgbClr val="3349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住建部专业评估中期督察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73B085B-02F8-4274-BBBF-6958D8C65F55}"/>
                </a:ext>
              </a:extLst>
            </p:cNvPr>
            <p:cNvSpPr txBox="1"/>
            <p:nvPr>
              <p:custDataLst>
                <p:tags r:id="rId28"/>
              </p:custDataLst>
            </p:nvPr>
          </p:nvSpPr>
          <p:spPr>
            <a:xfrm>
              <a:off x="9435" y="3755"/>
              <a:ext cx="5191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土木工程大类招生（土木</a:t>
              </a:r>
              <a:r>
                <a:rPr lang="en-US" altLang="zh-CN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建环）</a:t>
              </a:r>
            </a:p>
          </p:txBody>
        </p:sp>
      </p:grpSp>
      <p:sp>
        <p:nvSpPr>
          <p:cNvPr id="30" name="矩形 24">
            <a:extLst>
              <a:ext uri="{FF2B5EF4-FFF2-40B4-BE49-F238E27FC236}">
                <a16:creationId xmlns:a16="http://schemas.microsoft.com/office/drawing/2014/main" id="{6D7F62D5-8D80-443B-A781-05BF9C63DA7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4052" y="128431"/>
            <a:ext cx="3933196" cy="77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64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500" dirty="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专业发展历程</a:t>
            </a:r>
          </a:p>
        </p:txBody>
      </p:sp>
      <p:pic>
        <p:nvPicPr>
          <p:cNvPr id="31" name="Picture 31" descr="http://civil.swust.edu.cn/Upfiles/image/20170420/20170420154147444744.jpg">
            <a:extLst>
              <a:ext uri="{FF2B5EF4-FFF2-40B4-BE49-F238E27FC236}">
                <a16:creationId xmlns:a16="http://schemas.microsoft.com/office/drawing/2014/main" id="{F7FDE92E-CC7D-4DFA-AE7E-5FFFE1192D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6" t="37799" r="10715" b="5505"/>
          <a:stretch>
            <a:fillRect/>
          </a:stretch>
        </p:blipFill>
        <p:spPr bwMode="auto">
          <a:xfrm>
            <a:off x="7391366" y="4109566"/>
            <a:ext cx="4576103" cy="2144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id="{E773220A-CC00-4780-AEF9-7B5074C2EC8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211894" y="2634616"/>
            <a:ext cx="581726" cy="152400"/>
          </a:xfrm>
          <a:prstGeom prst="rect">
            <a:avLst/>
          </a:prstGeom>
          <a:solidFill>
            <a:srgbClr val="0081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65AD356-D944-40E6-974E-8971F679F52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162772" y="381080"/>
            <a:ext cx="4800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建筑“双碳”背景下</a:t>
            </a: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高品质人工环境营造及智慧能源服务创新型人才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F141FC9F-60EE-4F5B-A343-58A0E8E2E649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76358" y="4190980"/>
            <a:ext cx="1387214" cy="1076063"/>
          </a:xfrm>
          <a:prstGeom prst="rect">
            <a:avLst/>
          </a:prstGeom>
        </p:spPr>
      </p:pic>
      <p:pic>
        <p:nvPicPr>
          <p:cNvPr id="35" name="Picture 6" descr="http://civil.swust.edu.cn/Upfiles/image/20181213/20181213153310461046.jpg">
            <a:extLst>
              <a:ext uri="{FF2B5EF4-FFF2-40B4-BE49-F238E27FC236}">
                <a16:creationId xmlns:a16="http://schemas.microsoft.com/office/drawing/2014/main" id="{B4B166CE-FD69-4BFF-AB79-C08C9B3898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1828912" y="2133634"/>
            <a:ext cx="1895352" cy="1421514"/>
          </a:xfrm>
          <a:prstGeom prst="rect">
            <a:avLst/>
          </a:prstGeom>
          <a:noFill/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8149B54A-6974-48B3-879D-D0BCD995860E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28" y="685872"/>
            <a:ext cx="1648735" cy="927414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1730DB86-2E5A-4B9D-93BB-06B726416BA8}"/>
              </a:ext>
            </a:extLst>
          </p:cNvPr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130" y="3352802"/>
            <a:ext cx="1630694" cy="91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7268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AC472B3-A5BC-4521-86F9-71312AEE51D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0680" y="307091"/>
            <a:ext cx="3581306" cy="77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342900" indent="-342900" eaLnBrk="1" hangingPunct="1">
              <a:buFont typeface="Wingdings" panose="05000000000000000000" pitchFamily="2" charset="2"/>
              <a:buChar char="u"/>
              <a:defRPr sz="2400" b="1">
                <a:solidFill>
                  <a:srgbClr val="C00000"/>
                </a:solidFill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marL="285750" indent="-64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500" noProof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学生培养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92BBAAD-EB3B-47F4-991A-472850B010C9}"/>
              </a:ext>
            </a:extLst>
          </p:cNvPr>
          <p:cNvSpPr/>
          <p:nvPr/>
        </p:nvSpPr>
        <p:spPr>
          <a:xfrm>
            <a:off x="304952" y="1524050"/>
            <a:ext cx="5029068" cy="36933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</a:rPr>
              <a:t>30</a:t>
            </a: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</a:rPr>
              <a:t>年来，本（专）科学生</a:t>
            </a:r>
            <a:r>
              <a:rPr lang="zh-CN" altLang="en-US" dirty="0">
                <a:solidFill>
                  <a:schemeClr val="bg1"/>
                </a:solidFill>
              </a:rPr>
              <a:t>，研究生招收情况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471B3D7-053E-482B-931A-2D738E4A8AC0}"/>
              </a:ext>
            </a:extLst>
          </p:cNvPr>
          <p:cNvGrpSpPr/>
          <p:nvPr/>
        </p:nvGrpSpPr>
        <p:grpSpPr>
          <a:xfrm>
            <a:off x="228754" y="1828842"/>
            <a:ext cx="6339376" cy="4449500"/>
            <a:chOff x="4572040" y="1207540"/>
            <a:chExt cx="6339376" cy="44495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D8CD7D7-FE09-4A77-A0A6-204CFC6979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2040" y="1207540"/>
              <a:ext cx="6339376" cy="4449500"/>
            </a:xfrm>
            <a:prstGeom prst="rect">
              <a:avLst/>
            </a:prstGeom>
          </p:spPr>
        </p:pic>
        <p:sp>
          <p:nvSpPr>
            <p:cNvPr id="6" name="流程图: 终止 5">
              <a:extLst>
                <a:ext uri="{FF2B5EF4-FFF2-40B4-BE49-F238E27FC236}">
                  <a16:creationId xmlns:a16="http://schemas.microsoft.com/office/drawing/2014/main" id="{F27D79FA-673B-4681-9C92-F6FC49E29BB3}"/>
                </a:ext>
              </a:extLst>
            </p:cNvPr>
            <p:cNvSpPr/>
            <p:nvPr/>
          </p:nvSpPr>
          <p:spPr>
            <a:xfrm>
              <a:off x="5105426" y="1832678"/>
              <a:ext cx="2285940" cy="513100"/>
            </a:xfrm>
            <a:prstGeom prst="flowChartTerminator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本专业招生人数</a:t>
              </a:r>
            </a:p>
          </p:txBody>
        </p:sp>
        <p:sp>
          <p:nvSpPr>
            <p:cNvPr id="7" name="流程图: 终止 6">
              <a:extLst>
                <a:ext uri="{FF2B5EF4-FFF2-40B4-BE49-F238E27FC236}">
                  <a16:creationId xmlns:a16="http://schemas.microsoft.com/office/drawing/2014/main" id="{50AEA677-008E-40D8-A557-FC077A90B2F8}"/>
                </a:ext>
              </a:extLst>
            </p:cNvPr>
            <p:cNvSpPr/>
            <p:nvPr/>
          </p:nvSpPr>
          <p:spPr>
            <a:xfrm>
              <a:off x="5161649" y="3175740"/>
              <a:ext cx="2285940" cy="513100"/>
            </a:xfrm>
            <a:prstGeom prst="flowChartTerminator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本专业毕业人数</a:t>
              </a:r>
            </a:p>
          </p:txBody>
        </p:sp>
        <p:sp>
          <p:nvSpPr>
            <p:cNvPr id="8" name="流程图: 终止 7">
              <a:extLst>
                <a:ext uri="{FF2B5EF4-FFF2-40B4-BE49-F238E27FC236}">
                  <a16:creationId xmlns:a16="http://schemas.microsoft.com/office/drawing/2014/main" id="{9C215BD1-A2CB-46C6-B25F-F03D1CE58AB8}"/>
                </a:ext>
              </a:extLst>
            </p:cNvPr>
            <p:cNvSpPr/>
            <p:nvPr/>
          </p:nvSpPr>
          <p:spPr>
            <a:xfrm>
              <a:off x="5140972" y="4318710"/>
              <a:ext cx="2285940" cy="513100"/>
            </a:xfrm>
            <a:prstGeom prst="flowChartTerminator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在校本科生生人数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BA59187B-6B53-44BC-A825-D04FB757A2F6}"/>
                </a:ext>
              </a:extLst>
            </p:cNvPr>
            <p:cNvSpPr/>
            <p:nvPr/>
          </p:nvSpPr>
          <p:spPr>
            <a:xfrm>
              <a:off x="5790858" y="2496423"/>
              <a:ext cx="986167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2522</a:t>
              </a:r>
              <a:r>
                <a:rPr lang="zh-CN" altLang="en-US" b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名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FE188E66-1DF7-47DC-A979-CD6401BB3FFC}"/>
                </a:ext>
              </a:extLst>
            </p:cNvPr>
            <p:cNvSpPr/>
            <p:nvPr/>
          </p:nvSpPr>
          <p:spPr>
            <a:xfrm>
              <a:off x="5755312" y="3819109"/>
              <a:ext cx="986167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2335</a:t>
              </a:r>
              <a:r>
                <a:rPr lang="zh-CN" altLang="en-US" b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名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2BA7D959-C5FE-4826-B4ED-FB0C673801B5}"/>
                </a:ext>
              </a:extLst>
            </p:cNvPr>
            <p:cNvSpPr/>
            <p:nvPr/>
          </p:nvSpPr>
          <p:spPr>
            <a:xfrm>
              <a:off x="5790858" y="4977177"/>
              <a:ext cx="84350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187</a:t>
              </a:r>
              <a:r>
                <a:rPr lang="zh-CN" altLang="en-US" b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名</a:t>
              </a:r>
            </a:p>
          </p:txBody>
        </p:sp>
        <p:sp>
          <p:nvSpPr>
            <p:cNvPr id="12" name="流程图: 终止 11">
              <a:extLst>
                <a:ext uri="{FF2B5EF4-FFF2-40B4-BE49-F238E27FC236}">
                  <a16:creationId xmlns:a16="http://schemas.microsoft.com/office/drawing/2014/main" id="{E344C9E0-5309-4331-91BD-57B7AB4490C8}"/>
                </a:ext>
              </a:extLst>
            </p:cNvPr>
            <p:cNvSpPr/>
            <p:nvPr/>
          </p:nvSpPr>
          <p:spPr>
            <a:xfrm>
              <a:off x="8347900" y="1832678"/>
              <a:ext cx="2285940" cy="513100"/>
            </a:xfrm>
            <a:prstGeom prst="flowChartTerminator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研究生招生人数</a:t>
              </a:r>
            </a:p>
          </p:txBody>
        </p:sp>
        <p:sp>
          <p:nvSpPr>
            <p:cNvPr id="13" name="流程图: 终止 12">
              <a:extLst>
                <a:ext uri="{FF2B5EF4-FFF2-40B4-BE49-F238E27FC236}">
                  <a16:creationId xmlns:a16="http://schemas.microsoft.com/office/drawing/2014/main" id="{3F3B4971-DBD7-42C7-9C62-6254264DCEEB}"/>
                </a:ext>
              </a:extLst>
            </p:cNvPr>
            <p:cNvSpPr/>
            <p:nvPr/>
          </p:nvSpPr>
          <p:spPr>
            <a:xfrm>
              <a:off x="8404123" y="3175740"/>
              <a:ext cx="2285940" cy="513100"/>
            </a:xfrm>
            <a:prstGeom prst="flowChartTerminator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毕业研究生人数</a:t>
              </a:r>
            </a:p>
          </p:txBody>
        </p:sp>
        <p:sp>
          <p:nvSpPr>
            <p:cNvPr id="14" name="流程图: 终止 13">
              <a:extLst>
                <a:ext uri="{FF2B5EF4-FFF2-40B4-BE49-F238E27FC236}">
                  <a16:creationId xmlns:a16="http://schemas.microsoft.com/office/drawing/2014/main" id="{8EC1572A-9F23-4630-B024-F0D4D73A38AD}"/>
                </a:ext>
              </a:extLst>
            </p:cNvPr>
            <p:cNvSpPr/>
            <p:nvPr/>
          </p:nvSpPr>
          <p:spPr>
            <a:xfrm>
              <a:off x="8383446" y="4318710"/>
              <a:ext cx="2285940" cy="513100"/>
            </a:xfrm>
            <a:prstGeom prst="flowChartTerminator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在校生研究生人数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69BD867-0467-45ED-846C-A187FC2F8A1A}"/>
                </a:ext>
              </a:extLst>
            </p:cNvPr>
            <p:cNvSpPr/>
            <p:nvPr/>
          </p:nvSpPr>
          <p:spPr>
            <a:xfrm>
              <a:off x="9033332" y="2496423"/>
              <a:ext cx="84350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139</a:t>
              </a:r>
              <a:r>
                <a:rPr lang="zh-CN" altLang="en-US" b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名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4E74BE0-05D1-4F10-9D5A-1F4F2613DE7E}"/>
                </a:ext>
              </a:extLst>
            </p:cNvPr>
            <p:cNvSpPr/>
            <p:nvPr/>
          </p:nvSpPr>
          <p:spPr>
            <a:xfrm>
              <a:off x="9176000" y="3814159"/>
              <a:ext cx="70083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94</a:t>
              </a:r>
              <a:r>
                <a:rPr lang="zh-CN" altLang="en-US" b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名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903658F-D1A7-4261-BC82-30211ACF7448}"/>
                </a:ext>
              </a:extLst>
            </p:cNvPr>
            <p:cNvSpPr/>
            <p:nvPr/>
          </p:nvSpPr>
          <p:spPr>
            <a:xfrm>
              <a:off x="9196676" y="4986581"/>
              <a:ext cx="70083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45</a:t>
              </a:r>
              <a:r>
                <a:rPr lang="zh-CN" altLang="en-US" b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名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50C5B20-27BB-4B8C-8179-B36310247D13}"/>
              </a:ext>
            </a:extLst>
          </p:cNvPr>
          <p:cNvGrpSpPr/>
          <p:nvPr/>
        </p:nvGrpSpPr>
        <p:grpSpPr>
          <a:xfrm>
            <a:off x="7238970" y="1066862"/>
            <a:ext cx="4495625" cy="2767524"/>
            <a:chOff x="305009" y="3616637"/>
            <a:chExt cx="4495625" cy="2767524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BF43959-2623-42C2-B4F6-428295C43C01}"/>
                </a:ext>
              </a:extLst>
            </p:cNvPr>
            <p:cNvSpPr/>
            <p:nvPr/>
          </p:nvSpPr>
          <p:spPr>
            <a:xfrm>
              <a:off x="305009" y="5547283"/>
              <a:ext cx="4495625" cy="836878"/>
            </a:xfrm>
            <a:prstGeom prst="rect">
              <a:avLst/>
            </a:prstGeom>
            <a:noFill/>
            <a:ln>
              <a:solidFill>
                <a:srgbClr val="00CCFF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1997</a:t>
              </a:r>
              <a:r>
                <a:rPr lang="zh-CN" altLang="en-US" sz="1600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级建环校友</a:t>
              </a:r>
              <a:r>
                <a:rPr lang="en-US" altLang="zh-CN" sz="1600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---</a:t>
              </a:r>
              <a:r>
                <a:rPr lang="zh-CN" altLang="en-US" sz="1600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杨亚华</a:t>
              </a:r>
              <a:endParaRPr lang="en-US" altLang="zh-CN" sz="16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endParaRPr>
            </a:p>
            <a:p>
              <a:r>
                <a:rPr lang="en-US" altLang="zh-CN" sz="1600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2010</a:t>
              </a:r>
              <a:r>
                <a:rPr lang="zh-CN" altLang="en-US" sz="1600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年“影响中国”空调制冷行业十大新闻人物</a:t>
              </a:r>
              <a:endParaRPr lang="en-US" altLang="zh-CN" sz="16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en-US" altLang="zh-CN" sz="1600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2016</a:t>
              </a:r>
              <a:r>
                <a:rPr lang="zh-CN" altLang="en-US" sz="1600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年度空调制冷行业领军人物</a:t>
              </a:r>
            </a:p>
          </p:txBody>
        </p:sp>
        <p:pic>
          <p:nvPicPr>
            <p:cNvPr id="20" name="Picture 4" descr="http://images.abi.com.cn:8080/news/202009/20200907132259653.gif">
              <a:extLst>
                <a:ext uri="{FF2B5EF4-FFF2-40B4-BE49-F238E27FC236}">
                  <a16:creationId xmlns:a16="http://schemas.microsoft.com/office/drawing/2014/main" id="{01B984F3-3492-4234-9845-84A697007D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/>
            <a:srcRect t="24237" r="-1079" b="27289"/>
            <a:stretch>
              <a:fillRect/>
            </a:stretch>
          </p:blipFill>
          <p:spPr bwMode="auto">
            <a:xfrm>
              <a:off x="1219385" y="3616637"/>
              <a:ext cx="2624052" cy="1889317"/>
            </a:xfrm>
            <a:prstGeom prst="rect">
              <a:avLst/>
            </a:prstGeom>
            <a:noFill/>
          </p:spPr>
        </p:pic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6D8B089-2B63-48BD-B04A-808F830ECAF0}"/>
              </a:ext>
            </a:extLst>
          </p:cNvPr>
          <p:cNvGrpSpPr/>
          <p:nvPr/>
        </p:nvGrpSpPr>
        <p:grpSpPr>
          <a:xfrm>
            <a:off x="7543762" y="3886188"/>
            <a:ext cx="3995799" cy="2409975"/>
            <a:chOff x="498677" y="1312108"/>
            <a:chExt cx="3995799" cy="2409975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6851CD72-2625-4385-94F4-B95BE40118B6}"/>
                </a:ext>
              </a:extLst>
            </p:cNvPr>
            <p:cNvSpPr/>
            <p:nvPr/>
          </p:nvSpPr>
          <p:spPr>
            <a:xfrm>
              <a:off x="498677" y="3137308"/>
              <a:ext cx="3995799" cy="584775"/>
            </a:xfrm>
            <a:prstGeom prst="rect">
              <a:avLst/>
            </a:prstGeom>
            <a:noFill/>
            <a:ln>
              <a:solidFill>
                <a:srgbClr val="00CCFF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2001</a:t>
              </a:r>
              <a:r>
                <a:rPr lang="zh-CN" altLang="en-US" sz="1600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级建环校友</a:t>
              </a:r>
              <a:r>
                <a:rPr lang="en-US" altLang="zh-CN" sz="1600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---</a:t>
              </a:r>
              <a:r>
                <a:rPr lang="zh-CN" altLang="en-US" sz="1600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曾灵</a:t>
              </a:r>
            </a:p>
            <a:p>
              <a:pPr algn="ctr"/>
              <a:r>
                <a:rPr lang="en-US" altLang="zh-CN" sz="1600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2020</a:t>
              </a:r>
              <a:r>
                <a:rPr lang="zh-CN" altLang="en-US" sz="1600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年</a:t>
              </a:r>
              <a:r>
                <a:rPr lang="en-US" altLang="zh-CN" sz="1600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《</a:t>
              </a:r>
              <a:r>
                <a:rPr lang="zh-CN" altLang="en-US" sz="1600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暖通空调</a:t>
              </a:r>
              <a:r>
                <a:rPr lang="en-US" altLang="zh-CN" sz="1600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》</a:t>
              </a:r>
              <a:r>
                <a:rPr lang="zh-CN" altLang="en-US" sz="1600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十佳战“疫”雅典娜</a:t>
              </a:r>
            </a:p>
          </p:txBody>
        </p:sp>
        <p:pic>
          <p:nvPicPr>
            <p:cNvPr id="23" name="Picture 2" descr="http://civil.swust.edu.cn/Upfiles/image/20200310/20200310155464596459.jpg">
              <a:extLst>
                <a:ext uri="{FF2B5EF4-FFF2-40B4-BE49-F238E27FC236}">
                  <a16:creationId xmlns:a16="http://schemas.microsoft.com/office/drawing/2014/main" id="{23760E54-E2E2-479A-8377-99240018D4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60657" y="1312108"/>
              <a:ext cx="2730973" cy="18252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0895897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55762" y="1206562"/>
            <a:ext cx="9244361" cy="349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0" dirty="0">
                <a:latin typeface="隶书" panose="02010509060101010101" pitchFamily="49" charset="-122"/>
                <a:ea typeface="隶书" panose="02010509060101010101" pitchFamily="49" charset="-122"/>
              </a:rPr>
              <a:t>谢谢！</a:t>
            </a:r>
            <a:endParaRPr lang="en-US" altLang="zh-CN" sz="80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0" dirty="0">
                <a:latin typeface="隶书" panose="02010509060101010101" pitchFamily="49" charset="-122"/>
                <a:ea typeface="隶书" panose="02010509060101010101" pitchFamily="49" charset="-122"/>
              </a:rPr>
              <a:t>敬请批评指正！</a:t>
            </a:r>
          </a:p>
        </p:txBody>
      </p:sp>
    </p:spTree>
    <p:extLst>
      <p:ext uri="{BB962C8B-B14F-4D97-AF65-F5344CB8AC3E}">
        <p14:creationId xmlns:p14="http://schemas.microsoft.com/office/powerpoint/2010/main" val="3277098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7D9DCCB-B47B-414A-8C49-6D3DDBCADE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701" y="1326933"/>
            <a:ext cx="6192212" cy="364932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791871E-7099-4CEC-97DC-B9D3A0A446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79" y="1326934"/>
            <a:ext cx="5388957" cy="364932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3B5E198-9113-4337-8594-49BFB2BFC42E}"/>
              </a:ext>
            </a:extLst>
          </p:cNvPr>
          <p:cNvSpPr/>
          <p:nvPr/>
        </p:nvSpPr>
        <p:spPr>
          <a:xfrm>
            <a:off x="347192" y="341071"/>
            <a:ext cx="4589719" cy="793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altLang="zh-CN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2021</a:t>
            </a:r>
            <a:r>
              <a:rPr lang="zh-CN" altLang="en-US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年 重庆科技学院</a:t>
            </a:r>
            <a:endParaRPr lang="zh-CN" altLang="zh-CN" sz="3600" b="1" kern="100" dirty="0">
              <a:latin typeface="隶书" panose="02010509060101010101" pitchFamily="49" charset="-122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D8262C9-21F9-47C0-8E34-E4D96813C74C}"/>
              </a:ext>
            </a:extLst>
          </p:cNvPr>
          <p:cNvSpPr/>
          <p:nvPr/>
        </p:nvSpPr>
        <p:spPr>
          <a:xfrm>
            <a:off x="637947" y="4823180"/>
            <a:ext cx="459561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400" dirty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ctr"/>
            <a:r>
              <a:rPr lang="zh-CN" altLang="en-US" sz="2400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建环专业人才培养方案修订 </a:t>
            </a:r>
            <a:r>
              <a:rPr lang="en-US" altLang="zh-CN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2021.4.17</a:t>
            </a:r>
            <a:endParaRPr lang="zh-CN" altLang="en-US" sz="2800" b="1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5BC4D1F-9C74-40C1-8BB3-42E3083FFFED}"/>
              </a:ext>
            </a:extLst>
          </p:cNvPr>
          <p:cNvSpPr/>
          <p:nvPr/>
        </p:nvSpPr>
        <p:spPr>
          <a:xfrm>
            <a:off x="6561766" y="4823180"/>
            <a:ext cx="42672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000" dirty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专业实践教育研讨 </a:t>
            </a:r>
            <a:r>
              <a:rPr lang="en-US" altLang="zh-CN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2021.12.19</a:t>
            </a:r>
            <a:endParaRPr lang="zh-CN" altLang="en-US" sz="2800" b="1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3412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791871E-7099-4CEC-97DC-B9D3A0A446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79" y="1326934"/>
            <a:ext cx="5388957" cy="364932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3B5E198-9113-4337-8594-49BFB2BFC42E}"/>
              </a:ext>
            </a:extLst>
          </p:cNvPr>
          <p:cNvSpPr/>
          <p:nvPr/>
        </p:nvSpPr>
        <p:spPr>
          <a:xfrm>
            <a:off x="347192" y="341071"/>
            <a:ext cx="4589719" cy="793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altLang="zh-CN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2021</a:t>
            </a:r>
            <a:r>
              <a:rPr lang="zh-CN" altLang="en-US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年 重庆科技学院</a:t>
            </a:r>
            <a:endParaRPr lang="zh-CN" altLang="zh-CN" sz="3600" b="1" kern="100" dirty="0">
              <a:latin typeface="隶书" panose="02010509060101010101" pitchFamily="49" charset="-122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D8262C9-21F9-47C0-8E34-E4D96813C74C}"/>
              </a:ext>
            </a:extLst>
          </p:cNvPr>
          <p:cNvSpPr/>
          <p:nvPr/>
        </p:nvSpPr>
        <p:spPr>
          <a:xfrm>
            <a:off x="616449" y="4823180"/>
            <a:ext cx="46644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400" dirty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ctr"/>
            <a:r>
              <a:rPr lang="zh-CN" altLang="en-US" sz="2400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建环专业人才培养方案修订 </a:t>
            </a:r>
            <a:r>
              <a:rPr lang="en-US" altLang="zh-CN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2021.4.17</a:t>
            </a:r>
            <a:endParaRPr lang="zh-CN" altLang="en-US" sz="2800" b="1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C6AA1C3-DA80-4DEC-9255-5B9EF5E2D1A2}"/>
              </a:ext>
            </a:extLst>
          </p:cNvPr>
          <p:cNvSpPr/>
          <p:nvPr/>
        </p:nvSpPr>
        <p:spPr>
          <a:xfrm>
            <a:off x="5854721" y="402463"/>
            <a:ext cx="6096000" cy="553997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r>
              <a:rPr lang="en-US" altLang="zh-CN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工程哲学</a:t>
            </a:r>
            <a:endParaRPr lang="en-US" altLang="zh-CN" sz="2800" b="1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基本工程观、工程价值观  </a:t>
            </a:r>
          </a:p>
          <a:p>
            <a:r>
              <a:rPr lang="en-US" altLang="zh-CN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建环专业高举两面旗帜 </a:t>
            </a:r>
            <a:endParaRPr lang="zh-CN" altLang="en-US" sz="2800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一是以人为本，生命至上</a:t>
            </a:r>
            <a:endParaRPr lang="en-US" altLang="zh-CN" sz="2800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二是环境友好，双碳目标</a:t>
            </a:r>
          </a:p>
          <a:p>
            <a:r>
              <a:rPr lang="en-US" altLang="zh-CN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培养方案人才目标 </a:t>
            </a:r>
            <a:endParaRPr lang="zh-CN" altLang="en-US" sz="2800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能举起两面旗帜的意志和能力，具有现代大工程观，同时参与工程立项策划、设计施工、运维全过程</a:t>
            </a:r>
          </a:p>
          <a:p>
            <a:r>
              <a:rPr lang="en-US" altLang="zh-CN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4.</a:t>
            </a:r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建环专业的思政教育 </a:t>
            </a:r>
            <a:endParaRPr lang="zh-CN" altLang="en-US" sz="2800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5.</a:t>
            </a:r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建环的专业理论教学 </a:t>
            </a:r>
            <a:endParaRPr lang="zh-CN" altLang="en-US" sz="28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en-US" altLang="zh-CN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6.</a:t>
            </a:r>
            <a:r>
              <a:rPr lang="zh-CN" altLang="en-US" sz="2800" b="1" dirty="0">
                <a:latin typeface="KaiTi" panose="02010609060101010101" pitchFamily="49" charset="-122"/>
                <a:ea typeface="KaiTi" panose="02010609060101010101" pitchFamily="49" charset="-122"/>
              </a:rPr>
              <a:t>不同价值观对行为流程的决定作用 </a:t>
            </a:r>
            <a:endParaRPr lang="zh-CN" altLang="en-US" sz="2800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2353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7D9DCCB-B47B-414A-8C49-6D3DDBCADE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7369" y="1326933"/>
            <a:ext cx="6192212" cy="364932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3B5E198-9113-4337-8594-49BFB2BFC42E}"/>
              </a:ext>
            </a:extLst>
          </p:cNvPr>
          <p:cNvSpPr/>
          <p:nvPr/>
        </p:nvSpPr>
        <p:spPr>
          <a:xfrm>
            <a:off x="347192" y="341071"/>
            <a:ext cx="4589719" cy="793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altLang="zh-CN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2021</a:t>
            </a:r>
            <a:r>
              <a:rPr lang="zh-CN" altLang="en-US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年 重庆科技学院</a:t>
            </a:r>
            <a:endParaRPr lang="zh-CN" altLang="zh-CN" sz="3600" b="1" kern="100" dirty="0">
              <a:latin typeface="隶书" panose="02010509060101010101" pitchFamily="49" charset="-122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5BC4D1F-9C74-40C1-8BB3-42E3083FFFED}"/>
              </a:ext>
            </a:extLst>
          </p:cNvPr>
          <p:cNvSpPr/>
          <p:nvPr/>
        </p:nvSpPr>
        <p:spPr>
          <a:xfrm>
            <a:off x="6561766" y="4823180"/>
            <a:ext cx="42672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000" dirty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专业实践教育研讨 </a:t>
            </a:r>
            <a:r>
              <a:rPr lang="en-US" altLang="zh-CN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2021.12.19</a:t>
            </a:r>
            <a:endParaRPr lang="zh-CN" altLang="en-US" sz="2800" b="1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476043B-9615-4FD5-86F9-04DAEA14C6E1}"/>
              </a:ext>
            </a:extLst>
          </p:cNvPr>
          <p:cNvSpPr/>
          <p:nvPr/>
        </p:nvSpPr>
        <p:spPr>
          <a:xfrm>
            <a:off x="0" y="1326933"/>
            <a:ext cx="612184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清华大学 朱颖心教授</a:t>
            </a:r>
            <a:endParaRPr lang="en-US" altLang="zh-CN" sz="2400" b="1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关于建环专业实践教学环节建设的思考</a:t>
            </a:r>
            <a:r>
              <a:rPr lang="en-US" altLang="zh-CN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</a:p>
          <a:p>
            <a:r>
              <a:rPr lang="en-US" altLang="zh-CN" sz="24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北京工业大学 陈超教授</a:t>
            </a:r>
          </a:p>
          <a:p>
            <a:r>
              <a:rPr lang="en-US" altLang="zh-CN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建环专业实践教育教学若干难点问题思考</a:t>
            </a:r>
            <a:r>
              <a:rPr lang="en-US" altLang="zh-CN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</a:p>
          <a:p>
            <a:r>
              <a:rPr lang="en-US" altLang="zh-CN" sz="24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天津大学 张欢教授</a:t>
            </a:r>
            <a:endParaRPr lang="zh-CN" altLang="en-US" sz="2400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传授知识与教学比赛</a:t>
            </a:r>
            <a:r>
              <a:rPr lang="en-US" altLang="zh-CN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</a:p>
          <a:p>
            <a:r>
              <a:rPr lang="en-US" altLang="zh-CN" sz="24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大连理工大学 端木琳教授</a:t>
            </a:r>
          </a:p>
          <a:p>
            <a:r>
              <a:rPr lang="en-US" altLang="zh-CN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“变教为导、变学为悟”</a:t>
            </a:r>
            <a:r>
              <a:rPr lang="en-US" altLang="zh-CN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——</a:t>
            </a:r>
            <a:r>
              <a:rPr lang="zh-CN" altLang="en-US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建环专业开放式自主研究型实验教学改革与实践</a:t>
            </a:r>
            <a:r>
              <a:rPr lang="en-US" altLang="zh-CN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endParaRPr lang="zh-CN" altLang="en-US" sz="2400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5.</a:t>
            </a:r>
            <a:r>
              <a:rPr lang="zh-CN" altLang="en-US" sz="24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广州大学 冀兆良教授</a:t>
            </a:r>
          </a:p>
          <a:p>
            <a:r>
              <a:rPr lang="en-US" altLang="zh-CN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专业建设体会及实践教学做法</a:t>
            </a:r>
            <a:r>
              <a:rPr lang="en-US" altLang="zh-CN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</a:p>
          <a:p>
            <a:r>
              <a:rPr lang="en-US" altLang="zh-CN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6.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重庆大学 </a:t>
            </a:r>
            <a:r>
              <a:rPr lang="zh-CN" altLang="en-US" sz="24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康侍民副教授</a:t>
            </a:r>
          </a:p>
          <a:p>
            <a:r>
              <a:rPr lang="en-US" altLang="zh-CN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工程教育认证与毕业设计实践教学</a:t>
            </a:r>
            <a:r>
              <a:rPr lang="en-US" altLang="zh-CN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endParaRPr lang="zh-CN" altLang="en-US" sz="2400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3049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13B5E198-9113-4337-8594-49BFB2BFC42E}"/>
              </a:ext>
            </a:extLst>
          </p:cNvPr>
          <p:cNvSpPr/>
          <p:nvPr/>
        </p:nvSpPr>
        <p:spPr>
          <a:xfrm>
            <a:off x="345589" y="341071"/>
            <a:ext cx="4592924" cy="793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altLang="zh-CN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2024</a:t>
            </a:r>
            <a:r>
              <a:rPr lang="zh-CN" altLang="en-US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年 西南科技大学</a:t>
            </a:r>
            <a:endParaRPr lang="zh-CN" altLang="zh-CN" sz="3600" b="1" kern="100" dirty="0">
              <a:latin typeface="隶书" panose="02010509060101010101" pitchFamily="49" charset="-122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D8262C9-21F9-47C0-8E34-E4D96813C74C}"/>
              </a:ext>
            </a:extLst>
          </p:cNvPr>
          <p:cNvSpPr/>
          <p:nvPr/>
        </p:nvSpPr>
        <p:spPr>
          <a:xfrm>
            <a:off x="271049" y="5100762"/>
            <a:ext cx="58249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400" dirty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ctr"/>
            <a:r>
              <a:rPr lang="zh-CN" altLang="en-US" sz="24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建环专业</a:t>
            </a:r>
            <a:r>
              <a:rPr lang="en-US" altLang="zh-CN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2025</a:t>
            </a:r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年人才培养方案修订</a:t>
            </a:r>
            <a:r>
              <a:rPr lang="en-US" altLang="zh-CN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2024.11.16</a:t>
            </a:r>
            <a:endParaRPr lang="zh-CN" altLang="en-US" sz="2800" b="1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7CF9F9D-F948-480D-A9DA-ED248FB491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49" y="1288670"/>
            <a:ext cx="6033500" cy="4022333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B856248-AC4F-4604-8443-45A405F4F27D}"/>
              </a:ext>
            </a:extLst>
          </p:cNvPr>
          <p:cNvSpPr/>
          <p:nvPr/>
        </p:nvSpPr>
        <p:spPr>
          <a:xfrm>
            <a:off x="6684444" y="930390"/>
            <a:ext cx="530549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西南地区建环专业本科院校：</a:t>
            </a:r>
            <a:endParaRPr lang="en-US" altLang="zh-CN" sz="2800" b="1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）重庆大学</a:t>
            </a:r>
            <a:endParaRPr lang="en-US" altLang="zh-CN" sz="2800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）四川大学</a:t>
            </a:r>
            <a:endParaRPr lang="en-US" altLang="zh-CN" sz="2800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）西南交通大学</a:t>
            </a:r>
            <a:endParaRPr lang="en-US" altLang="zh-CN" sz="2800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）昆明理工大学</a:t>
            </a:r>
            <a:endParaRPr lang="en-US" altLang="zh-CN" sz="2800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5</a:t>
            </a:r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）西南石油大学</a:t>
            </a:r>
            <a:endParaRPr lang="en-US" altLang="zh-CN" sz="2800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6</a:t>
            </a:r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）西华大学</a:t>
            </a:r>
            <a:endParaRPr lang="en-US" altLang="zh-CN" sz="2800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7</a:t>
            </a:r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）西南科技大学</a:t>
            </a:r>
            <a:endParaRPr lang="en-US" altLang="zh-CN" sz="2800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8</a:t>
            </a:r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）贵州大学</a:t>
            </a:r>
            <a:endParaRPr lang="en-US" altLang="zh-CN" sz="2800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9</a:t>
            </a:r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）云南农业大学</a:t>
            </a:r>
            <a:endParaRPr lang="en-US" altLang="zh-CN" sz="2800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10</a:t>
            </a:r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）普洱学院</a:t>
            </a:r>
            <a:endParaRPr lang="en-US" altLang="zh-CN" sz="2800" dirty="0">
              <a:solidFill>
                <a:srgbClr val="0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2278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762BE0E-CA11-4F35-B67B-AA2481D095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51" y="129568"/>
            <a:ext cx="5294187" cy="281540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692F3FE-5586-437A-89BA-467C3CF119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51" y="3198973"/>
            <a:ext cx="5294188" cy="352945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0A18116-BAD1-46F0-9D52-DEA3B9598C74}"/>
              </a:ext>
            </a:extLst>
          </p:cNvPr>
          <p:cNvSpPr/>
          <p:nvPr/>
        </p:nvSpPr>
        <p:spPr>
          <a:xfrm>
            <a:off x="5914490" y="318498"/>
            <a:ext cx="6096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付祥钊教授</a:t>
            </a:r>
          </a:p>
          <a:p>
            <a:r>
              <a:rPr lang="en-US" altLang="zh-CN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新时代建环专业人才培养</a:t>
            </a:r>
            <a:r>
              <a:rPr lang="en-US" altLang="zh-CN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从工程建设为主转为工程运维为主</a:t>
            </a:r>
            <a:r>
              <a:rPr lang="en-US" altLang="zh-CN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 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目标：</a:t>
            </a:r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培养综合能源服务业的实施人才。 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需求：</a:t>
            </a:r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综合能源服务业覆盖了工程的全寿命期，应从工程建设为主上升为工程运维为主。 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发展：</a:t>
            </a:r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建环专业本科教育追求“以人为本”，具有覆盖工程全寿命期的能力，能够“坚持人民至上”，培养综合能源服务业需要的主导人才。 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条件：</a:t>
            </a:r>
            <a:r>
              <a:rPr lang="zh-CN" altLang="en-US" sz="280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专业师资、实践教学资源。</a:t>
            </a:r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31461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1CCE3BA-082C-4664-802A-21459836E4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7" y="1344090"/>
            <a:ext cx="5795244" cy="3929501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B4D3B7B7-640A-4693-BB47-C43C8E296294}"/>
              </a:ext>
            </a:extLst>
          </p:cNvPr>
          <p:cNvSpPr/>
          <p:nvPr/>
        </p:nvSpPr>
        <p:spPr>
          <a:xfrm>
            <a:off x="1193832" y="5378901"/>
            <a:ext cx="37930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重庆大学  陈金华教授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53D0743-CA84-40E1-B4B2-2AC31A304D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189" y="227266"/>
            <a:ext cx="6223334" cy="640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83725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水滴">
  <a:themeElements>
    <a:clrScheme name="水滴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水滴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水滴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488</TotalTime>
  <Words>1321</Words>
  <Application>Microsoft Office PowerPoint</Application>
  <PresentationFormat>宽屏</PresentationFormat>
  <Paragraphs>160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2" baseType="lpstr">
      <vt:lpstr>-apple-system</vt:lpstr>
      <vt:lpstr>KaiTi</vt:lpstr>
      <vt:lpstr>等线</vt:lpstr>
      <vt:lpstr>仿宋</vt:lpstr>
      <vt:lpstr>黑体</vt:lpstr>
      <vt:lpstr>楷体_GB2312</vt:lpstr>
      <vt:lpstr>隶书</vt:lpstr>
      <vt:lpstr>宋体</vt:lpstr>
      <vt:lpstr>微软雅黑</vt:lpstr>
      <vt:lpstr>Arial</vt:lpstr>
      <vt:lpstr>Times New Roman</vt:lpstr>
      <vt:lpstr>Tw Cen MT</vt:lpstr>
      <vt:lpstr>Wingdings</vt:lpstr>
      <vt:lpstr>水滴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Windows User</cp:lastModifiedBy>
  <cp:revision>123</cp:revision>
  <dcterms:created xsi:type="dcterms:W3CDTF">2023-05-05T03:01:36Z</dcterms:created>
  <dcterms:modified xsi:type="dcterms:W3CDTF">2024-12-05T14:37:24Z</dcterms:modified>
</cp:coreProperties>
</file>