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702" r:id="rId2"/>
    <p:sldMasterId id="2147483717" r:id="rId3"/>
  </p:sldMasterIdLst>
  <p:notesMasterIdLst>
    <p:notesMasterId r:id="rId39"/>
  </p:notesMasterIdLst>
  <p:sldIdLst>
    <p:sldId id="258" r:id="rId4"/>
    <p:sldId id="259" r:id="rId5"/>
    <p:sldId id="411" r:id="rId6"/>
    <p:sldId id="423" r:id="rId7"/>
    <p:sldId id="412" r:id="rId8"/>
    <p:sldId id="393" r:id="rId9"/>
    <p:sldId id="424" r:id="rId10"/>
    <p:sldId id="428" r:id="rId11"/>
    <p:sldId id="439" r:id="rId12"/>
    <p:sldId id="433" r:id="rId13"/>
    <p:sldId id="435" r:id="rId14"/>
    <p:sldId id="394" r:id="rId15"/>
    <p:sldId id="399" r:id="rId16"/>
    <p:sldId id="403" r:id="rId17"/>
    <p:sldId id="402" r:id="rId18"/>
    <p:sldId id="440" r:id="rId19"/>
    <p:sldId id="409" r:id="rId20"/>
    <p:sldId id="416" r:id="rId21"/>
    <p:sldId id="417" r:id="rId22"/>
    <p:sldId id="418" r:id="rId23"/>
    <p:sldId id="419" r:id="rId24"/>
    <p:sldId id="420" r:id="rId25"/>
    <p:sldId id="441" r:id="rId26"/>
    <p:sldId id="404" r:id="rId27"/>
    <p:sldId id="406" r:id="rId28"/>
    <p:sldId id="405" r:id="rId29"/>
    <p:sldId id="443" r:id="rId30"/>
    <p:sldId id="395" r:id="rId31"/>
    <p:sldId id="400" r:id="rId32"/>
    <p:sldId id="407" r:id="rId33"/>
    <p:sldId id="408" r:id="rId34"/>
    <p:sldId id="442" r:id="rId35"/>
    <p:sldId id="396" r:id="rId36"/>
    <p:sldId id="401" r:id="rId37"/>
    <p:sldId id="261" r:id="rId3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90" autoAdjust="0"/>
    <p:restoredTop sz="94657" autoAdjust="0"/>
  </p:normalViewPr>
  <p:slideViewPr>
    <p:cSldViewPr snapToGrid="0">
      <p:cViewPr varScale="1">
        <p:scale>
          <a:sx n="75" d="100"/>
          <a:sy n="75" d="100"/>
        </p:scale>
        <p:origin x="314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07E4BD-BC45-4E9F-814A-16D19CDA299C}" type="doc">
      <dgm:prSet loTypeId="urn:microsoft.com/office/officeart/2008/layout/LinedList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zh-CN" altLang="en-US"/>
        </a:p>
      </dgm:t>
    </dgm:pt>
    <dgm:pt modelId="{0A6F7244-5CC9-40CA-9792-2CB22FE24E3D}">
      <dgm:prSet custT="1"/>
      <dgm:spPr/>
      <dgm:t>
        <a:bodyPr/>
        <a:lstStyle/>
        <a:p>
          <a:r>
            <a:rPr lang="zh-CN" altLang="en-US" sz="1800" dirty="0">
              <a:latin typeface="微软雅黑" pitchFamily="34" charset="-122"/>
              <a:ea typeface="微软雅黑" pitchFamily="34" charset="-122"/>
            </a:rPr>
            <a:t>（一）指南为办学</a:t>
          </a:r>
          <a:r>
            <a:rPr lang="zh-CN" altLang="en-US" sz="1800" b="1" dirty="0">
              <a:latin typeface="微软雅黑" pitchFamily="34" charset="-122"/>
              <a:ea typeface="微软雅黑" pitchFamily="34" charset="-122"/>
            </a:rPr>
            <a:t>合格标准</a:t>
          </a:r>
          <a:r>
            <a:rPr lang="zh-CN" altLang="en-US" sz="1800" dirty="0">
              <a:latin typeface="微软雅黑" pitchFamily="34" charset="-122"/>
              <a:ea typeface="微软雅黑" pitchFamily="34" charset="-122"/>
            </a:rPr>
            <a:t>，应符合国家标准的要求。</a:t>
          </a:r>
          <a:r>
            <a:rPr lang="zh-CN" altLang="en-US" sz="1800" b="1" dirty="0">
              <a:latin typeface="微软雅黑" pitchFamily="34" charset="-122"/>
              <a:ea typeface="微软雅黑" pitchFamily="34" charset="-122"/>
            </a:rPr>
            <a:t>评估标准为更高的办学标准。</a:t>
          </a:r>
        </a:p>
      </dgm:t>
    </dgm:pt>
    <dgm:pt modelId="{A3A17727-0F77-4194-8066-D51B361D7A99}" type="parTrans" cxnId="{BE55770C-4A4C-4B64-98E0-4D74D62290E0}">
      <dgm:prSet/>
      <dgm:spPr/>
      <dgm:t>
        <a:bodyPr/>
        <a:lstStyle/>
        <a:p>
          <a:endParaRPr lang="zh-CN" altLang="en-US" sz="1400" b="1"/>
        </a:p>
      </dgm:t>
    </dgm:pt>
    <dgm:pt modelId="{E6FE6DDF-79D0-4767-A4DC-12D4BD3157C8}" type="sibTrans" cxnId="{BE55770C-4A4C-4B64-98E0-4D74D62290E0}">
      <dgm:prSet/>
      <dgm:spPr/>
      <dgm:t>
        <a:bodyPr/>
        <a:lstStyle/>
        <a:p>
          <a:endParaRPr lang="zh-CN" altLang="en-US" sz="1400" b="1"/>
        </a:p>
      </dgm:t>
    </dgm:pt>
    <dgm:pt modelId="{7F1968F0-4B0C-47DC-AF4E-EE13570076F2}">
      <dgm:prSet custT="1"/>
      <dgm:spPr/>
      <dgm:t>
        <a:bodyPr/>
        <a:lstStyle/>
        <a:p>
          <a:r>
            <a:rPr lang="zh-CN" altLang="en-US" sz="1800" dirty="0">
              <a:latin typeface="微软雅黑" pitchFamily="34" charset="-122"/>
              <a:ea typeface="微软雅黑" pitchFamily="34" charset="-122"/>
            </a:rPr>
            <a:t>（二）</a:t>
          </a:r>
          <a:r>
            <a:rPr lang="zh-CN" altLang="zh-CN" sz="1800" b="1" spc="0" baseline="0" dirty="0">
              <a:latin typeface="微软雅黑" pitchFamily="34" charset="-122"/>
              <a:ea typeface="微软雅黑" pitchFamily="34" charset="-122"/>
            </a:rPr>
            <a:t>规范性与多样化相统一</a:t>
          </a:r>
          <a:r>
            <a:rPr lang="zh-CN" altLang="en-US" sz="1800" b="1" spc="0" baseline="0" dirty="0">
              <a:latin typeface="微软雅黑" pitchFamily="34" charset="-122"/>
              <a:ea typeface="微软雅黑" pitchFamily="34" charset="-122"/>
            </a:rPr>
            <a:t>，</a:t>
          </a:r>
          <a:r>
            <a:rPr lang="zh-CN" altLang="zh-CN" sz="1800" b="1" spc="0" baseline="0" dirty="0">
              <a:latin typeface="微软雅黑" pitchFamily="34" charset="-122"/>
              <a:ea typeface="微软雅黑" pitchFamily="34" charset="-122"/>
            </a:rPr>
            <a:t>夯实基础与拓展知识相融合</a:t>
          </a:r>
          <a:r>
            <a:rPr lang="zh-CN" altLang="en-US" sz="1800" b="1" spc="0" baseline="0" dirty="0">
              <a:latin typeface="微软雅黑" pitchFamily="34" charset="-122"/>
              <a:ea typeface="微软雅黑" pitchFamily="34" charset="-122"/>
            </a:rPr>
            <a:t>，</a:t>
          </a:r>
          <a:r>
            <a:rPr lang="zh-CN" altLang="zh-CN" sz="1800" b="1" spc="0" baseline="0" dirty="0">
              <a:latin typeface="微软雅黑" pitchFamily="34" charset="-122"/>
              <a:ea typeface="微软雅黑" pitchFamily="34" charset="-122"/>
            </a:rPr>
            <a:t>实践教学与理论教学相协同</a:t>
          </a:r>
          <a:r>
            <a:rPr lang="zh-CN" altLang="en-US" sz="1800" b="1" spc="0" baseline="0" dirty="0">
              <a:latin typeface="微软雅黑" pitchFamily="34" charset="-122"/>
              <a:ea typeface="微软雅黑" pitchFamily="34" charset="-122"/>
            </a:rPr>
            <a:t>，指南内容最小化与基本要求相适应</a:t>
          </a:r>
          <a:r>
            <a:rPr lang="zh-CN" altLang="zh-CN" sz="1800" b="1" spc="0" baseline="0" dirty="0">
              <a:latin typeface="微软雅黑" pitchFamily="34" charset="-122"/>
              <a:ea typeface="微软雅黑" pitchFamily="34" charset="-122"/>
            </a:rPr>
            <a:t>。</a:t>
          </a:r>
          <a:endParaRPr lang="zh-CN" altLang="en-US" sz="1800" b="1" spc="0" baseline="0" dirty="0">
            <a:latin typeface="微软雅黑" pitchFamily="34" charset="-122"/>
            <a:ea typeface="微软雅黑" pitchFamily="34" charset="-122"/>
          </a:endParaRPr>
        </a:p>
      </dgm:t>
    </dgm:pt>
    <dgm:pt modelId="{0BAA48EF-5AA6-41C6-BBC5-B93561870489}" type="parTrans" cxnId="{01D10F91-81FE-4D90-9CCC-2305384F7CB9}">
      <dgm:prSet/>
      <dgm:spPr/>
      <dgm:t>
        <a:bodyPr/>
        <a:lstStyle/>
        <a:p>
          <a:endParaRPr lang="zh-CN" altLang="en-US" sz="1400"/>
        </a:p>
      </dgm:t>
    </dgm:pt>
    <dgm:pt modelId="{63DD9444-7479-474A-A56E-C9701EB75AB6}" type="sibTrans" cxnId="{01D10F91-81FE-4D90-9CCC-2305384F7CB9}">
      <dgm:prSet/>
      <dgm:spPr/>
      <dgm:t>
        <a:bodyPr/>
        <a:lstStyle/>
        <a:p>
          <a:endParaRPr lang="zh-CN" altLang="en-US" sz="1400"/>
        </a:p>
      </dgm:t>
    </dgm:pt>
    <dgm:pt modelId="{8012351E-A1A0-4065-894F-4FF5D157EF49}">
      <dgm:prSet custT="1"/>
      <dgm:spPr/>
      <dgm:t>
        <a:bodyPr/>
        <a:lstStyle/>
        <a:p>
          <a:r>
            <a:rPr lang="zh-CN" altLang="zh-CN" sz="1800" kern="1200" dirty="0">
              <a:latin typeface="微软雅黑" pitchFamily="34" charset="-122"/>
              <a:ea typeface="微软雅黑" pitchFamily="34" charset="-122"/>
            </a:rPr>
            <a:t>（三）</a:t>
          </a:r>
          <a:r>
            <a:rPr lang="zh-CN" altLang="en-US" sz="1800" kern="1200" dirty="0">
              <a:latin typeface="微软雅黑" pitchFamily="34" charset="-122"/>
              <a:ea typeface="微软雅黑" pitchFamily="34" charset="-122"/>
            </a:rPr>
            <a:t>指南中</a:t>
          </a:r>
          <a:r>
            <a:rPr lang="zh-CN" altLang="zh-CN" sz="1800" kern="1200" dirty="0">
              <a:latin typeface="微软雅黑" pitchFamily="34" charset="-122"/>
              <a:ea typeface="微软雅黑" pitchFamily="34" charset="-122"/>
            </a:rPr>
            <a:t>建环专业知识领域、</a:t>
          </a:r>
          <a:r>
            <a:rPr lang="zh-CN" altLang="en-US" sz="1800" b="1" dirty="0">
              <a:latin typeface="微软雅黑" pitchFamily="34" charset="-122"/>
              <a:ea typeface="微软雅黑" pitchFamily="34" charset="-122"/>
            </a:rPr>
            <a:t>公共</a:t>
          </a:r>
          <a:r>
            <a:rPr lang="zh-CN" altLang="zh-CN" sz="1800" kern="1200" dirty="0">
              <a:latin typeface="微软雅黑" pitchFamily="34" charset="-122"/>
              <a:ea typeface="微软雅黑" pitchFamily="34" charset="-122"/>
            </a:rPr>
            <a:t>知识单元和</a:t>
          </a:r>
          <a:r>
            <a:rPr lang="zh-CN" altLang="en-US" sz="1800" b="1" dirty="0">
              <a:latin typeface="微软雅黑" pitchFamily="34" charset="-122"/>
              <a:ea typeface="微软雅黑" pitchFamily="34" charset="-122"/>
            </a:rPr>
            <a:t>公共</a:t>
          </a:r>
          <a:r>
            <a:rPr lang="zh-CN" altLang="zh-CN" sz="1800" kern="1200" dirty="0">
              <a:latin typeface="微软雅黑" pitchFamily="34" charset="-122"/>
              <a:ea typeface="微软雅黑" pitchFamily="34" charset="-122"/>
            </a:rPr>
            <a:t>知识点</a:t>
          </a:r>
          <a:r>
            <a:rPr lang="zh-CN" altLang="en-US" sz="1800" kern="1200" dirty="0">
              <a:latin typeface="微软雅黑" pitchFamily="34" charset="-122"/>
              <a:ea typeface="微软雅黑" pitchFamily="34" charset="-122"/>
            </a:rPr>
            <a:t>是</a:t>
          </a:r>
          <a:r>
            <a:rPr lang="zh-CN" altLang="en-US" sz="1800" b="1" dirty="0">
              <a:latin typeface="微软雅黑" pitchFamily="34" charset="-122"/>
              <a:ea typeface="微软雅黑" pitchFamily="34" charset="-122"/>
            </a:rPr>
            <a:t>基本</a:t>
          </a:r>
          <a:r>
            <a:rPr lang="zh-CN" altLang="zh-CN" sz="1800" b="1" dirty="0">
              <a:latin typeface="微软雅黑" pitchFamily="34" charset="-122"/>
              <a:ea typeface="微软雅黑" pitchFamily="34" charset="-122"/>
            </a:rPr>
            <a:t>要求</a:t>
          </a:r>
          <a:r>
            <a:rPr lang="zh-CN" altLang="zh-CN" sz="1800" kern="1200" dirty="0">
              <a:latin typeface="微软雅黑" pitchFamily="34" charset="-122"/>
              <a:ea typeface="微软雅黑" pitchFamily="34" charset="-122"/>
            </a:rPr>
            <a:t>。</a:t>
          </a:r>
        </a:p>
      </dgm:t>
    </dgm:pt>
    <dgm:pt modelId="{3F87461E-61D5-49CC-B4F4-924F79BE7638}" type="parTrans" cxnId="{645C2BB1-E54B-4AA6-B27D-C001D33BA6A3}">
      <dgm:prSet/>
      <dgm:spPr/>
      <dgm:t>
        <a:bodyPr/>
        <a:lstStyle/>
        <a:p>
          <a:endParaRPr lang="zh-CN" altLang="en-US" sz="1400"/>
        </a:p>
      </dgm:t>
    </dgm:pt>
    <dgm:pt modelId="{040C3466-B1F0-42A8-A7FF-D7AC01057DBA}" type="sibTrans" cxnId="{645C2BB1-E54B-4AA6-B27D-C001D33BA6A3}">
      <dgm:prSet/>
      <dgm:spPr/>
      <dgm:t>
        <a:bodyPr/>
        <a:lstStyle/>
        <a:p>
          <a:endParaRPr lang="zh-CN" altLang="en-US" sz="1400"/>
        </a:p>
      </dgm:t>
    </dgm:pt>
    <dgm:pt modelId="{01A7160C-D3F2-4F60-8821-17F402C0DCD3}">
      <dgm:prSet custT="1"/>
      <dgm:spPr/>
      <dgm:t>
        <a:bodyPr/>
        <a:lstStyle/>
        <a:p>
          <a:r>
            <a:rPr lang="zh-CN" altLang="en-US" sz="1800" kern="1200">
              <a:latin typeface="微软雅黑" pitchFamily="34" charset="-122"/>
              <a:ea typeface="微软雅黑" pitchFamily="34" charset="-122"/>
            </a:rPr>
            <a:t>（四）</a:t>
          </a:r>
          <a:r>
            <a:rPr lang="zh-CN" altLang="zh-CN" sz="1800" kern="1200">
              <a:latin typeface="微软雅黑" pitchFamily="34" charset="-122"/>
              <a:ea typeface="微软雅黑" pitchFamily="34" charset="-122"/>
            </a:rPr>
            <a:t>既坚持统一的专业标准</a:t>
          </a:r>
          <a:r>
            <a:rPr lang="zh-CN" altLang="en-US" sz="1800" kern="1200">
              <a:latin typeface="微软雅黑" pitchFamily="34" charset="-122"/>
              <a:ea typeface="微软雅黑" pitchFamily="34" charset="-122"/>
            </a:rPr>
            <a:t>，又允许学校多样性办学，</a:t>
          </a:r>
          <a:r>
            <a:rPr lang="zh-CN" altLang="en-US" sz="1800" b="1">
              <a:latin typeface="微软雅黑" pitchFamily="34" charset="-122"/>
              <a:ea typeface="微软雅黑" pitchFamily="34" charset="-122"/>
            </a:rPr>
            <a:t>鼓励办出特色</a:t>
          </a:r>
          <a:r>
            <a:rPr lang="zh-CN" altLang="en-US" sz="1800" kern="1200">
              <a:latin typeface="微软雅黑" pitchFamily="34" charset="-122"/>
              <a:ea typeface="微软雅黑" pitchFamily="34" charset="-122"/>
            </a:rPr>
            <a:t>。</a:t>
          </a:r>
          <a:endParaRPr lang="zh-CN" altLang="en-US" sz="1800" kern="1200" dirty="0">
            <a:latin typeface="微软雅黑" pitchFamily="34" charset="-122"/>
            <a:ea typeface="微软雅黑" pitchFamily="34" charset="-122"/>
          </a:endParaRPr>
        </a:p>
      </dgm:t>
    </dgm:pt>
    <dgm:pt modelId="{3006CD32-ED6B-46E7-BA0F-FB3EAA21563B}" type="parTrans" cxnId="{939A9E26-B202-44F1-8227-8070D5733CC4}">
      <dgm:prSet/>
      <dgm:spPr/>
      <dgm:t>
        <a:bodyPr/>
        <a:lstStyle/>
        <a:p>
          <a:endParaRPr lang="zh-CN" altLang="en-US" sz="1400"/>
        </a:p>
      </dgm:t>
    </dgm:pt>
    <dgm:pt modelId="{7B7D2867-65BE-407B-A69B-E293E5F6D374}" type="sibTrans" cxnId="{939A9E26-B202-44F1-8227-8070D5733CC4}">
      <dgm:prSet/>
      <dgm:spPr/>
      <dgm:t>
        <a:bodyPr/>
        <a:lstStyle/>
        <a:p>
          <a:endParaRPr lang="zh-CN" altLang="en-US" sz="1400"/>
        </a:p>
      </dgm:t>
    </dgm:pt>
    <dgm:pt modelId="{982DB0E8-2422-49A6-A226-9145B2F479F7}">
      <dgm:prSet custT="1"/>
      <dgm:spPr/>
      <dgm:t>
        <a:bodyPr/>
        <a:lstStyle/>
        <a:p>
          <a:r>
            <a:rPr lang="zh-CN" altLang="en-US" sz="1800" kern="1200">
              <a:latin typeface="微软雅黑" pitchFamily="34" charset="-122"/>
              <a:ea typeface="微软雅黑" pitchFamily="34" charset="-122"/>
            </a:rPr>
            <a:t>（五）各校应根据</a:t>
          </a:r>
          <a:r>
            <a:rPr lang="zh-CN" altLang="en-US" sz="1800" b="1">
              <a:latin typeface="微软雅黑" pitchFamily="34" charset="-122"/>
              <a:ea typeface="微软雅黑" pitchFamily="34" charset="-122"/>
            </a:rPr>
            <a:t>公共</a:t>
          </a:r>
          <a:r>
            <a:rPr lang="zh-CN" altLang="en-US" sz="1800" kern="1200">
              <a:latin typeface="微软雅黑" pitchFamily="34" charset="-122"/>
              <a:ea typeface="微软雅黑" pitchFamily="34" charset="-122"/>
            </a:rPr>
            <a:t>知识点、自身发展特色和学校教务部门的要求组织具体课程。</a:t>
          </a:r>
          <a:endParaRPr lang="zh-CN" altLang="en-US" sz="1800" kern="1200" dirty="0">
            <a:latin typeface="微软雅黑" pitchFamily="34" charset="-122"/>
            <a:ea typeface="微软雅黑" pitchFamily="34" charset="-122"/>
          </a:endParaRPr>
        </a:p>
      </dgm:t>
    </dgm:pt>
    <dgm:pt modelId="{1467CFDB-5C19-4D66-818C-954922A45B05}" type="parTrans" cxnId="{2492BF38-C1BD-4508-BCA7-2D5F02F7635D}">
      <dgm:prSet/>
      <dgm:spPr/>
      <dgm:t>
        <a:bodyPr/>
        <a:lstStyle/>
        <a:p>
          <a:endParaRPr lang="zh-CN" altLang="en-US" sz="1400"/>
        </a:p>
      </dgm:t>
    </dgm:pt>
    <dgm:pt modelId="{20D3F32A-915E-4AD6-8CF8-58006A559406}" type="sibTrans" cxnId="{2492BF38-C1BD-4508-BCA7-2D5F02F7635D}">
      <dgm:prSet/>
      <dgm:spPr/>
      <dgm:t>
        <a:bodyPr/>
        <a:lstStyle/>
        <a:p>
          <a:endParaRPr lang="zh-CN" altLang="en-US" sz="1400"/>
        </a:p>
      </dgm:t>
    </dgm:pt>
    <dgm:pt modelId="{DE6AF212-153D-4D51-A907-0CCF29B9BC03}">
      <dgm:prSet custT="1"/>
      <dgm:spPr/>
      <dgm:t>
        <a:bodyPr/>
        <a:lstStyle/>
        <a:p>
          <a:r>
            <a:rPr lang="zh-CN" altLang="zh-CN" sz="1800" dirty="0">
              <a:latin typeface="微软雅黑" pitchFamily="34" charset="-122"/>
              <a:ea typeface="微软雅黑" pitchFamily="34" charset="-122"/>
            </a:rPr>
            <a:t>（六）根据建环专业的内涵，适当凝练建筑能源应用方面的知识单元。</a:t>
          </a:r>
          <a:endParaRPr lang="en-US" altLang="zh-CN" sz="1800" dirty="0">
            <a:latin typeface="微软雅黑" pitchFamily="34" charset="-122"/>
            <a:ea typeface="微软雅黑" pitchFamily="34" charset="-122"/>
          </a:endParaRPr>
        </a:p>
      </dgm:t>
    </dgm:pt>
    <dgm:pt modelId="{436433C0-5A1C-482F-B521-08A4603A141E}" type="parTrans" cxnId="{85F2F2CE-1390-4371-9798-A96C19BC4C68}">
      <dgm:prSet/>
      <dgm:spPr/>
      <dgm:t>
        <a:bodyPr/>
        <a:lstStyle/>
        <a:p>
          <a:endParaRPr lang="zh-CN" altLang="en-US" sz="1400"/>
        </a:p>
      </dgm:t>
    </dgm:pt>
    <dgm:pt modelId="{5FDFC930-4B6F-465F-A568-7FBDDE0BBC84}" type="sibTrans" cxnId="{85F2F2CE-1390-4371-9798-A96C19BC4C68}">
      <dgm:prSet/>
      <dgm:spPr/>
      <dgm:t>
        <a:bodyPr/>
        <a:lstStyle/>
        <a:p>
          <a:endParaRPr lang="zh-CN" altLang="en-US" sz="1400"/>
        </a:p>
      </dgm:t>
    </dgm:pt>
    <dgm:pt modelId="{4DC6E1E2-7964-42B2-A7C3-F32E33854A15}">
      <dgm:prSet custT="1"/>
      <dgm:spPr/>
      <dgm:t>
        <a:bodyPr/>
        <a:lstStyle/>
        <a:p>
          <a:r>
            <a:rPr lang="zh-CN" altLang="en-US" sz="1800" dirty="0">
              <a:latin typeface="微软雅黑" pitchFamily="34" charset="-122"/>
              <a:ea typeface="微软雅黑" pitchFamily="34" charset="-122"/>
            </a:rPr>
            <a:t>（七）指南编制</a:t>
          </a:r>
          <a:r>
            <a:rPr lang="zh-CN" altLang="zh-CN" sz="1800" dirty="0">
              <a:latin typeface="微软雅黑" pitchFamily="34" charset="-122"/>
              <a:ea typeface="微软雅黑" pitchFamily="34" charset="-122"/>
            </a:rPr>
            <a:t>应</a:t>
          </a:r>
          <a:r>
            <a:rPr lang="zh-CN" altLang="zh-CN" sz="1800" b="1" dirty="0">
              <a:latin typeface="微软雅黑" pitchFamily="34" charset="-122"/>
              <a:ea typeface="微软雅黑" pitchFamily="34" charset="-122"/>
            </a:rPr>
            <a:t>符合未来专业的发展方向</a:t>
          </a:r>
          <a:r>
            <a:rPr lang="zh-CN" altLang="zh-CN" sz="1800" dirty="0">
              <a:latin typeface="微软雅黑" pitchFamily="34" charset="-122"/>
              <a:ea typeface="微软雅黑" pitchFamily="34" charset="-122"/>
            </a:rPr>
            <a:t>。</a:t>
          </a:r>
          <a:endParaRPr lang="en-US" altLang="zh-CN" sz="1800" dirty="0">
            <a:latin typeface="微软雅黑" pitchFamily="34" charset="-122"/>
            <a:ea typeface="微软雅黑" pitchFamily="34" charset="-122"/>
          </a:endParaRPr>
        </a:p>
      </dgm:t>
    </dgm:pt>
    <dgm:pt modelId="{C84FFC00-28BF-4A28-932F-0454DDF529DD}" type="parTrans" cxnId="{E7297776-2C04-4330-9FC5-17FF9B48C032}">
      <dgm:prSet/>
      <dgm:spPr/>
      <dgm:t>
        <a:bodyPr/>
        <a:lstStyle/>
        <a:p>
          <a:endParaRPr lang="zh-CN" altLang="en-US" sz="1400"/>
        </a:p>
      </dgm:t>
    </dgm:pt>
    <dgm:pt modelId="{AA67C154-F126-4F15-BCFD-B6C462D25DB2}" type="sibTrans" cxnId="{E7297776-2C04-4330-9FC5-17FF9B48C032}">
      <dgm:prSet/>
      <dgm:spPr/>
      <dgm:t>
        <a:bodyPr/>
        <a:lstStyle/>
        <a:p>
          <a:endParaRPr lang="zh-CN" altLang="en-US" sz="1400"/>
        </a:p>
      </dgm:t>
    </dgm:pt>
    <dgm:pt modelId="{82C0F75B-3058-41BB-8366-8C3BA45AC09D}" type="pres">
      <dgm:prSet presAssocID="{F107E4BD-BC45-4E9F-814A-16D19CDA299C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93F6185F-C64C-4B28-B2D4-00DB7D959A46}" type="pres">
      <dgm:prSet presAssocID="{0A6F7244-5CC9-40CA-9792-2CB22FE24E3D}" presName="thickLine" presStyleLbl="alignNode1" presStyleIdx="0" presStyleCnt="7"/>
      <dgm:spPr/>
    </dgm:pt>
    <dgm:pt modelId="{C3416B69-4E60-40C6-8BFB-831C49BF8E88}" type="pres">
      <dgm:prSet presAssocID="{0A6F7244-5CC9-40CA-9792-2CB22FE24E3D}" presName="horz1" presStyleCnt="0"/>
      <dgm:spPr/>
    </dgm:pt>
    <dgm:pt modelId="{AC50FA35-EC80-4EBC-9FC7-3975AA803805}" type="pres">
      <dgm:prSet presAssocID="{0A6F7244-5CC9-40CA-9792-2CB22FE24E3D}" presName="tx1" presStyleLbl="revTx" presStyleIdx="0" presStyleCnt="7"/>
      <dgm:spPr/>
      <dgm:t>
        <a:bodyPr/>
        <a:lstStyle/>
        <a:p>
          <a:endParaRPr lang="zh-CN" altLang="en-US"/>
        </a:p>
      </dgm:t>
    </dgm:pt>
    <dgm:pt modelId="{7B4CB0AC-03C0-478A-BEB6-08EDE7E51695}" type="pres">
      <dgm:prSet presAssocID="{0A6F7244-5CC9-40CA-9792-2CB22FE24E3D}" presName="vert1" presStyleCnt="0"/>
      <dgm:spPr/>
    </dgm:pt>
    <dgm:pt modelId="{1FF2B892-E526-463D-A464-02757169C19E}" type="pres">
      <dgm:prSet presAssocID="{7F1968F0-4B0C-47DC-AF4E-EE13570076F2}" presName="thickLine" presStyleLbl="alignNode1" presStyleIdx="1" presStyleCnt="7"/>
      <dgm:spPr/>
    </dgm:pt>
    <dgm:pt modelId="{F5AF74D3-9220-48AE-8546-544B18CAA470}" type="pres">
      <dgm:prSet presAssocID="{7F1968F0-4B0C-47DC-AF4E-EE13570076F2}" presName="horz1" presStyleCnt="0"/>
      <dgm:spPr/>
    </dgm:pt>
    <dgm:pt modelId="{A9745AD6-D705-4AC6-8AA5-810669327882}" type="pres">
      <dgm:prSet presAssocID="{7F1968F0-4B0C-47DC-AF4E-EE13570076F2}" presName="tx1" presStyleLbl="revTx" presStyleIdx="1" presStyleCnt="7" custLinFactNeighborY="-25956"/>
      <dgm:spPr/>
      <dgm:t>
        <a:bodyPr/>
        <a:lstStyle/>
        <a:p>
          <a:endParaRPr lang="zh-CN" altLang="en-US"/>
        </a:p>
      </dgm:t>
    </dgm:pt>
    <dgm:pt modelId="{6FE4B2BA-75B4-43FD-A927-CDE151184E7E}" type="pres">
      <dgm:prSet presAssocID="{7F1968F0-4B0C-47DC-AF4E-EE13570076F2}" presName="vert1" presStyleCnt="0"/>
      <dgm:spPr/>
    </dgm:pt>
    <dgm:pt modelId="{54F8FC31-9E54-4E6C-87A7-72FC41365104}" type="pres">
      <dgm:prSet presAssocID="{8012351E-A1A0-4065-894F-4FF5D157EF49}" presName="thickLine" presStyleLbl="alignNode1" presStyleIdx="2" presStyleCnt="7"/>
      <dgm:spPr/>
    </dgm:pt>
    <dgm:pt modelId="{76EEC704-6C56-4F27-AA08-891BBD95C4DE}" type="pres">
      <dgm:prSet presAssocID="{8012351E-A1A0-4065-894F-4FF5D157EF49}" presName="horz1" presStyleCnt="0"/>
      <dgm:spPr/>
    </dgm:pt>
    <dgm:pt modelId="{0C5CCCFF-765A-429B-B707-563F681ABFF1}" type="pres">
      <dgm:prSet presAssocID="{8012351E-A1A0-4065-894F-4FF5D157EF49}" presName="tx1" presStyleLbl="revTx" presStyleIdx="2" presStyleCnt="7"/>
      <dgm:spPr/>
      <dgm:t>
        <a:bodyPr/>
        <a:lstStyle/>
        <a:p>
          <a:endParaRPr lang="zh-CN" altLang="en-US"/>
        </a:p>
      </dgm:t>
    </dgm:pt>
    <dgm:pt modelId="{F1304E0C-DB1F-4C6D-997B-D6B17868FAFB}" type="pres">
      <dgm:prSet presAssocID="{8012351E-A1A0-4065-894F-4FF5D157EF49}" presName="vert1" presStyleCnt="0"/>
      <dgm:spPr/>
    </dgm:pt>
    <dgm:pt modelId="{6074C264-5E99-4671-9EC2-A24420318BCD}" type="pres">
      <dgm:prSet presAssocID="{01A7160C-D3F2-4F60-8821-17F402C0DCD3}" presName="thickLine" presStyleLbl="alignNode1" presStyleIdx="3" presStyleCnt="7"/>
      <dgm:spPr/>
    </dgm:pt>
    <dgm:pt modelId="{D19D61CC-1346-4206-98D9-7D92542BECE8}" type="pres">
      <dgm:prSet presAssocID="{01A7160C-D3F2-4F60-8821-17F402C0DCD3}" presName="horz1" presStyleCnt="0"/>
      <dgm:spPr/>
    </dgm:pt>
    <dgm:pt modelId="{02C7E9DE-5A16-4AEB-8A39-ED7FD73DF262}" type="pres">
      <dgm:prSet presAssocID="{01A7160C-D3F2-4F60-8821-17F402C0DCD3}" presName="tx1" presStyleLbl="revTx" presStyleIdx="3" presStyleCnt="7" custScaleY="104961"/>
      <dgm:spPr/>
      <dgm:t>
        <a:bodyPr/>
        <a:lstStyle/>
        <a:p>
          <a:endParaRPr lang="zh-CN" altLang="en-US"/>
        </a:p>
      </dgm:t>
    </dgm:pt>
    <dgm:pt modelId="{7913E91A-C298-4330-B354-E5D4A84F567C}" type="pres">
      <dgm:prSet presAssocID="{01A7160C-D3F2-4F60-8821-17F402C0DCD3}" presName="vert1" presStyleCnt="0"/>
      <dgm:spPr/>
    </dgm:pt>
    <dgm:pt modelId="{201D73B1-9CE4-420A-ABD3-B88837E6A886}" type="pres">
      <dgm:prSet presAssocID="{982DB0E8-2422-49A6-A226-9145B2F479F7}" presName="thickLine" presStyleLbl="alignNode1" presStyleIdx="4" presStyleCnt="7"/>
      <dgm:spPr/>
    </dgm:pt>
    <dgm:pt modelId="{29FAC1E4-2674-4790-A4DC-4E3040C3D040}" type="pres">
      <dgm:prSet presAssocID="{982DB0E8-2422-49A6-A226-9145B2F479F7}" presName="horz1" presStyleCnt="0"/>
      <dgm:spPr/>
    </dgm:pt>
    <dgm:pt modelId="{77C41C8F-3225-4301-A3AF-EFAC108D9185}" type="pres">
      <dgm:prSet presAssocID="{982DB0E8-2422-49A6-A226-9145B2F479F7}" presName="tx1" presStyleLbl="revTx" presStyleIdx="4" presStyleCnt="7"/>
      <dgm:spPr/>
      <dgm:t>
        <a:bodyPr/>
        <a:lstStyle/>
        <a:p>
          <a:endParaRPr lang="zh-CN" altLang="en-US"/>
        </a:p>
      </dgm:t>
    </dgm:pt>
    <dgm:pt modelId="{D67CBAAC-4FB8-4F92-84FF-9FF8F90508BE}" type="pres">
      <dgm:prSet presAssocID="{982DB0E8-2422-49A6-A226-9145B2F479F7}" presName="vert1" presStyleCnt="0"/>
      <dgm:spPr/>
    </dgm:pt>
    <dgm:pt modelId="{7CD154E3-3A67-4AE1-ACBC-62C4F0D20720}" type="pres">
      <dgm:prSet presAssocID="{DE6AF212-153D-4D51-A907-0CCF29B9BC03}" presName="thickLine" presStyleLbl="alignNode1" presStyleIdx="5" presStyleCnt="7"/>
      <dgm:spPr/>
    </dgm:pt>
    <dgm:pt modelId="{C88D2E37-DF28-42AF-8670-BD30A208BE54}" type="pres">
      <dgm:prSet presAssocID="{DE6AF212-153D-4D51-A907-0CCF29B9BC03}" presName="horz1" presStyleCnt="0"/>
      <dgm:spPr/>
    </dgm:pt>
    <dgm:pt modelId="{37917508-9108-4C91-8960-E9E7D8189D37}" type="pres">
      <dgm:prSet presAssocID="{DE6AF212-153D-4D51-A907-0CCF29B9BC03}" presName="tx1" presStyleLbl="revTx" presStyleIdx="5" presStyleCnt="7"/>
      <dgm:spPr/>
      <dgm:t>
        <a:bodyPr/>
        <a:lstStyle/>
        <a:p>
          <a:endParaRPr lang="zh-CN" altLang="en-US"/>
        </a:p>
      </dgm:t>
    </dgm:pt>
    <dgm:pt modelId="{FC37E8DE-2406-4CF3-A027-F18F5F151F91}" type="pres">
      <dgm:prSet presAssocID="{DE6AF212-153D-4D51-A907-0CCF29B9BC03}" presName="vert1" presStyleCnt="0"/>
      <dgm:spPr/>
    </dgm:pt>
    <dgm:pt modelId="{65C74856-2E0F-4C6F-89A8-C706F2F45D53}" type="pres">
      <dgm:prSet presAssocID="{4DC6E1E2-7964-42B2-A7C3-F32E33854A15}" presName="thickLine" presStyleLbl="alignNode1" presStyleIdx="6" presStyleCnt="7"/>
      <dgm:spPr/>
    </dgm:pt>
    <dgm:pt modelId="{714D643B-8513-411B-B1BD-4C5E932F775E}" type="pres">
      <dgm:prSet presAssocID="{4DC6E1E2-7964-42B2-A7C3-F32E33854A15}" presName="horz1" presStyleCnt="0"/>
      <dgm:spPr/>
    </dgm:pt>
    <dgm:pt modelId="{DC5D6D96-FEF4-48EA-BF7C-6B10043CB7D2}" type="pres">
      <dgm:prSet presAssocID="{4DC6E1E2-7964-42B2-A7C3-F32E33854A15}" presName="tx1" presStyleLbl="revTx" presStyleIdx="6" presStyleCnt="7"/>
      <dgm:spPr/>
      <dgm:t>
        <a:bodyPr/>
        <a:lstStyle/>
        <a:p>
          <a:endParaRPr lang="zh-CN" altLang="en-US"/>
        </a:p>
      </dgm:t>
    </dgm:pt>
    <dgm:pt modelId="{F490C1E0-4D36-4FD0-AE23-1F153A8B27FB}" type="pres">
      <dgm:prSet presAssocID="{4DC6E1E2-7964-42B2-A7C3-F32E33854A15}" presName="vert1" presStyleCnt="0"/>
      <dgm:spPr/>
    </dgm:pt>
  </dgm:ptLst>
  <dgm:cxnLst>
    <dgm:cxn modelId="{645C2BB1-E54B-4AA6-B27D-C001D33BA6A3}" srcId="{F107E4BD-BC45-4E9F-814A-16D19CDA299C}" destId="{8012351E-A1A0-4065-894F-4FF5D157EF49}" srcOrd="2" destOrd="0" parTransId="{3F87461E-61D5-49CC-B4F4-924F79BE7638}" sibTransId="{040C3466-B1F0-42A8-A7FF-D7AC01057DBA}"/>
    <dgm:cxn modelId="{925E7F45-7279-4747-B3E4-216409D4CF48}" type="presOf" srcId="{01A7160C-D3F2-4F60-8821-17F402C0DCD3}" destId="{02C7E9DE-5A16-4AEB-8A39-ED7FD73DF262}" srcOrd="0" destOrd="0" presId="urn:microsoft.com/office/officeart/2008/layout/LinedList"/>
    <dgm:cxn modelId="{85F2F2CE-1390-4371-9798-A96C19BC4C68}" srcId="{F107E4BD-BC45-4E9F-814A-16D19CDA299C}" destId="{DE6AF212-153D-4D51-A907-0CCF29B9BC03}" srcOrd="5" destOrd="0" parTransId="{436433C0-5A1C-482F-B521-08A4603A141E}" sibTransId="{5FDFC930-4B6F-465F-A568-7FBDDE0BBC84}"/>
    <dgm:cxn modelId="{939A9E26-B202-44F1-8227-8070D5733CC4}" srcId="{F107E4BD-BC45-4E9F-814A-16D19CDA299C}" destId="{01A7160C-D3F2-4F60-8821-17F402C0DCD3}" srcOrd="3" destOrd="0" parTransId="{3006CD32-ED6B-46E7-BA0F-FB3EAA21563B}" sibTransId="{7B7D2867-65BE-407B-A69B-E293E5F6D374}"/>
    <dgm:cxn modelId="{E7297776-2C04-4330-9FC5-17FF9B48C032}" srcId="{F107E4BD-BC45-4E9F-814A-16D19CDA299C}" destId="{4DC6E1E2-7964-42B2-A7C3-F32E33854A15}" srcOrd="6" destOrd="0" parTransId="{C84FFC00-28BF-4A28-932F-0454DDF529DD}" sibTransId="{AA67C154-F126-4F15-BCFD-B6C462D25DB2}"/>
    <dgm:cxn modelId="{5F3AD8DD-C73C-4242-9D62-DFDCB77955E1}" type="presOf" srcId="{DE6AF212-153D-4D51-A907-0CCF29B9BC03}" destId="{37917508-9108-4C91-8960-E9E7D8189D37}" srcOrd="0" destOrd="0" presId="urn:microsoft.com/office/officeart/2008/layout/LinedList"/>
    <dgm:cxn modelId="{7149E993-09BE-412C-AD51-DE122A72C821}" type="presOf" srcId="{8012351E-A1A0-4065-894F-4FF5D157EF49}" destId="{0C5CCCFF-765A-429B-B707-563F681ABFF1}" srcOrd="0" destOrd="0" presId="urn:microsoft.com/office/officeart/2008/layout/LinedList"/>
    <dgm:cxn modelId="{BE55770C-4A4C-4B64-98E0-4D74D62290E0}" srcId="{F107E4BD-BC45-4E9F-814A-16D19CDA299C}" destId="{0A6F7244-5CC9-40CA-9792-2CB22FE24E3D}" srcOrd="0" destOrd="0" parTransId="{A3A17727-0F77-4194-8066-D51B361D7A99}" sibTransId="{E6FE6DDF-79D0-4767-A4DC-12D4BD3157C8}"/>
    <dgm:cxn modelId="{2492BF38-C1BD-4508-BCA7-2D5F02F7635D}" srcId="{F107E4BD-BC45-4E9F-814A-16D19CDA299C}" destId="{982DB0E8-2422-49A6-A226-9145B2F479F7}" srcOrd="4" destOrd="0" parTransId="{1467CFDB-5C19-4D66-818C-954922A45B05}" sibTransId="{20D3F32A-915E-4AD6-8CF8-58006A559406}"/>
    <dgm:cxn modelId="{C4DDAF1F-EB2E-4FA5-81D2-0134D97C6541}" type="presOf" srcId="{0A6F7244-5CC9-40CA-9792-2CB22FE24E3D}" destId="{AC50FA35-EC80-4EBC-9FC7-3975AA803805}" srcOrd="0" destOrd="0" presId="urn:microsoft.com/office/officeart/2008/layout/LinedList"/>
    <dgm:cxn modelId="{9BDD1733-855D-4166-9512-F9544F4EBAE9}" type="presOf" srcId="{4DC6E1E2-7964-42B2-A7C3-F32E33854A15}" destId="{DC5D6D96-FEF4-48EA-BF7C-6B10043CB7D2}" srcOrd="0" destOrd="0" presId="urn:microsoft.com/office/officeart/2008/layout/LinedList"/>
    <dgm:cxn modelId="{ADCE036F-11C3-4E8F-B551-591297918491}" type="presOf" srcId="{F107E4BD-BC45-4E9F-814A-16D19CDA299C}" destId="{82C0F75B-3058-41BB-8366-8C3BA45AC09D}" srcOrd="0" destOrd="0" presId="urn:microsoft.com/office/officeart/2008/layout/LinedList"/>
    <dgm:cxn modelId="{01D10F91-81FE-4D90-9CCC-2305384F7CB9}" srcId="{F107E4BD-BC45-4E9F-814A-16D19CDA299C}" destId="{7F1968F0-4B0C-47DC-AF4E-EE13570076F2}" srcOrd="1" destOrd="0" parTransId="{0BAA48EF-5AA6-41C6-BBC5-B93561870489}" sibTransId="{63DD9444-7479-474A-A56E-C9701EB75AB6}"/>
    <dgm:cxn modelId="{0777F70F-5F3E-4327-BFAC-8E1B63239924}" type="presOf" srcId="{982DB0E8-2422-49A6-A226-9145B2F479F7}" destId="{77C41C8F-3225-4301-A3AF-EFAC108D9185}" srcOrd="0" destOrd="0" presId="urn:microsoft.com/office/officeart/2008/layout/LinedList"/>
    <dgm:cxn modelId="{4A36CE0D-3B5A-42E1-87B4-F5DA5967E21A}" type="presOf" srcId="{7F1968F0-4B0C-47DC-AF4E-EE13570076F2}" destId="{A9745AD6-D705-4AC6-8AA5-810669327882}" srcOrd="0" destOrd="0" presId="urn:microsoft.com/office/officeart/2008/layout/LinedList"/>
    <dgm:cxn modelId="{BB002B89-3B99-411A-BD06-DA561830AC44}" type="presParOf" srcId="{82C0F75B-3058-41BB-8366-8C3BA45AC09D}" destId="{93F6185F-C64C-4B28-B2D4-00DB7D959A46}" srcOrd="0" destOrd="0" presId="urn:microsoft.com/office/officeart/2008/layout/LinedList"/>
    <dgm:cxn modelId="{C10C7730-8923-4E80-85D7-3B49DDD58A6C}" type="presParOf" srcId="{82C0F75B-3058-41BB-8366-8C3BA45AC09D}" destId="{C3416B69-4E60-40C6-8BFB-831C49BF8E88}" srcOrd="1" destOrd="0" presId="urn:microsoft.com/office/officeart/2008/layout/LinedList"/>
    <dgm:cxn modelId="{65B18919-4618-4E3B-9A18-85F6D385B057}" type="presParOf" srcId="{C3416B69-4E60-40C6-8BFB-831C49BF8E88}" destId="{AC50FA35-EC80-4EBC-9FC7-3975AA803805}" srcOrd="0" destOrd="0" presId="urn:microsoft.com/office/officeart/2008/layout/LinedList"/>
    <dgm:cxn modelId="{FEC62843-F656-4B4B-AB9D-06E8D7CD26B4}" type="presParOf" srcId="{C3416B69-4E60-40C6-8BFB-831C49BF8E88}" destId="{7B4CB0AC-03C0-478A-BEB6-08EDE7E51695}" srcOrd="1" destOrd="0" presId="urn:microsoft.com/office/officeart/2008/layout/LinedList"/>
    <dgm:cxn modelId="{7DA03C93-FE76-463D-BA57-0AE74E6C32C6}" type="presParOf" srcId="{82C0F75B-3058-41BB-8366-8C3BA45AC09D}" destId="{1FF2B892-E526-463D-A464-02757169C19E}" srcOrd="2" destOrd="0" presId="urn:microsoft.com/office/officeart/2008/layout/LinedList"/>
    <dgm:cxn modelId="{4D28B46E-10C3-4132-A9E9-602FF5B0B113}" type="presParOf" srcId="{82C0F75B-3058-41BB-8366-8C3BA45AC09D}" destId="{F5AF74D3-9220-48AE-8546-544B18CAA470}" srcOrd="3" destOrd="0" presId="urn:microsoft.com/office/officeart/2008/layout/LinedList"/>
    <dgm:cxn modelId="{599E46F1-4E62-4F0E-AEB0-6320FB3A7273}" type="presParOf" srcId="{F5AF74D3-9220-48AE-8546-544B18CAA470}" destId="{A9745AD6-D705-4AC6-8AA5-810669327882}" srcOrd="0" destOrd="0" presId="urn:microsoft.com/office/officeart/2008/layout/LinedList"/>
    <dgm:cxn modelId="{DC02428A-88C8-4CC7-AD2D-68E512862923}" type="presParOf" srcId="{F5AF74D3-9220-48AE-8546-544B18CAA470}" destId="{6FE4B2BA-75B4-43FD-A927-CDE151184E7E}" srcOrd="1" destOrd="0" presId="urn:microsoft.com/office/officeart/2008/layout/LinedList"/>
    <dgm:cxn modelId="{61DFFE4B-971E-4960-BFB3-8290AE0E1C30}" type="presParOf" srcId="{82C0F75B-3058-41BB-8366-8C3BA45AC09D}" destId="{54F8FC31-9E54-4E6C-87A7-72FC41365104}" srcOrd="4" destOrd="0" presId="urn:microsoft.com/office/officeart/2008/layout/LinedList"/>
    <dgm:cxn modelId="{089D056B-4FEC-4B1A-AD50-4C3170A17093}" type="presParOf" srcId="{82C0F75B-3058-41BB-8366-8C3BA45AC09D}" destId="{76EEC704-6C56-4F27-AA08-891BBD95C4DE}" srcOrd="5" destOrd="0" presId="urn:microsoft.com/office/officeart/2008/layout/LinedList"/>
    <dgm:cxn modelId="{7E0094E6-569D-4125-A353-A173C294BBEC}" type="presParOf" srcId="{76EEC704-6C56-4F27-AA08-891BBD95C4DE}" destId="{0C5CCCFF-765A-429B-B707-563F681ABFF1}" srcOrd="0" destOrd="0" presId="urn:microsoft.com/office/officeart/2008/layout/LinedList"/>
    <dgm:cxn modelId="{9080BA40-AF55-4490-BFE4-7630E41A751F}" type="presParOf" srcId="{76EEC704-6C56-4F27-AA08-891BBD95C4DE}" destId="{F1304E0C-DB1F-4C6D-997B-D6B17868FAFB}" srcOrd="1" destOrd="0" presId="urn:microsoft.com/office/officeart/2008/layout/LinedList"/>
    <dgm:cxn modelId="{ABA0A5AB-C6B7-46DD-AA8F-1E1A9DA79302}" type="presParOf" srcId="{82C0F75B-3058-41BB-8366-8C3BA45AC09D}" destId="{6074C264-5E99-4671-9EC2-A24420318BCD}" srcOrd="6" destOrd="0" presId="urn:microsoft.com/office/officeart/2008/layout/LinedList"/>
    <dgm:cxn modelId="{58E32984-D43A-481A-AC75-3C0AEA08FF27}" type="presParOf" srcId="{82C0F75B-3058-41BB-8366-8C3BA45AC09D}" destId="{D19D61CC-1346-4206-98D9-7D92542BECE8}" srcOrd="7" destOrd="0" presId="urn:microsoft.com/office/officeart/2008/layout/LinedList"/>
    <dgm:cxn modelId="{C0D5819B-2E12-48CF-BD14-D1D62D62260E}" type="presParOf" srcId="{D19D61CC-1346-4206-98D9-7D92542BECE8}" destId="{02C7E9DE-5A16-4AEB-8A39-ED7FD73DF262}" srcOrd="0" destOrd="0" presId="urn:microsoft.com/office/officeart/2008/layout/LinedList"/>
    <dgm:cxn modelId="{CC97AE10-1AB1-4A2B-ABA1-93FF6A615FB5}" type="presParOf" srcId="{D19D61CC-1346-4206-98D9-7D92542BECE8}" destId="{7913E91A-C298-4330-B354-E5D4A84F567C}" srcOrd="1" destOrd="0" presId="urn:microsoft.com/office/officeart/2008/layout/LinedList"/>
    <dgm:cxn modelId="{7CCABB7B-27D8-4596-BEDF-0C5FC80575E9}" type="presParOf" srcId="{82C0F75B-3058-41BB-8366-8C3BA45AC09D}" destId="{201D73B1-9CE4-420A-ABD3-B88837E6A886}" srcOrd="8" destOrd="0" presId="urn:microsoft.com/office/officeart/2008/layout/LinedList"/>
    <dgm:cxn modelId="{72735E44-90B7-469A-962E-E9A6B434DEC1}" type="presParOf" srcId="{82C0F75B-3058-41BB-8366-8C3BA45AC09D}" destId="{29FAC1E4-2674-4790-A4DC-4E3040C3D040}" srcOrd="9" destOrd="0" presId="urn:microsoft.com/office/officeart/2008/layout/LinedList"/>
    <dgm:cxn modelId="{4EC5BA81-DA46-4736-AD73-50D9038E3565}" type="presParOf" srcId="{29FAC1E4-2674-4790-A4DC-4E3040C3D040}" destId="{77C41C8F-3225-4301-A3AF-EFAC108D9185}" srcOrd="0" destOrd="0" presId="urn:microsoft.com/office/officeart/2008/layout/LinedList"/>
    <dgm:cxn modelId="{54EE2173-3E82-4E6C-A5E9-B08697A9AF1B}" type="presParOf" srcId="{29FAC1E4-2674-4790-A4DC-4E3040C3D040}" destId="{D67CBAAC-4FB8-4F92-84FF-9FF8F90508BE}" srcOrd="1" destOrd="0" presId="urn:microsoft.com/office/officeart/2008/layout/LinedList"/>
    <dgm:cxn modelId="{8F6CDA79-2AEA-46B9-AB79-780D2D912488}" type="presParOf" srcId="{82C0F75B-3058-41BB-8366-8C3BA45AC09D}" destId="{7CD154E3-3A67-4AE1-ACBC-62C4F0D20720}" srcOrd="10" destOrd="0" presId="urn:microsoft.com/office/officeart/2008/layout/LinedList"/>
    <dgm:cxn modelId="{18F4B040-CAE5-49FE-B962-127E3D974FFC}" type="presParOf" srcId="{82C0F75B-3058-41BB-8366-8C3BA45AC09D}" destId="{C88D2E37-DF28-42AF-8670-BD30A208BE54}" srcOrd="11" destOrd="0" presId="urn:microsoft.com/office/officeart/2008/layout/LinedList"/>
    <dgm:cxn modelId="{9FFAA45D-3683-4FFE-9941-916737D68878}" type="presParOf" srcId="{C88D2E37-DF28-42AF-8670-BD30A208BE54}" destId="{37917508-9108-4C91-8960-E9E7D8189D37}" srcOrd="0" destOrd="0" presId="urn:microsoft.com/office/officeart/2008/layout/LinedList"/>
    <dgm:cxn modelId="{2C6E3181-E3B0-44FF-9471-D75FAC5FF5D5}" type="presParOf" srcId="{C88D2E37-DF28-42AF-8670-BD30A208BE54}" destId="{FC37E8DE-2406-4CF3-A027-F18F5F151F91}" srcOrd="1" destOrd="0" presId="urn:microsoft.com/office/officeart/2008/layout/LinedList"/>
    <dgm:cxn modelId="{CC775792-406F-41D0-8229-24ED8E824CA1}" type="presParOf" srcId="{82C0F75B-3058-41BB-8366-8C3BA45AC09D}" destId="{65C74856-2E0F-4C6F-89A8-C706F2F45D53}" srcOrd="12" destOrd="0" presId="urn:microsoft.com/office/officeart/2008/layout/LinedList"/>
    <dgm:cxn modelId="{C359600D-3A2C-4911-9C7B-BB1A2FB4ECAD}" type="presParOf" srcId="{82C0F75B-3058-41BB-8366-8C3BA45AC09D}" destId="{714D643B-8513-411B-B1BD-4C5E932F775E}" srcOrd="13" destOrd="0" presId="urn:microsoft.com/office/officeart/2008/layout/LinedList"/>
    <dgm:cxn modelId="{391F9DE7-5704-4F20-AA5A-06948783752A}" type="presParOf" srcId="{714D643B-8513-411B-B1BD-4C5E932F775E}" destId="{DC5D6D96-FEF4-48EA-BF7C-6B10043CB7D2}" srcOrd="0" destOrd="0" presId="urn:microsoft.com/office/officeart/2008/layout/LinedList"/>
    <dgm:cxn modelId="{CE431154-1939-4A39-9C44-9D9B0D7907FE}" type="presParOf" srcId="{714D643B-8513-411B-B1BD-4C5E932F775E}" destId="{F490C1E0-4D36-4FD0-AE23-1F153A8B27FB}" srcOrd="1" destOrd="0" presId="urn:microsoft.com/office/officeart/2008/layout/LinedList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F6185F-C64C-4B28-B2D4-00DB7D959A46}">
      <dsp:nvSpPr>
        <dsp:cNvPr id="0" name=""/>
        <dsp:cNvSpPr/>
      </dsp:nvSpPr>
      <dsp:spPr>
        <a:xfrm>
          <a:off x="0" y="102"/>
          <a:ext cx="862584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50FA35-EC80-4EBC-9FC7-3975AA803805}">
      <dsp:nvSpPr>
        <dsp:cNvPr id="0" name=""/>
        <dsp:cNvSpPr/>
      </dsp:nvSpPr>
      <dsp:spPr>
        <a:xfrm>
          <a:off x="0" y="102"/>
          <a:ext cx="8625840" cy="6768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>
              <a:latin typeface="微软雅黑" pitchFamily="34" charset="-122"/>
              <a:ea typeface="微软雅黑" pitchFamily="34" charset="-122"/>
            </a:rPr>
            <a:t>（一）指南为办学</a:t>
          </a:r>
          <a:r>
            <a:rPr lang="zh-CN" altLang="en-US" sz="1800" b="1" kern="1200" dirty="0">
              <a:latin typeface="微软雅黑" pitchFamily="34" charset="-122"/>
              <a:ea typeface="微软雅黑" pitchFamily="34" charset="-122"/>
            </a:rPr>
            <a:t>合格标准</a:t>
          </a:r>
          <a:r>
            <a:rPr lang="zh-CN" altLang="en-US" sz="1800" kern="1200" dirty="0">
              <a:latin typeface="微软雅黑" pitchFamily="34" charset="-122"/>
              <a:ea typeface="微软雅黑" pitchFamily="34" charset="-122"/>
            </a:rPr>
            <a:t>，应符合国家标准的要求。</a:t>
          </a:r>
          <a:r>
            <a:rPr lang="zh-CN" altLang="en-US" sz="1800" b="1" kern="1200" dirty="0">
              <a:latin typeface="微软雅黑" pitchFamily="34" charset="-122"/>
              <a:ea typeface="微软雅黑" pitchFamily="34" charset="-122"/>
            </a:rPr>
            <a:t>评估标准为更高的办学标准。</a:t>
          </a:r>
        </a:p>
      </dsp:txBody>
      <dsp:txXfrm>
        <a:off x="0" y="102"/>
        <a:ext cx="8625840" cy="676891"/>
      </dsp:txXfrm>
    </dsp:sp>
    <dsp:sp modelId="{1FF2B892-E526-463D-A464-02757169C19E}">
      <dsp:nvSpPr>
        <dsp:cNvPr id="0" name=""/>
        <dsp:cNvSpPr/>
      </dsp:nvSpPr>
      <dsp:spPr>
        <a:xfrm>
          <a:off x="0" y="676994"/>
          <a:ext cx="862584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745AD6-D705-4AC6-8AA5-810669327882}">
      <dsp:nvSpPr>
        <dsp:cNvPr id="0" name=""/>
        <dsp:cNvSpPr/>
      </dsp:nvSpPr>
      <dsp:spPr>
        <a:xfrm>
          <a:off x="0" y="501300"/>
          <a:ext cx="8625840" cy="6768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>
              <a:latin typeface="微软雅黑" pitchFamily="34" charset="-122"/>
              <a:ea typeface="微软雅黑" pitchFamily="34" charset="-122"/>
            </a:rPr>
            <a:t>（二）</a:t>
          </a:r>
          <a:r>
            <a:rPr lang="zh-CN" altLang="zh-CN" sz="1800" b="1" kern="1200" spc="0" baseline="0" dirty="0">
              <a:latin typeface="微软雅黑" pitchFamily="34" charset="-122"/>
              <a:ea typeface="微软雅黑" pitchFamily="34" charset="-122"/>
            </a:rPr>
            <a:t>规范性与多样化相统一</a:t>
          </a:r>
          <a:r>
            <a:rPr lang="zh-CN" altLang="en-US" sz="1800" b="1" kern="1200" spc="0" baseline="0" dirty="0">
              <a:latin typeface="微软雅黑" pitchFamily="34" charset="-122"/>
              <a:ea typeface="微软雅黑" pitchFamily="34" charset="-122"/>
            </a:rPr>
            <a:t>，</a:t>
          </a:r>
          <a:r>
            <a:rPr lang="zh-CN" altLang="zh-CN" sz="1800" b="1" kern="1200" spc="0" baseline="0" dirty="0">
              <a:latin typeface="微软雅黑" pitchFamily="34" charset="-122"/>
              <a:ea typeface="微软雅黑" pitchFamily="34" charset="-122"/>
            </a:rPr>
            <a:t>夯实基础与拓展知识相融合</a:t>
          </a:r>
          <a:r>
            <a:rPr lang="zh-CN" altLang="en-US" sz="1800" b="1" kern="1200" spc="0" baseline="0" dirty="0">
              <a:latin typeface="微软雅黑" pitchFamily="34" charset="-122"/>
              <a:ea typeface="微软雅黑" pitchFamily="34" charset="-122"/>
            </a:rPr>
            <a:t>，</a:t>
          </a:r>
          <a:r>
            <a:rPr lang="zh-CN" altLang="zh-CN" sz="1800" b="1" kern="1200" spc="0" baseline="0" dirty="0">
              <a:latin typeface="微软雅黑" pitchFamily="34" charset="-122"/>
              <a:ea typeface="微软雅黑" pitchFamily="34" charset="-122"/>
            </a:rPr>
            <a:t>实践教学与理论教学相协同</a:t>
          </a:r>
          <a:r>
            <a:rPr lang="zh-CN" altLang="en-US" sz="1800" b="1" kern="1200" spc="0" baseline="0" dirty="0">
              <a:latin typeface="微软雅黑" pitchFamily="34" charset="-122"/>
              <a:ea typeface="微软雅黑" pitchFamily="34" charset="-122"/>
            </a:rPr>
            <a:t>，指南内容最小化与基本要求相适应</a:t>
          </a:r>
          <a:r>
            <a:rPr lang="zh-CN" altLang="zh-CN" sz="1800" b="1" kern="1200" spc="0" baseline="0" dirty="0">
              <a:latin typeface="微软雅黑" pitchFamily="34" charset="-122"/>
              <a:ea typeface="微软雅黑" pitchFamily="34" charset="-122"/>
            </a:rPr>
            <a:t>。</a:t>
          </a:r>
          <a:endParaRPr lang="zh-CN" altLang="en-US" sz="1800" b="1" kern="1200" spc="0" baseline="0" dirty="0">
            <a:latin typeface="微软雅黑" pitchFamily="34" charset="-122"/>
            <a:ea typeface="微软雅黑" pitchFamily="34" charset="-122"/>
          </a:endParaRPr>
        </a:p>
      </dsp:txBody>
      <dsp:txXfrm>
        <a:off x="0" y="501300"/>
        <a:ext cx="8625840" cy="676891"/>
      </dsp:txXfrm>
    </dsp:sp>
    <dsp:sp modelId="{54F8FC31-9E54-4E6C-87A7-72FC41365104}">
      <dsp:nvSpPr>
        <dsp:cNvPr id="0" name=""/>
        <dsp:cNvSpPr/>
      </dsp:nvSpPr>
      <dsp:spPr>
        <a:xfrm>
          <a:off x="0" y="1353885"/>
          <a:ext cx="862584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5CCCFF-765A-429B-B707-563F681ABFF1}">
      <dsp:nvSpPr>
        <dsp:cNvPr id="0" name=""/>
        <dsp:cNvSpPr/>
      </dsp:nvSpPr>
      <dsp:spPr>
        <a:xfrm>
          <a:off x="0" y="1353885"/>
          <a:ext cx="8625840" cy="6768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zh-CN" sz="1800" kern="1200" dirty="0">
              <a:latin typeface="微软雅黑" pitchFamily="34" charset="-122"/>
              <a:ea typeface="微软雅黑" pitchFamily="34" charset="-122"/>
            </a:rPr>
            <a:t>（三）</a:t>
          </a:r>
          <a:r>
            <a:rPr lang="zh-CN" altLang="en-US" sz="1800" kern="1200" dirty="0">
              <a:latin typeface="微软雅黑" pitchFamily="34" charset="-122"/>
              <a:ea typeface="微软雅黑" pitchFamily="34" charset="-122"/>
            </a:rPr>
            <a:t>指南中</a:t>
          </a:r>
          <a:r>
            <a:rPr lang="zh-CN" altLang="zh-CN" sz="1800" kern="1200" dirty="0">
              <a:latin typeface="微软雅黑" pitchFamily="34" charset="-122"/>
              <a:ea typeface="微软雅黑" pitchFamily="34" charset="-122"/>
            </a:rPr>
            <a:t>建环专业知识领域、</a:t>
          </a:r>
          <a:r>
            <a:rPr lang="zh-CN" altLang="en-US" sz="1800" b="1" dirty="0">
              <a:latin typeface="微软雅黑" pitchFamily="34" charset="-122"/>
              <a:ea typeface="微软雅黑" pitchFamily="34" charset="-122"/>
            </a:rPr>
            <a:t>公共</a:t>
          </a:r>
          <a:r>
            <a:rPr lang="zh-CN" altLang="zh-CN" sz="1800" kern="1200" dirty="0">
              <a:latin typeface="微软雅黑" pitchFamily="34" charset="-122"/>
              <a:ea typeface="微软雅黑" pitchFamily="34" charset="-122"/>
            </a:rPr>
            <a:t>知识单元和</a:t>
          </a:r>
          <a:r>
            <a:rPr lang="zh-CN" altLang="en-US" sz="1800" b="1" dirty="0">
              <a:latin typeface="微软雅黑" pitchFamily="34" charset="-122"/>
              <a:ea typeface="微软雅黑" pitchFamily="34" charset="-122"/>
            </a:rPr>
            <a:t>公共</a:t>
          </a:r>
          <a:r>
            <a:rPr lang="zh-CN" altLang="zh-CN" sz="1800" kern="1200" dirty="0">
              <a:latin typeface="微软雅黑" pitchFamily="34" charset="-122"/>
              <a:ea typeface="微软雅黑" pitchFamily="34" charset="-122"/>
            </a:rPr>
            <a:t>知识点</a:t>
          </a:r>
          <a:r>
            <a:rPr lang="zh-CN" altLang="en-US" sz="1800" kern="1200" dirty="0">
              <a:latin typeface="微软雅黑" pitchFamily="34" charset="-122"/>
              <a:ea typeface="微软雅黑" pitchFamily="34" charset="-122"/>
            </a:rPr>
            <a:t>是</a:t>
          </a:r>
          <a:r>
            <a:rPr lang="zh-CN" altLang="en-US" sz="1800" b="1" dirty="0">
              <a:latin typeface="微软雅黑" pitchFamily="34" charset="-122"/>
              <a:ea typeface="微软雅黑" pitchFamily="34" charset="-122"/>
            </a:rPr>
            <a:t>基本</a:t>
          </a:r>
          <a:r>
            <a:rPr lang="zh-CN" altLang="zh-CN" sz="1800" b="1" dirty="0">
              <a:latin typeface="微软雅黑" pitchFamily="34" charset="-122"/>
              <a:ea typeface="微软雅黑" pitchFamily="34" charset="-122"/>
            </a:rPr>
            <a:t>要求</a:t>
          </a:r>
          <a:r>
            <a:rPr lang="zh-CN" altLang="zh-CN" sz="1800" kern="1200" dirty="0">
              <a:latin typeface="微软雅黑" pitchFamily="34" charset="-122"/>
              <a:ea typeface="微软雅黑" pitchFamily="34" charset="-122"/>
            </a:rPr>
            <a:t>。</a:t>
          </a:r>
        </a:p>
      </dsp:txBody>
      <dsp:txXfrm>
        <a:off x="0" y="1353885"/>
        <a:ext cx="8625840" cy="676891"/>
      </dsp:txXfrm>
    </dsp:sp>
    <dsp:sp modelId="{6074C264-5E99-4671-9EC2-A24420318BCD}">
      <dsp:nvSpPr>
        <dsp:cNvPr id="0" name=""/>
        <dsp:cNvSpPr/>
      </dsp:nvSpPr>
      <dsp:spPr>
        <a:xfrm>
          <a:off x="0" y="2030776"/>
          <a:ext cx="862584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C7E9DE-5A16-4AEB-8A39-ED7FD73DF262}">
      <dsp:nvSpPr>
        <dsp:cNvPr id="0" name=""/>
        <dsp:cNvSpPr/>
      </dsp:nvSpPr>
      <dsp:spPr>
        <a:xfrm>
          <a:off x="0" y="2030776"/>
          <a:ext cx="8617416" cy="7104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>
              <a:latin typeface="微软雅黑" pitchFamily="34" charset="-122"/>
              <a:ea typeface="微软雅黑" pitchFamily="34" charset="-122"/>
            </a:rPr>
            <a:t>（四）</a:t>
          </a:r>
          <a:r>
            <a:rPr lang="zh-CN" altLang="zh-CN" sz="1800" kern="1200">
              <a:latin typeface="微软雅黑" pitchFamily="34" charset="-122"/>
              <a:ea typeface="微软雅黑" pitchFamily="34" charset="-122"/>
            </a:rPr>
            <a:t>既坚持统一的专业标准</a:t>
          </a:r>
          <a:r>
            <a:rPr lang="zh-CN" altLang="en-US" sz="1800" kern="1200">
              <a:latin typeface="微软雅黑" pitchFamily="34" charset="-122"/>
              <a:ea typeface="微软雅黑" pitchFamily="34" charset="-122"/>
            </a:rPr>
            <a:t>，又允许学校多样性办学，</a:t>
          </a:r>
          <a:r>
            <a:rPr lang="zh-CN" altLang="en-US" sz="1800" b="1">
              <a:latin typeface="微软雅黑" pitchFamily="34" charset="-122"/>
              <a:ea typeface="微软雅黑" pitchFamily="34" charset="-122"/>
            </a:rPr>
            <a:t>鼓励办出特色</a:t>
          </a:r>
          <a:r>
            <a:rPr lang="zh-CN" altLang="en-US" sz="1800" kern="1200">
              <a:latin typeface="微软雅黑" pitchFamily="34" charset="-122"/>
              <a:ea typeface="微软雅黑" pitchFamily="34" charset="-122"/>
            </a:rPr>
            <a:t>。</a:t>
          </a:r>
          <a:endParaRPr lang="zh-CN" altLang="en-US" sz="18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0" y="2030776"/>
        <a:ext cx="8617416" cy="710471"/>
      </dsp:txXfrm>
    </dsp:sp>
    <dsp:sp modelId="{201D73B1-9CE4-420A-ABD3-B88837E6A886}">
      <dsp:nvSpPr>
        <dsp:cNvPr id="0" name=""/>
        <dsp:cNvSpPr/>
      </dsp:nvSpPr>
      <dsp:spPr>
        <a:xfrm>
          <a:off x="0" y="2741248"/>
          <a:ext cx="862584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C41C8F-3225-4301-A3AF-EFAC108D9185}">
      <dsp:nvSpPr>
        <dsp:cNvPr id="0" name=""/>
        <dsp:cNvSpPr/>
      </dsp:nvSpPr>
      <dsp:spPr>
        <a:xfrm>
          <a:off x="0" y="2741248"/>
          <a:ext cx="8625840" cy="6768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>
              <a:latin typeface="微软雅黑" pitchFamily="34" charset="-122"/>
              <a:ea typeface="微软雅黑" pitchFamily="34" charset="-122"/>
            </a:rPr>
            <a:t>（五）各校应根据</a:t>
          </a:r>
          <a:r>
            <a:rPr lang="zh-CN" altLang="en-US" sz="1800" b="1">
              <a:latin typeface="微软雅黑" pitchFamily="34" charset="-122"/>
              <a:ea typeface="微软雅黑" pitchFamily="34" charset="-122"/>
            </a:rPr>
            <a:t>公共</a:t>
          </a:r>
          <a:r>
            <a:rPr lang="zh-CN" altLang="en-US" sz="1800" kern="1200">
              <a:latin typeface="微软雅黑" pitchFamily="34" charset="-122"/>
              <a:ea typeface="微软雅黑" pitchFamily="34" charset="-122"/>
            </a:rPr>
            <a:t>知识点、自身发展特色和学校教务部门的要求组织具体课程。</a:t>
          </a:r>
          <a:endParaRPr lang="zh-CN" altLang="en-US" sz="18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0" y="2741248"/>
        <a:ext cx="8625840" cy="676891"/>
      </dsp:txXfrm>
    </dsp:sp>
    <dsp:sp modelId="{7CD154E3-3A67-4AE1-ACBC-62C4F0D20720}">
      <dsp:nvSpPr>
        <dsp:cNvPr id="0" name=""/>
        <dsp:cNvSpPr/>
      </dsp:nvSpPr>
      <dsp:spPr>
        <a:xfrm>
          <a:off x="0" y="3418139"/>
          <a:ext cx="862584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917508-9108-4C91-8960-E9E7D8189D37}">
      <dsp:nvSpPr>
        <dsp:cNvPr id="0" name=""/>
        <dsp:cNvSpPr/>
      </dsp:nvSpPr>
      <dsp:spPr>
        <a:xfrm>
          <a:off x="0" y="3418139"/>
          <a:ext cx="8625840" cy="6768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zh-CN" sz="1800" kern="1200" dirty="0">
              <a:latin typeface="微软雅黑" pitchFamily="34" charset="-122"/>
              <a:ea typeface="微软雅黑" pitchFamily="34" charset="-122"/>
            </a:rPr>
            <a:t>（六）根据建环专业的内涵，适当凝练建筑能源应用方面的知识单元。</a:t>
          </a:r>
          <a:endParaRPr lang="en-US" altLang="zh-CN" sz="18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0" y="3418139"/>
        <a:ext cx="8625840" cy="676891"/>
      </dsp:txXfrm>
    </dsp:sp>
    <dsp:sp modelId="{65C74856-2E0F-4C6F-89A8-C706F2F45D53}">
      <dsp:nvSpPr>
        <dsp:cNvPr id="0" name=""/>
        <dsp:cNvSpPr/>
      </dsp:nvSpPr>
      <dsp:spPr>
        <a:xfrm>
          <a:off x="0" y="4095030"/>
          <a:ext cx="862584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5D6D96-FEF4-48EA-BF7C-6B10043CB7D2}">
      <dsp:nvSpPr>
        <dsp:cNvPr id="0" name=""/>
        <dsp:cNvSpPr/>
      </dsp:nvSpPr>
      <dsp:spPr>
        <a:xfrm>
          <a:off x="0" y="4095030"/>
          <a:ext cx="8625840" cy="6768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>
              <a:latin typeface="微软雅黑" pitchFamily="34" charset="-122"/>
              <a:ea typeface="微软雅黑" pitchFamily="34" charset="-122"/>
            </a:rPr>
            <a:t>（七）指南编制</a:t>
          </a:r>
          <a:r>
            <a:rPr lang="zh-CN" altLang="zh-CN" sz="1800" kern="1200" dirty="0">
              <a:latin typeface="微软雅黑" pitchFamily="34" charset="-122"/>
              <a:ea typeface="微软雅黑" pitchFamily="34" charset="-122"/>
            </a:rPr>
            <a:t>应</a:t>
          </a:r>
          <a:r>
            <a:rPr lang="zh-CN" altLang="zh-CN" sz="1800" b="1" kern="1200" dirty="0">
              <a:latin typeface="微软雅黑" pitchFamily="34" charset="-122"/>
              <a:ea typeface="微软雅黑" pitchFamily="34" charset="-122"/>
            </a:rPr>
            <a:t>符合未来专业的发展方向</a:t>
          </a:r>
          <a:r>
            <a:rPr lang="zh-CN" altLang="zh-CN" sz="1800" kern="1200" dirty="0">
              <a:latin typeface="微软雅黑" pitchFamily="34" charset="-122"/>
              <a:ea typeface="微软雅黑" pitchFamily="34" charset="-122"/>
            </a:rPr>
            <a:t>。</a:t>
          </a:r>
          <a:endParaRPr lang="en-US" altLang="zh-CN" sz="18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0" y="4095030"/>
        <a:ext cx="8625840" cy="6768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739BF-92D0-46CD-8056-B9FE115C3EF3}" type="datetimeFigureOut">
              <a:rPr lang="zh-CN" altLang="en-US" smtClean="0"/>
              <a:t>2024/12/6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FCCE9-F4B0-431A-8936-E78942FCA5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673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91FE3-BF29-4C02-9763-5B0606B9EF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06072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 smtClean="0"/>
              <a:t>fn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FCCE9-F4B0-431A-8936-E78942FCA5E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1201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/>
              <a:t>fn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FCCE9-F4B0-431A-8936-E78942FCA5E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24268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91FE3-BF29-4C02-9763-5B0606B9EF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6471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91FE3-BF29-4C02-9763-5B0606B9EF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60813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91FE3-BF29-4C02-9763-5B0606B9EF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7403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91FE3-BF29-4C02-9763-5B0606B9EF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35727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91FE3-BF29-4C02-9763-5B0606B9EF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5478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91FE3-BF29-4C02-9763-5B0606B9EF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0034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/>
              <a:t>fn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FCCE9-F4B0-431A-8936-E78942FCA5E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05365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 smtClean="0"/>
              <a:t>fn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FCCE9-F4B0-431A-8936-E78942FCA5E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7864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91FE3-BF29-4C02-9763-5B0606B9EF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9844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 smtClean="0"/>
              <a:t>fn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FCCE9-F4B0-431A-8936-E78942FCA5E9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213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 smtClean="0"/>
              <a:t>fn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FCCE9-F4B0-431A-8936-E78942FCA5E9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6702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 smtClean="0"/>
              <a:t>fn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FCCE9-F4B0-431A-8936-E78942FCA5E9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3241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 smtClean="0"/>
              <a:t>fn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FCCE9-F4B0-431A-8936-E78942FCA5E9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4884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 smtClean="0"/>
              <a:t>fn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FCCE9-F4B0-431A-8936-E78942FCA5E9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891270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 smtClean="0"/>
              <a:t>fn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FCCE9-F4B0-431A-8936-E78942FCA5E9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2069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FCCE9-F4B0-431A-8936-E78942FCA5E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18260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FCCE9-F4B0-431A-8936-E78942FCA5E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297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FCCE9-F4B0-431A-8936-E78942FCA5E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4419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FCCE9-F4B0-431A-8936-E78942FCA5E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7891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FCCE9-F4B0-431A-8936-E78942FCA5E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3267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 smtClean="0"/>
              <a:t>fn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FCCE9-F4B0-431A-8936-E78942FCA5E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1977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 smtClean="0"/>
              <a:t>fn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FCCE9-F4B0-431A-8936-E78942FCA5E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513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zh-CN" altLang="en-US" sz="1200">
              <a:solidFill>
                <a:srgbClr val="54547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Rectangle 38"/>
          <p:cNvSpPr>
            <a:spLocks noChangeArrowheads="1"/>
          </p:cNvSpPr>
          <p:nvPr/>
        </p:nvSpPr>
        <p:spPr bwMode="gray">
          <a:xfrm>
            <a:off x="4554538" y="1143000"/>
            <a:ext cx="4437062" cy="650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solidFill>
                <a:srgbClr val="545472"/>
              </a:solidFill>
              <a:ea typeface="宋体" pitchFamily="2" charset="-122"/>
            </a:endParaRPr>
          </a:p>
        </p:txBody>
      </p:sp>
      <p:sp>
        <p:nvSpPr>
          <p:cNvPr id="4" name="Rectangle 39"/>
          <p:cNvSpPr>
            <a:spLocks noChangeArrowheads="1"/>
          </p:cNvSpPr>
          <p:nvPr/>
        </p:nvSpPr>
        <p:spPr bwMode="gray">
          <a:xfrm>
            <a:off x="1076325" y="6324600"/>
            <a:ext cx="7839075" cy="508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solidFill>
                <a:srgbClr val="545472"/>
              </a:solidFill>
              <a:ea typeface="宋体" pitchFamily="2" charset="-122"/>
            </a:endParaRPr>
          </a:p>
        </p:txBody>
      </p:sp>
      <p:sp>
        <p:nvSpPr>
          <p:cNvPr id="5" name="Text Box 40"/>
          <p:cNvSpPr txBox="1">
            <a:spLocks noChangeArrowheads="1"/>
          </p:cNvSpPr>
          <p:nvPr/>
        </p:nvSpPr>
        <p:spPr bwMode="auto">
          <a:xfrm>
            <a:off x="8172400" y="6453336"/>
            <a:ext cx="648072" cy="312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b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C50FF33A-D14C-4FD5-B35B-483B91FF094B}" type="slidenum">
              <a:rPr lang="zh-CN" altLang="en-US" sz="1400">
                <a:solidFill>
                  <a:srgbClr val="545472"/>
                </a:solidFill>
                <a:ea typeface="华文楷体" pitchFamily="2" charset="-122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zh-CN" sz="1400" dirty="0">
              <a:solidFill>
                <a:srgbClr val="545472"/>
              </a:solidFill>
              <a:ea typeface="华文楷体" pitchFamily="2" charset="-122"/>
            </a:endParaRPr>
          </a:p>
        </p:txBody>
      </p:sp>
      <p:pic>
        <p:nvPicPr>
          <p:cNvPr id="6" name="Picture 41" descr="pic01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92150"/>
            <a:ext cx="39735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9538" y="6165850"/>
            <a:ext cx="2411412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5348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281847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8925" y="692150"/>
            <a:ext cx="2058988" cy="543401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9325" cy="54340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338349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标题，文本与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7969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图表占位符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2452693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692150"/>
            <a:ext cx="8240713" cy="54340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700806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en-US" sz="1200">
              <a:solidFill>
                <a:srgbClr val="54547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en-US" sz="1200">
              <a:solidFill>
                <a:srgbClr val="54547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fld id="{D4408037-726C-4476-845F-9E3675820DBF}" type="slidenum">
              <a:rPr kumimoji="1" lang="en-US" sz="1200">
                <a:solidFill>
                  <a:srgbClr val="545472"/>
                </a:solidFill>
                <a:latin typeface="宋体" pitchFamily="2" charset="-122"/>
                <a:ea typeface="宋体" pitchFamily="2" charset="-122"/>
              </a:rPr>
              <a:pPr algn="just" fontAlgn="base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  <a:defRPr/>
              </a:pPr>
              <a:t>‹#›</a:t>
            </a:fld>
            <a:endParaRPr kumimoji="1" lang="en-US" sz="1200">
              <a:solidFill>
                <a:srgbClr val="545472"/>
              </a:solidFill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90828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zh-CN" altLang="en-US" sz="1200">
              <a:solidFill>
                <a:srgbClr val="54547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Rectangle 38"/>
          <p:cNvSpPr>
            <a:spLocks noChangeArrowheads="1"/>
          </p:cNvSpPr>
          <p:nvPr/>
        </p:nvSpPr>
        <p:spPr bwMode="gray">
          <a:xfrm>
            <a:off x="4554538" y="1143000"/>
            <a:ext cx="4437062" cy="650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solidFill>
                <a:srgbClr val="545472"/>
              </a:solidFill>
              <a:ea typeface="宋体" pitchFamily="2" charset="-122"/>
            </a:endParaRPr>
          </a:p>
        </p:txBody>
      </p:sp>
      <p:sp>
        <p:nvSpPr>
          <p:cNvPr id="4" name="Rectangle 39"/>
          <p:cNvSpPr>
            <a:spLocks noChangeArrowheads="1"/>
          </p:cNvSpPr>
          <p:nvPr/>
        </p:nvSpPr>
        <p:spPr bwMode="gray">
          <a:xfrm>
            <a:off x="1076325" y="6324600"/>
            <a:ext cx="7839075" cy="508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solidFill>
                <a:srgbClr val="545472"/>
              </a:solidFill>
              <a:ea typeface="宋体" pitchFamily="2" charset="-122"/>
            </a:endParaRPr>
          </a:p>
        </p:txBody>
      </p:sp>
      <p:sp>
        <p:nvSpPr>
          <p:cNvPr id="5" name="Text Box 40"/>
          <p:cNvSpPr txBox="1">
            <a:spLocks noChangeArrowheads="1"/>
          </p:cNvSpPr>
          <p:nvPr/>
        </p:nvSpPr>
        <p:spPr bwMode="auto">
          <a:xfrm>
            <a:off x="8172400" y="6453336"/>
            <a:ext cx="648072" cy="312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b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C50FF33A-D14C-4FD5-B35B-483B91FF094B}" type="slidenum">
              <a:rPr lang="zh-CN" altLang="en-US" sz="1400">
                <a:solidFill>
                  <a:srgbClr val="545472"/>
                </a:solidFill>
                <a:ea typeface="华文楷体" pitchFamily="2" charset="-122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zh-CN" sz="1400" dirty="0">
              <a:solidFill>
                <a:srgbClr val="545472"/>
              </a:solidFill>
              <a:ea typeface="华文楷体" pitchFamily="2" charset="-122"/>
            </a:endParaRPr>
          </a:p>
        </p:txBody>
      </p:sp>
      <p:pic>
        <p:nvPicPr>
          <p:cNvPr id="6" name="Picture 41" descr="pic01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92150"/>
            <a:ext cx="39735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9538" y="6165850"/>
            <a:ext cx="2411412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915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2109754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782715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9222481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034260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8069854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191313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10951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7943949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0981835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1911742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8925" y="692150"/>
            <a:ext cx="2058988" cy="543401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9325" cy="54340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814108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标题，文本与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7969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图表占位符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8826075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692150"/>
            <a:ext cx="8240713" cy="54340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6602363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en-US" sz="1200">
              <a:solidFill>
                <a:srgbClr val="54547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en-US" sz="1200">
              <a:solidFill>
                <a:srgbClr val="54547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fld id="{D4408037-726C-4476-845F-9E3675820DBF}" type="slidenum">
              <a:rPr kumimoji="1" lang="en-US" sz="1200">
                <a:solidFill>
                  <a:srgbClr val="545472"/>
                </a:solidFill>
                <a:latin typeface="宋体" pitchFamily="2" charset="-122"/>
                <a:ea typeface="宋体" pitchFamily="2" charset="-122"/>
              </a:rPr>
              <a:pPr algn="just" fontAlgn="base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  <a:defRPr/>
              </a:pPr>
              <a:t>‹#›</a:t>
            </a:fld>
            <a:endParaRPr kumimoji="1" lang="en-US" sz="1200">
              <a:solidFill>
                <a:srgbClr val="545472"/>
              </a:solidFill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30374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zh-CN" altLang="en-US" sz="1200">
              <a:solidFill>
                <a:srgbClr val="54547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Rectangle 38"/>
          <p:cNvSpPr>
            <a:spLocks noChangeArrowheads="1"/>
          </p:cNvSpPr>
          <p:nvPr/>
        </p:nvSpPr>
        <p:spPr bwMode="gray">
          <a:xfrm>
            <a:off x="4554538" y="1143000"/>
            <a:ext cx="4437062" cy="650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solidFill>
                <a:srgbClr val="545472"/>
              </a:solidFill>
              <a:ea typeface="宋体" pitchFamily="2" charset="-122"/>
            </a:endParaRPr>
          </a:p>
        </p:txBody>
      </p:sp>
      <p:sp>
        <p:nvSpPr>
          <p:cNvPr id="4" name="Rectangle 39"/>
          <p:cNvSpPr>
            <a:spLocks noChangeArrowheads="1"/>
          </p:cNvSpPr>
          <p:nvPr/>
        </p:nvSpPr>
        <p:spPr bwMode="gray">
          <a:xfrm>
            <a:off x="1076325" y="6324600"/>
            <a:ext cx="7839075" cy="508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solidFill>
                <a:srgbClr val="545472"/>
              </a:solidFill>
              <a:ea typeface="宋体" pitchFamily="2" charset="-122"/>
            </a:endParaRPr>
          </a:p>
        </p:txBody>
      </p:sp>
      <p:sp>
        <p:nvSpPr>
          <p:cNvPr id="5" name="Text Box 40"/>
          <p:cNvSpPr txBox="1">
            <a:spLocks noChangeArrowheads="1"/>
          </p:cNvSpPr>
          <p:nvPr/>
        </p:nvSpPr>
        <p:spPr bwMode="auto">
          <a:xfrm>
            <a:off x="8172400" y="6453336"/>
            <a:ext cx="648072" cy="312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b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C50FF33A-D14C-4FD5-B35B-483B91FF094B}" type="slidenum">
              <a:rPr lang="zh-CN" altLang="en-US" sz="1400">
                <a:solidFill>
                  <a:srgbClr val="545472"/>
                </a:solidFill>
                <a:ea typeface="华文楷体" pitchFamily="2" charset="-122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zh-CN" sz="1400" dirty="0">
              <a:solidFill>
                <a:srgbClr val="545472"/>
              </a:solidFill>
              <a:ea typeface="华文楷体" pitchFamily="2" charset="-122"/>
            </a:endParaRPr>
          </a:p>
        </p:txBody>
      </p:sp>
      <p:pic>
        <p:nvPicPr>
          <p:cNvPr id="6" name="Picture 41" descr="pic01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92150"/>
            <a:ext cx="39735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9538" y="6165850"/>
            <a:ext cx="2411412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8783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058120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2427498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8281287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306424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9254257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6632511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71321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189682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2019998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70137726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8925" y="692150"/>
            <a:ext cx="2058988" cy="543401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9325" cy="54340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96183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2107474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标题，文本与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7969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图表占位符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232536076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692150"/>
            <a:ext cx="8240713" cy="54340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8300885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en-US" sz="1200">
              <a:solidFill>
                <a:srgbClr val="54547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en-US" sz="1200">
              <a:solidFill>
                <a:srgbClr val="54547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fld id="{D4408037-726C-4476-845F-9E3675820DBF}" type="slidenum">
              <a:rPr kumimoji="1" lang="en-US" sz="1200">
                <a:solidFill>
                  <a:srgbClr val="545472"/>
                </a:solidFill>
                <a:latin typeface="宋体" pitchFamily="2" charset="-122"/>
                <a:ea typeface="宋体" pitchFamily="2" charset="-122"/>
              </a:rPr>
              <a:pPr algn="just" fontAlgn="base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  <a:defRPr/>
              </a:pPr>
              <a:t>‹#›</a:t>
            </a:fld>
            <a:endParaRPr kumimoji="1" lang="en-US" sz="1200">
              <a:solidFill>
                <a:srgbClr val="545472"/>
              </a:solidFill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5943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747864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137676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0295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917613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77506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23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7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17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jpe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23" Type="http://schemas.openxmlformats.org/officeDocument/2006/relationships/image" Target="../media/image8.png"/><Relationship Id="rId10" Type="http://schemas.openxmlformats.org/officeDocument/2006/relationships/slideLayout" Target="../slideLayouts/slideLayout24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Relationship Id="rId22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1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30.xml"/><Relationship Id="rId16" Type="http://schemas.openxmlformats.org/officeDocument/2006/relationships/image" Target="../media/image1.jpe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theme" Target="../theme/theme3.xml"/><Relationship Id="rId23" Type="http://schemas.openxmlformats.org/officeDocument/2006/relationships/image" Target="../media/image8.png"/><Relationship Id="rId10" Type="http://schemas.openxmlformats.org/officeDocument/2006/relationships/slideLayout" Target="../slideLayouts/slideLayout38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80" name="Rectangle 3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zh-CN" altLang="en-US" sz="1200">
              <a:solidFill>
                <a:srgbClr val="54547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34181" name="Rectangle 37"/>
          <p:cNvSpPr>
            <a:spLocks noChangeArrowheads="1"/>
          </p:cNvSpPr>
          <p:nvPr/>
        </p:nvSpPr>
        <p:spPr bwMode="gray">
          <a:xfrm>
            <a:off x="684213" y="549275"/>
            <a:ext cx="7839075" cy="650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solidFill>
                <a:srgbClr val="545472"/>
              </a:solidFill>
              <a:ea typeface="宋体" pitchFamily="2" charset="-122"/>
            </a:endParaRPr>
          </a:p>
        </p:txBody>
      </p:sp>
      <p:sp>
        <p:nvSpPr>
          <p:cNvPr id="134182" name="Rectangle 38"/>
          <p:cNvSpPr>
            <a:spLocks noChangeArrowheads="1"/>
          </p:cNvSpPr>
          <p:nvPr/>
        </p:nvSpPr>
        <p:spPr bwMode="gray">
          <a:xfrm>
            <a:off x="1076325" y="6324600"/>
            <a:ext cx="7839075" cy="396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solidFill>
                <a:srgbClr val="545472"/>
              </a:solidFill>
              <a:ea typeface="宋体" pitchFamily="2" charset="-122"/>
            </a:endParaRPr>
          </a:p>
        </p:txBody>
      </p:sp>
      <p:sp>
        <p:nvSpPr>
          <p:cNvPr id="134184" name="Rectangle 40"/>
          <p:cNvSpPr>
            <a:spLocks noChangeArrowheads="1"/>
          </p:cNvSpPr>
          <p:nvPr/>
        </p:nvSpPr>
        <p:spPr bwMode="gray">
          <a:xfrm>
            <a:off x="755650" y="1535113"/>
            <a:ext cx="7839075" cy="396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solidFill>
                <a:srgbClr val="545472"/>
              </a:solidFill>
              <a:ea typeface="宋体" pitchFamily="2" charset="-122"/>
            </a:endParaRPr>
          </a:p>
        </p:txBody>
      </p:sp>
      <p:sp>
        <p:nvSpPr>
          <p:cNvPr id="134185" name="Text Box 41"/>
          <p:cNvSpPr txBox="1">
            <a:spLocks noChangeArrowheads="1"/>
          </p:cNvSpPr>
          <p:nvPr/>
        </p:nvSpPr>
        <p:spPr bwMode="auto">
          <a:xfrm>
            <a:off x="8388350" y="6477000"/>
            <a:ext cx="4397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B74B22B6-BEDA-49D3-AF0D-5940AE45567C}" type="slidenum">
              <a:rPr lang="zh-CN" altLang="en-US" sz="1400">
                <a:solidFill>
                  <a:srgbClr val="545472"/>
                </a:solidFill>
                <a:ea typeface="华文楷体" pitchFamily="2" charset="-122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zh-CN" sz="1400">
              <a:solidFill>
                <a:srgbClr val="545472"/>
              </a:solidFill>
              <a:ea typeface="华文楷体" pitchFamily="2" charset="-122"/>
            </a:endParaRPr>
          </a:p>
        </p:txBody>
      </p:sp>
      <p:pic>
        <p:nvPicPr>
          <p:cNvPr id="11271" name="Picture 42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779838" y="6165850"/>
            <a:ext cx="2411412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43" descr="pic016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076825" y="-26988"/>
            <a:ext cx="3973513" cy="91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692150"/>
            <a:ext cx="82296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479173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90000"/>
        <a:buBlip>
          <a:blip r:embed="rId19"/>
        </a:buBlip>
        <a:defRPr kumimoji="1" sz="3600" b="1">
          <a:solidFill>
            <a:srgbClr val="2A0DB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20"/>
        </a:buBlip>
        <a:defRPr kumimoji="1" sz="3200" b="1">
          <a:solidFill>
            <a:srgbClr val="2A0DB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21"/>
        </a:buBlip>
        <a:defRPr kumimoji="1" sz="2800" b="1">
          <a:solidFill>
            <a:srgbClr val="2A0DB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22"/>
        </a:buBlip>
        <a:defRPr kumimoji="1" sz="2800" b="1">
          <a:solidFill>
            <a:srgbClr val="2A0DB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23"/>
        </a:buBlip>
        <a:defRPr kumimoji="1" sz="2400" b="1">
          <a:solidFill>
            <a:srgbClr val="2A0DB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70000"/>
        <a:buBlip>
          <a:blip r:embed="rId23"/>
        </a:buBlip>
        <a:defRPr kumimoji="1" sz="2400" b="1">
          <a:solidFill>
            <a:srgbClr val="2A0DB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70000"/>
        <a:buBlip>
          <a:blip r:embed="rId23"/>
        </a:buBlip>
        <a:defRPr kumimoji="1" sz="2400" b="1">
          <a:solidFill>
            <a:srgbClr val="2A0DB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23"/>
        </a:buBlip>
        <a:defRPr kumimoji="1" sz="2400" b="1">
          <a:solidFill>
            <a:srgbClr val="2A0DB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70000"/>
        <a:buBlip>
          <a:blip r:embed="rId23"/>
        </a:buBlip>
        <a:defRPr kumimoji="1" sz="2400" b="1">
          <a:solidFill>
            <a:srgbClr val="2A0DB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80" name="Rectangle 3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zh-CN" altLang="en-US" sz="1200">
              <a:solidFill>
                <a:srgbClr val="54547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34181" name="Rectangle 37"/>
          <p:cNvSpPr>
            <a:spLocks noChangeArrowheads="1"/>
          </p:cNvSpPr>
          <p:nvPr/>
        </p:nvSpPr>
        <p:spPr bwMode="gray">
          <a:xfrm>
            <a:off x="684213" y="549275"/>
            <a:ext cx="7839075" cy="650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solidFill>
                <a:srgbClr val="545472"/>
              </a:solidFill>
              <a:ea typeface="宋体" pitchFamily="2" charset="-122"/>
            </a:endParaRPr>
          </a:p>
        </p:txBody>
      </p:sp>
      <p:sp>
        <p:nvSpPr>
          <p:cNvPr id="134182" name="Rectangle 38"/>
          <p:cNvSpPr>
            <a:spLocks noChangeArrowheads="1"/>
          </p:cNvSpPr>
          <p:nvPr/>
        </p:nvSpPr>
        <p:spPr bwMode="gray">
          <a:xfrm>
            <a:off x="1076325" y="6324600"/>
            <a:ext cx="7839075" cy="396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solidFill>
                <a:srgbClr val="545472"/>
              </a:solidFill>
              <a:ea typeface="宋体" pitchFamily="2" charset="-122"/>
            </a:endParaRPr>
          </a:p>
        </p:txBody>
      </p:sp>
      <p:sp>
        <p:nvSpPr>
          <p:cNvPr id="134184" name="Rectangle 40"/>
          <p:cNvSpPr>
            <a:spLocks noChangeArrowheads="1"/>
          </p:cNvSpPr>
          <p:nvPr/>
        </p:nvSpPr>
        <p:spPr bwMode="gray">
          <a:xfrm>
            <a:off x="755650" y="1535113"/>
            <a:ext cx="7839075" cy="396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solidFill>
                <a:srgbClr val="545472"/>
              </a:solidFill>
              <a:ea typeface="宋体" pitchFamily="2" charset="-122"/>
            </a:endParaRPr>
          </a:p>
        </p:txBody>
      </p:sp>
      <p:sp>
        <p:nvSpPr>
          <p:cNvPr id="134185" name="Text Box 41"/>
          <p:cNvSpPr txBox="1">
            <a:spLocks noChangeArrowheads="1"/>
          </p:cNvSpPr>
          <p:nvPr/>
        </p:nvSpPr>
        <p:spPr bwMode="auto">
          <a:xfrm>
            <a:off x="8388350" y="6477000"/>
            <a:ext cx="4397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B74B22B6-BEDA-49D3-AF0D-5940AE45567C}" type="slidenum">
              <a:rPr lang="zh-CN" altLang="en-US" sz="1400">
                <a:solidFill>
                  <a:srgbClr val="545472"/>
                </a:solidFill>
                <a:ea typeface="华文楷体" pitchFamily="2" charset="-122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zh-CN" sz="1400">
              <a:solidFill>
                <a:srgbClr val="545472"/>
              </a:solidFill>
              <a:ea typeface="华文楷体" pitchFamily="2" charset="-122"/>
            </a:endParaRPr>
          </a:p>
        </p:txBody>
      </p:sp>
      <p:pic>
        <p:nvPicPr>
          <p:cNvPr id="11271" name="Picture 42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779838" y="6165850"/>
            <a:ext cx="2411412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43" descr="pic016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076825" y="-26988"/>
            <a:ext cx="3973513" cy="91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692150"/>
            <a:ext cx="82296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161636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90000"/>
        <a:buBlip>
          <a:blip r:embed="rId19"/>
        </a:buBlip>
        <a:defRPr kumimoji="1" sz="3600" b="1">
          <a:solidFill>
            <a:srgbClr val="2A0DB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20"/>
        </a:buBlip>
        <a:defRPr kumimoji="1" sz="3200" b="1">
          <a:solidFill>
            <a:srgbClr val="2A0DB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21"/>
        </a:buBlip>
        <a:defRPr kumimoji="1" sz="2800" b="1">
          <a:solidFill>
            <a:srgbClr val="2A0DB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22"/>
        </a:buBlip>
        <a:defRPr kumimoji="1" sz="2800" b="1">
          <a:solidFill>
            <a:srgbClr val="2A0DB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23"/>
        </a:buBlip>
        <a:defRPr kumimoji="1" sz="2400" b="1">
          <a:solidFill>
            <a:srgbClr val="2A0DB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70000"/>
        <a:buBlip>
          <a:blip r:embed="rId23"/>
        </a:buBlip>
        <a:defRPr kumimoji="1" sz="2400" b="1">
          <a:solidFill>
            <a:srgbClr val="2A0DB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70000"/>
        <a:buBlip>
          <a:blip r:embed="rId23"/>
        </a:buBlip>
        <a:defRPr kumimoji="1" sz="2400" b="1">
          <a:solidFill>
            <a:srgbClr val="2A0DB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23"/>
        </a:buBlip>
        <a:defRPr kumimoji="1" sz="2400" b="1">
          <a:solidFill>
            <a:srgbClr val="2A0DB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70000"/>
        <a:buBlip>
          <a:blip r:embed="rId23"/>
        </a:buBlip>
        <a:defRPr kumimoji="1" sz="2400" b="1">
          <a:solidFill>
            <a:srgbClr val="2A0DB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80" name="Rectangle 3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zh-CN" altLang="en-US" sz="1200">
              <a:solidFill>
                <a:srgbClr val="54547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34181" name="Rectangle 37"/>
          <p:cNvSpPr>
            <a:spLocks noChangeArrowheads="1"/>
          </p:cNvSpPr>
          <p:nvPr/>
        </p:nvSpPr>
        <p:spPr bwMode="gray">
          <a:xfrm>
            <a:off x="684213" y="549275"/>
            <a:ext cx="7839075" cy="650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solidFill>
                <a:srgbClr val="545472"/>
              </a:solidFill>
              <a:ea typeface="宋体" pitchFamily="2" charset="-122"/>
            </a:endParaRPr>
          </a:p>
        </p:txBody>
      </p:sp>
      <p:sp>
        <p:nvSpPr>
          <p:cNvPr id="134182" name="Rectangle 38"/>
          <p:cNvSpPr>
            <a:spLocks noChangeArrowheads="1"/>
          </p:cNvSpPr>
          <p:nvPr/>
        </p:nvSpPr>
        <p:spPr bwMode="gray">
          <a:xfrm>
            <a:off x="1076325" y="6324600"/>
            <a:ext cx="7839075" cy="396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solidFill>
                <a:srgbClr val="545472"/>
              </a:solidFill>
              <a:ea typeface="宋体" pitchFamily="2" charset="-122"/>
            </a:endParaRPr>
          </a:p>
        </p:txBody>
      </p:sp>
      <p:sp>
        <p:nvSpPr>
          <p:cNvPr id="134184" name="Rectangle 40"/>
          <p:cNvSpPr>
            <a:spLocks noChangeArrowheads="1"/>
          </p:cNvSpPr>
          <p:nvPr/>
        </p:nvSpPr>
        <p:spPr bwMode="gray">
          <a:xfrm>
            <a:off x="755650" y="1535113"/>
            <a:ext cx="7839075" cy="396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solidFill>
                <a:srgbClr val="545472"/>
              </a:solidFill>
              <a:ea typeface="宋体" pitchFamily="2" charset="-122"/>
            </a:endParaRPr>
          </a:p>
        </p:txBody>
      </p:sp>
      <p:sp>
        <p:nvSpPr>
          <p:cNvPr id="134185" name="Text Box 41"/>
          <p:cNvSpPr txBox="1">
            <a:spLocks noChangeArrowheads="1"/>
          </p:cNvSpPr>
          <p:nvPr/>
        </p:nvSpPr>
        <p:spPr bwMode="auto">
          <a:xfrm>
            <a:off x="8388350" y="6477000"/>
            <a:ext cx="4397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B74B22B6-BEDA-49D3-AF0D-5940AE45567C}" type="slidenum">
              <a:rPr lang="zh-CN" altLang="en-US" sz="1400">
                <a:solidFill>
                  <a:srgbClr val="545472"/>
                </a:solidFill>
                <a:ea typeface="华文楷体" pitchFamily="2" charset="-122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zh-CN" sz="1400">
              <a:solidFill>
                <a:srgbClr val="545472"/>
              </a:solidFill>
              <a:ea typeface="华文楷体" pitchFamily="2" charset="-122"/>
            </a:endParaRPr>
          </a:p>
        </p:txBody>
      </p:sp>
      <p:pic>
        <p:nvPicPr>
          <p:cNvPr id="11271" name="Picture 42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779838" y="6165850"/>
            <a:ext cx="2411412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43" descr="pic016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076825" y="-26988"/>
            <a:ext cx="3973513" cy="91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692150"/>
            <a:ext cx="82296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853951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rgbClr val="A50021"/>
          </a:solidFill>
          <a:latin typeface="Tahoma" pitchFamily="34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90000"/>
        <a:buBlip>
          <a:blip r:embed="rId19"/>
        </a:buBlip>
        <a:defRPr kumimoji="1" sz="3600" b="1">
          <a:solidFill>
            <a:srgbClr val="2A0DB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20"/>
        </a:buBlip>
        <a:defRPr kumimoji="1" sz="3200" b="1">
          <a:solidFill>
            <a:srgbClr val="2A0DB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21"/>
        </a:buBlip>
        <a:defRPr kumimoji="1" sz="2800" b="1">
          <a:solidFill>
            <a:srgbClr val="2A0DB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22"/>
        </a:buBlip>
        <a:defRPr kumimoji="1" sz="2800" b="1">
          <a:solidFill>
            <a:srgbClr val="2A0DB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23"/>
        </a:buBlip>
        <a:defRPr kumimoji="1" sz="2400" b="1">
          <a:solidFill>
            <a:srgbClr val="2A0DB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70000"/>
        <a:buBlip>
          <a:blip r:embed="rId23"/>
        </a:buBlip>
        <a:defRPr kumimoji="1" sz="2400" b="1">
          <a:solidFill>
            <a:srgbClr val="2A0DB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70000"/>
        <a:buBlip>
          <a:blip r:embed="rId23"/>
        </a:buBlip>
        <a:defRPr kumimoji="1" sz="2400" b="1">
          <a:solidFill>
            <a:srgbClr val="2A0DB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23"/>
        </a:buBlip>
        <a:defRPr kumimoji="1" sz="2400" b="1">
          <a:solidFill>
            <a:srgbClr val="2A0DB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70000"/>
        <a:buBlip>
          <a:blip r:embed="rId23"/>
        </a:buBlip>
        <a:defRPr kumimoji="1" sz="2400" b="1">
          <a:solidFill>
            <a:srgbClr val="2A0DB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740" name="Text Box 4"/>
          <p:cNvSpPr txBox="1">
            <a:spLocks noChangeArrowheads="1"/>
          </p:cNvSpPr>
          <p:nvPr/>
        </p:nvSpPr>
        <p:spPr bwMode="auto">
          <a:xfrm>
            <a:off x="1143000" y="2530297"/>
            <a:ext cx="7010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b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关于建环专业学科建设的思考</a:t>
            </a:r>
            <a:endParaRPr lang="en-US" altLang="zh-CN" sz="40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黑体" pitchFamily="2" charset="-122"/>
            </a:endParaRPr>
          </a:p>
        </p:txBody>
      </p:sp>
      <p:sp>
        <p:nvSpPr>
          <p:cNvPr id="56323" name="Text Box 5"/>
          <p:cNvSpPr txBox="1">
            <a:spLocks noChangeArrowheads="1"/>
          </p:cNvSpPr>
          <p:nvPr/>
        </p:nvSpPr>
        <p:spPr bwMode="auto">
          <a:xfrm>
            <a:off x="1143000" y="4564380"/>
            <a:ext cx="672591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b="1" i="1" dirty="0">
                <a:solidFill>
                  <a:srgbClr val="006600"/>
                </a:solidFill>
                <a:latin typeface="Times New Roman" pitchFamily="18" charset="0"/>
              </a:rPr>
              <a:t>清华大学 </a:t>
            </a:r>
            <a:r>
              <a:rPr kumimoji="1" lang="zh-CN" altLang="en-US" sz="2800" b="1" i="1" dirty="0" smtClean="0">
                <a:solidFill>
                  <a:srgbClr val="006600"/>
                </a:solidFill>
                <a:latin typeface="Times New Roman" pitchFamily="18" charset="0"/>
              </a:rPr>
              <a:t>建筑学院 建筑</a:t>
            </a:r>
            <a:r>
              <a:rPr kumimoji="1" lang="zh-CN" altLang="en-US" sz="2800" b="1" i="1" dirty="0">
                <a:solidFill>
                  <a:srgbClr val="006600"/>
                </a:solidFill>
                <a:latin typeface="Times New Roman" pitchFamily="18" charset="0"/>
              </a:rPr>
              <a:t>技术科学系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b="1" i="1" dirty="0" smtClean="0">
                <a:solidFill>
                  <a:srgbClr val="006600"/>
                </a:solidFill>
                <a:latin typeface="Times New Roman" pitchFamily="18" charset="0"/>
              </a:rPr>
              <a:t>李</a:t>
            </a:r>
            <a:r>
              <a:rPr kumimoji="1" lang="zh-CN" altLang="en-US" sz="2800" b="1" i="1" dirty="0">
                <a:solidFill>
                  <a:srgbClr val="006600"/>
                </a:solidFill>
                <a:latin typeface="Times New Roman" pitchFamily="18" charset="0"/>
              </a:rPr>
              <a:t>先庭</a:t>
            </a:r>
          </a:p>
        </p:txBody>
      </p:sp>
    </p:spTree>
    <p:extLst>
      <p:ext uri="{BB962C8B-B14F-4D97-AF65-F5344CB8AC3E}">
        <p14:creationId xmlns:p14="http://schemas.microsoft.com/office/powerpoint/2010/main" val="187136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EC909F1-7726-B5C7-68B5-439717DAD33F}"/>
              </a:ext>
            </a:extLst>
          </p:cNvPr>
          <p:cNvSpPr txBox="1"/>
          <p:nvPr/>
        </p:nvSpPr>
        <p:spPr>
          <a:xfrm>
            <a:off x="558800" y="1489075"/>
            <a:ext cx="8277994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0" i="0" dirty="0">
                <a:solidFill>
                  <a:srgbClr val="000000"/>
                </a:solidFill>
                <a:effectLst/>
                <a:latin typeface="Helvetica Neue"/>
              </a:rPr>
              <a:t>    </a:t>
            </a:r>
            <a:r>
              <a:rPr lang="zh-CN" altLang="en-US" sz="2400" dirty="0"/>
              <a:t>“</a:t>
            </a:r>
            <a:r>
              <a:rPr lang="zh-CN" altLang="en-US" sz="2400" dirty="0">
                <a:solidFill>
                  <a:schemeClr val="accent4">
                    <a:lumMod val="50000"/>
                  </a:schemeClr>
                </a:solidFill>
              </a:rPr>
              <a:t>给排水科学与工程”，简称“给排水”</a:t>
            </a:r>
            <a:r>
              <a:rPr lang="zh-CN" altLang="en-US" sz="2400" dirty="0" smtClean="0">
                <a:solidFill>
                  <a:schemeClr val="accent4">
                    <a:lumMod val="50000"/>
                  </a:schemeClr>
                </a:solidFill>
              </a:rPr>
              <a:t>，原名</a:t>
            </a:r>
            <a:r>
              <a:rPr lang="zh-CN" altLang="en-US" sz="2400" dirty="0">
                <a:solidFill>
                  <a:schemeClr val="accent4">
                    <a:lumMod val="50000"/>
                  </a:schemeClr>
                </a:solidFill>
              </a:rPr>
              <a:t>称为“给水排水工程”</a:t>
            </a:r>
            <a:r>
              <a:rPr lang="zh-CN" altLang="en-US" sz="2400" dirty="0" smtClean="0">
                <a:solidFill>
                  <a:schemeClr val="accent4">
                    <a:lumMod val="50000"/>
                  </a:schemeClr>
                </a:solidFill>
              </a:rPr>
              <a:t>，</a:t>
            </a:r>
            <a:r>
              <a:rPr lang="en-US" altLang="zh-CN" sz="2400" dirty="0" smtClean="0">
                <a:solidFill>
                  <a:schemeClr val="accent4">
                    <a:lumMod val="50000"/>
                  </a:schemeClr>
                </a:solidFill>
              </a:rPr>
              <a:t>2012</a:t>
            </a:r>
            <a:r>
              <a:rPr lang="zh-CN" altLang="en-US" sz="2400" dirty="0">
                <a:solidFill>
                  <a:schemeClr val="accent4">
                    <a:lumMod val="50000"/>
                  </a:schemeClr>
                </a:solidFill>
              </a:rPr>
              <a:t>年教育部修订颁布的</a:t>
            </a:r>
            <a:r>
              <a:rPr lang="en-US" altLang="zh-CN" sz="2400" dirty="0">
                <a:solidFill>
                  <a:schemeClr val="accent4">
                    <a:lumMod val="50000"/>
                  </a:schemeClr>
                </a:solidFill>
              </a:rPr>
              <a:t>《</a:t>
            </a:r>
            <a:r>
              <a:rPr lang="zh-CN" altLang="en-US" sz="2400" dirty="0">
                <a:solidFill>
                  <a:schemeClr val="accent4">
                    <a:lumMod val="50000"/>
                  </a:schemeClr>
                </a:solidFill>
              </a:rPr>
              <a:t>普通高等学校本科专业目录</a:t>
            </a:r>
            <a:r>
              <a:rPr lang="en-US" altLang="zh-CN" sz="2400" dirty="0">
                <a:solidFill>
                  <a:schemeClr val="accent4">
                    <a:lumMod val="50000"/>
                  </a:schemeClr>
                </a:solidFill>
              </a:rPr>
              <a:t>》</a:t>
            </a:r>
            <a:r>
              <a:rPr lang="zh-CN" altLang="en-US" sz="2400" dirty="0">
                <a:solidFill>
                  <a:schemeClr val="accent4">
                    <a:lumMod val="50000"/>
                  </a:schemeClr>
                </a:solidFill>
              </a:rPr>
              <a:t>将“给水排水工程”和“给排水科学与工程”专业名称统一确定为“给排水科学与工程”</a:t>
            </a:r>
            <a:r>
              <a:rPr lang="en-US" altLang="zh-CN" sz="2400" dirty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zh-CN" altLang="en-US" sz="2400" dirty="0">
                <a:solidFill>
                  <a:schemeClr val="accent4">
                    <a:lumMod val="50000"/>
                  </a:schemeClr>
                </a:solidFill>
              </a:rPr>
              <a:t>专业代码</a:t>
            </a:r>
            <a:r>
              <a:rPr lang="en-US" altLang="zh-CN" sz="2400" dirty="0">
                <a:solidFill>
                  <a:schemeClr val="accent4">
                    <a:lumMod val="50000"/>
                  </a:schemeClr>
                </a:solidFill>
              </a:rPr>
              <a:t>081003)</a:t>
            </a:r>
            <a:r>
              <a:rPr lang="zh-CN" altLang="en-US" sz="2400" dirty="0">
                <a:solidFill>
                  <a:schemeClr val="accent4">
                    <a:lumMod val="50000"/>
                  </a:schemeClr>
                </a:solidFill>
              </a:rPr>
              <a:t>。</a:t>
            </a:r>
            <a:endParaRPr lang="en-US" altLang="zh-CN" sz="2400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altLang="zh-CN" sz="24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zh-CN" sz="2400" dirty="0" smtClean="0">
                <a:solidFill>
                  <a:schemeClr val="accent4">
                    <a:lumMod val="50000"/>
                  </a:schemeClr>
                </a:solidFill>
              </a:rPr>
              <a:t>      1952</a:t>
            </a:r>
            <a:r>
              <a:rPr lang="zh-CN" altLang="en-US" sz="2400" dirty="0">
                <a:solidFill>
                  <a:schemeClr val="accent4">
                    <a:lumMod val="50000"/>
                  </a:schemeClr>
                </a:solidFill>
              </a:rPr>
              <a:t>年，中国的高等教育采用苏联模式，哈尔滨工业大学、清华大学、同济大学等院校几乎同时设置了给水排水工程</a:t>
            </a:r>
            <a:r>
              <a:rPr lang="zh-CN" altLang="en-US" sz="2400" dirty="0" smtClean="0">
                <a:solidFill>
                  <a:schemeClr val="accent4">
                    <a:lumMod val="50000"/>
                  </a:schemeClr>
                </a:solidFill>
              </a:rPr>
              <a:t>专业。</a:t>
            </a:r>
            <a:endParaRPr lang="en-US" altLang="zh-CN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altLang="zh-CN" sz="24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zh-CN" sz="2400" dirty="0" smtClean="0">
                <a:solidFill>
                  <a:schemeClr val="accent4">
                    <a:lumMod val="50000"/>
                  </a:schemeClr>
                </a:solidFill>
              </a:rPr>
              <a:t>     1977</a:t>
            </a:r>
            <a:r>
              <a:rPr lang="zh-CN" altLang="en-US" sz="2400" dirty="0">
                <a:solidFill>
                  <a:schemeClr val="accent4">
                    <a:lumMod val="50000"/>
                  </a:schemeClr>
                </a:solidFill>
              </a:rPr>
              <a:t>年，</a:t>
            </a:r>
            <a:r>
              <a:rPr lang="zh-CN" altLang="en-US" sz="2400" b="1" dirty="0">
                <a:solidFill>
                  <a:schemeClr val="accent4">
                    <a:lumMod val="50000"/>
                  </a:schemeClr>
                </a:solidFill>
              </a:rPr>
              <a:t>清华大学给水排水专业更名为环境工程专业。</a:t>
            </a:r>
          </a:p>
          <a:p>
            <a:r>
              <a:rPr lang="en-US" altLang="zh-CN" sz="2400" dirty="0">
                <a:solidFill>
                  <a:schemeClr val="accent4">
                    <a:lumMod val="50000"/>
                  </a:schemeClr>
                </a:solidFill>
              </a:rPr>
              <a:t>      1979</a:t>
            </a:r>
            <a:r>
              <a:rPr lang="zh-CN" altLang="en-US" sz="2400" dirty="0">
                <a:solidFill>
                  <a:schemeClr val="accent4">
                    <a:lumMod val="50000"/>
                  </a:schemeClr>
                </a:solidFill>
              </a:rPr>
              <a:t>年，</a:t>
            </a:r>
            <a:r>
              <a:rPr lang="zh-CN" altLang="en-US" sz="2400" b="1" dirty="0">
                <a:solidFill>
                  <a:schemeClr val="accent4">
                    <a:lumMod val="50000"/>
                  </a:schemeClr>
                </a:solidFill>
              </a:rPr>
              <a:t>同济大学在给排水专业的基础上成立环境工程专业。</a:t>
            </a:r>
          </a:p>
          <a:p>
            <a:r>
              <a:rPr lang="en-US" altLang="zh-CN" sz="2400" dirty="0">
                <a:solidFill>
                  <a:schemeClr val="accent4">
                    <a:lumMod val="50000"/>
                  </a:schemeClr>
                </a:solidFill>
              </a:rPr>
              <a:t>      1983</a:t>
            </a:r>
            <a:r>
              <a:rPr lang="zh-CN" altLang="en-US" sz="2400" dirty="0">
                <a:solidFill>
                  <a:schemeClr val="accent4">
                    <a:lumMod val="50000"/>
                  </a:schemeClr>
                </a:solidFill>
              </a:rPr>
              <a:t>年，</a:t>
            </a:r>
            <a:r>
              <a:rPr lang="zh-CN" altLang="en-US" sz="2400" b="1" dirty="0">
                <a:solidFill>
                  <a:schemeClr val="accent4">
                    <a:lumMod val="50000"/>
                  </a:schemeClr>
                </a:solidFill>
              </a:rPr>
              <a:t>哈尔滨工业大学在给水排水专业的基础上成立环境工程专业。</a:t>
            </a:r>
            <a:endParaRPr lang="zh-CN" altLang="en-US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xmlns="" id="{A8BE5DD1-8A13-7798-3FAB-2A5D31C55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796925"/>
          </a:xfrm>
        </p:spPr>
        <p:txBody>
          <a:bodyPr/>
          <a:lstStyle/>
          <a:p>
            <a:r>
              <a:rPr lang="zh-CN" altLang="en-US" sz="3200" dirty="0"/>
              <a:t>给排水专业发展变化</a:t>
            </a:r>
            <a:r>
              <a:rPr lang="zh-CN" altLang="en-US" sz="3200" dirty="0" smtClean="0"/>
              <a:t>历程（</a:t>
            </a:r>
            <a:r>
              <a:rPr lang="en-US" altLang="zh-CN" sz="3200" dirty="0" smtClean="0"/>
              <a:t>1</a:t>
            </a:r>
            <a:r>
              <a:rPr lang="zh-CN" altLang="en-US" sz="3200" dirty="0" smtClean="0"/>
              <a:t>）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64323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xmlns="" id="{A8BE5DD1-8A13-7798-3FAB-2A5D31C55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796925"/>
          </a:xfrm>
        </p:spPr>
        <p:txBody>
          <a:bodyPr/>
          <a:lstStyle/>
          <a:p>
            <a:r>
              <a:rPr lang="zh-CN" altLang="en-US" sz="3200" dirty="0"/>
              <a:t>给排水专业发展变化</a:t>
            </a:r>
            <a:r>
              <a:rPr lang="zh-CN" altLang="en-US" sz="3200" dirty="0" smtClean="0"/>
              <a:t>历程（</a:t>
            </a:r>
            <a:r>
              <a:rPr lang="en-US" altLang="zh-CN" sz="3200" dirty="0" smtClean="0"/>
              <a:t>2</a:t>
            </a:r>
            <a:r>
              <a:rPr lang="zh-CN" altLang="en-US" sz="3200" dirty="0" smtClean="0"/>
              <a:t>）</a:t>
            </a:r>
            <a:endParaRPr lang="zh-CN" altLang="en-US" sz="3200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EC909F1-7726-B5C7-68B5-439717DAD33F}"/>
              </a:ext>
            </a:extLst>
          </p:cNvPr>
          <p:cNvSpPr txBox="1"/>
          <p:nvPr/>
        </p:nvSpPr>
        <p:spPr>
          <a:xfrm>
            <a:off x="533400" y="1599486"/>
            <a:ext cx="8333874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accent4">
                    <a:lumMod val="50000"/>
                  </a:schemeClr>
                </a:solidFill>
              </a:rPr>
              <a:t>      1996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年指导委员会开始提出专业名称更新的问题，最终在</a:t>
            </a:r>
            <a:r>
              <a:rPr lang="en-US" altLang="zh-CN" dirty="0">
                <a:solidFill>
                  <a:schemeClr val="accent4">
                    <a:lumMod val="50000"/>
                  </a:schemeClr>
                </a:solidFill>
              </a:rPr>
              <a:t>2012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年教育部修订颁布的</a:t>
            </a:r>
            <a:r>
              <a:rPr lang="en-US" altLang="zh-CN" dirty="0">
                <a:solidFill>
                  <a:schemeClr val="accent4">
                    <a:lumMod val="50000"/>
                  </a:schemeClr>
                </a:solidFill>
              </a:rPr>
              <a:t>《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普通高等学校本科专业目录</a:t>
            </a:r>
            <a:r>
              <a:rPr lang="en-US" altLang="zh-CN" dirty="0">
                <a:solidFill>
                  <a:schemeClr val="accent4">
                    <a:lumMod val="50000"/>
                  </a:schemeClr>
                </a:solidFill>
              </a:rPr>
              <a:t>》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中，正式把“给水排水工程”的专业名称统一确定为“给排水科学与工程”。</a:t>
            </a:r>
            <a:endParaRPr lang="en-US" altLang="zh-CN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altLang="zh-CN" dirty="0">
                <a:solidFill>
                  <a:schemeClr val="accent4">
                    <a:lumMod val="50000"/>
                  </a:schemeClr>
                </a:solidFill>
              </a:rPr>
              <a:t>      1997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年，给排水专业也曾遇到过专业能否存留的关键时刻</a:t>
            </a:r>
            <a:r>
              <a:rPr lang="zh-CN" altLang="en-US" dirty="0" smtClean="0">
                <a:solidFill>
                  <a:schemeClr val="accent4">
                    <a:lumMod val="50000"/>
                  </a:schemeClr>
                </a:solidFill>
              </a:rPr>
              <a:t>。对此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，指导委员会采取了相应的对策，即坚持我国给排水专业办学特色，发展与更新我国的给排水专业：明确专业内涵，拓宽专业口径与服务领域，更新培养目标与课程体系；明确专业目标与服务对象</a:t>
            </a:r>
            <a:r>
              <a:rPr lang="en-US" altLang="zh-CN" dirty="0">
                <a:solidFill>
                  <a:schemeClr val="accent4">
                    <a:lumMod val="50000"/>
                  </a:schemeClr>
                </a:solidFill>
              </a:rPr>
              <a:t>——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实现水的良性社会循环，服务国家建设；厘清与相近专业的区别，包括学科基础与课程体系。经与教育部直接沟通，最终在</a:t>
            </a:r>
            <a:r>
              <a:rPr lang="en-US" altLang="zh-CN" dirty="0">
                <a:solidFill>
                  <a:schemeClr val="accent4">
                    <a:lumMod val="50000"/>
                  </a:schemeClr>
                </a:solidFill>
              </a:rPr>
              <a:t>1997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专业目录中成功保留了给水排水工程专业。</a:t>
            </a:r>
            <a:endParaRPr lang="en-US" altLang="zh-CN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altLang="zh-CN" dirty="0">
                <a:solidFill>
                  <a:schemeClr val="accent4">
                    <a:lumMod val="50000"/>
                  </a:schemeClr>
                </a:solidFill>
              </a:rPr>
              <a:t>       1998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年启动了关于专业名称的讨论，认为：“给水排水工程”专业的名称已不符合专业的情况，束缚了专业的发展，应在适当的时候予以更名。对新的专业名称，曾提出：“水工程与工艺”、“水工程”、“水和废水工程”、“水科学与工程”、“水工艺与工程”等，最后确定为“给排水科学与工程”</a:t>
            </a:r>
            <a:r>
              <a:rPr lang="zh-CN" altLang="en-US" dirty="0" smtClean="0">
                <a:solidFill>
                  <a:schemeClr val="accent4">
                    <a:lumMod val="50000"/>
                  </a:schemeClr>
                </a:solidFill>
              </a:rPr>
              <a:t>。</a:t>
            </a:r>
            <a:endParaRPr lang="en-US" altLang="zh-CN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zh-CN" altLang="en-US" dirty="0" smtClean="0">
                <a:solidFill>
                  <a:schemeClr val="accent4">
                    <a:lumMod val="50000"/>
                  </a:schemeClr>
                </a:solidFill>
              </a:rPr>
              <a:t>      改革开放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后，经济腾飞和城市化加速，对给排水系统提出了更高的需求。技术创新与国际接轨成为主导方向。由传统供水排水转向全面的水资源综合管理，注重可持续发展与环境保护。</a:t>
            </a:r>
            <a:endParaRPr lang="en-US" altLang="zh-CN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en-US" altLang="zh-CN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412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035050"/>
            <a:ext cx="8229600" cy="454025"/>
          </a:xfrm>
          <a:noFill/>
        </p:spPr>
        <p:txBody>
          <a:bodyPr/>
          <a:lstStyle/>
          <a:p>
            <a:pPr algn="ctr" eaLnBrk="1" hangingPunct="1"/>
            <a:r>
              <a:rPr lang="zh-CN" altLang="en-US"/>
              <a:t>目录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7080" y="1712278"/>
            <a:ext cx="8320216" cy="45259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3200" dirty="0"/>
              <a:t>一、我国建环专业的历史沿革</a:t>
            </a:r>
            <a:endParaRPr lang="en-US" altLang="zh-CN" sz="3200" dirty="0"/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3200" dirty="0" smtClean="0"/>
              <a:t>二、建环相关专业发展的启示</a:t>
            </a:r>
            <a:endParaRPr lang="zh-CN" altLang="en-US" sz="3200" dirty="0"/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3200" dirty="0">
                <a:solidFill>
                  <a:srgbClr val="FF0000"/>
                </a:solidFill>
              </a:rPr>
              <a:t>三、建环专业学科建设如何破局</a:t>
            </a:r>
            <a:endParaRPr lang="en-US" altLang="zh-CN" sz="32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3200" dirty="0" smtClean="0"/>
              <a:t>四、课程体系建设带来的新挑战</a:t>
            </a:r>
            <a:endParaRPr lang="en-US" altLang="zh-CN" sz="3200" dirty="0" smtClean="0"/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3200" dirty="0" smtClean="0"/>
              <a:t>五、</a:t>
            </a:r>
            <a:r>
              <a:rPr lang="zh-CN" altLang="en-US" sz="3200" dirty="0"/>
              <a:t>总结与</a:t>
            </a:r>
            <a:r>
              <a:rPr lang="zh-CN" altLang="en-US" sz="3200" dirty="0" smtClean="0"/>
              <a:t>建议</a:t>
            </a:r>
            <a:endParaRPr lang="en-US" altLang="zh-CN" sz="3200" dirty="0"/>
          </a:p>
        </p:txBody>
      </p:sp>
    </p:spTree>
    <p:extLst>
      <p:ext uri="{BB962C8B-B14F-4D97-AF65-F5344CB8AC3E}">
        <p14:creationId xmlns:p14="http://schemas.microsoft.com/office/powerpoint/2010/main" val="248725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 smtClean="0"/>
              <a:t>一级学科申请遇到的困难和问题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94360" y="1600200"/>
            <a:ext cx="8103553" cy="4771571"/>
          </a:xfrm>
        </p:spPr>
        <p:txBody>
          <a:bodyPr/>
          <a:lstStyle/>
          <a:p>
            <a:r>
              <a:rPr lang="zh-CN" altLang="en-US" sz="2800" dirty="0" smtClean="0"/>
              <a:t>联合制冷、农业环境、人机环境等申请一级学科遇到的问题：其他学科没有一个是非常积极参与到我们的一级学科申请中来的</a:t>
            </a:r>
            <a:endParaRPr lang="en-US" altLang="zh-CN" sz="2800" dirty="0" smtClean="0"/>
          </a:p>
          <a:p>
            <a:pPr lvl="1"/>
            <a:r>
              <a:rPr lang="zh-CN" altLang="en-US" sz="2400" dirty="0" smtClean="0"/>
              <a:t>人工环境工程的名称也被许多专家不认同</a:t>
            </a:r>
            <a:endParaRPr lang="en-US" altLang="zh-CN" sz="2400" dirty="0" smtClean="0"/>
          </a:p>
          <a:p>
            <a:r>
              <a:rPr lang="zh-CN" altLang="en-US" sz="2800" dirty="0" smtClean="0"/>
              <a:t>前些年还与给排水专业联合申请一级学科，虽然得到了土木专业的支持，但仍以失败告终</a:t>
            </a:r>
            <a:endParaRPr lang="en-US" altLang="zh-CN" sz="2800" dirty="0" smtClean="0"/>
          </a:p>
          <a:p>
            <a:r>
              <a:rPr lang="zh-CN" altLang="en-US" sz="2800" dirty="0" smtClean="0"/>
              <a:t>是不是一级学科限制了建环专业的发展，还是建环专业发展还未到成立一级学科的时候？</a:t>
            </a:r>
            <a:endParaRPr lang="en-US" altLang="zh-CN" sz="2800" dirty="0" smtClean="0"/>
          </a:p>
          <a:p>
            <a:r>
              <a:rPr lang="zh-CN" altLang="en-US" sz="2800" dirty="0" smtClean="0"/>
              <a:t>当前条件下学科练内功并充分利用好双碳战略目标，将学科做强做大是当务之急</a:t>
            </a:r>
            <a:endParaRPr lang="en-US" altLang="zh-CN" sz="2800" dirty="0" smtClean="0"/>
          </a:p>
        </p:txBody>
      </p:sp>
    </p:spTree>
    <p:extLst>
      <p:ext uri="{BB962C8B-B14F-4D97-AF65-F5344CB8AC3E}">
        <p14:creationId xmlns:p14="http://schemas.microsoft.com/office/powerpoint/2010/main" val="342138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 smtClean="0"/>
              <a:t>建筑环境与能源应用工程名称存在的不足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94360" y="1600200"/>
            <a:ext cx="8103553" cy="4771571"/>
          </a:xfrm>
        </p:spPr>
        <p:txBody>
          <a:bodyPr/>
          <a:lstStyle/>
          <a:p>
            <a:r>
              <a:rPr lang="zh-CN" altLang="en-US" sz="2800" dirty="0" smtClean="0"/>
              <a:t>由于与建筑绑定，建环专业自然容易受到建筑专业下行的影响</a:t>
            </a:r>
            <a:endParaRPr lang="en-US" altLang="zh-CN" sz="2800" dirty="0" smtClean="0"/>
          </a:p>
          <a:p>
            <a:r>
              <a:rPr lang="zh-CN" altLang="en-US" sz="2800" dirty="0" smtClean="0"/>
              <a:t>建环专业除服务于建筑外，还服务于大量其它类型的场景，近年来快速发展的新能源汽车就是建环专业发挥重要作用的战场</a:t>
            </a:r>
            <a:endParaRPr lang="en-US" altLang="zh-CN" sz="2800" dirty="0" smtClean="0"/>
          </a:p>
          <a:p>
            <a:r>
              <a:rPr lang="zh-CN" altLang="en-US" sz="2800" dirty="0" smtClean="0"/>
              <a:t>还有面向未来飞船、月球基地等都应该是建环专业发挥作用的重要场景</a:t>
            </a:r>
            <a:endParaRPr lang="en-US" altLang="zh-CN" sz="2800" dirty="0" smtClean="0"/>
          </a:p>
          <a:p>
            <a:r>
              <a:rPr lang="zh-CN" altLang="en-US" sz="2800" dirty="0" smtClean="0"/>
              <a:t>而能源应用则限制能源生产的内容，也与当前发展存在一定冲突</a:t>
            </a:r>
            <a:endParaRPr lang="en-US" altLang="zh-CN" sz="2800" dirty="0" smtClean="0"/>
          </a:p>
        </p:txBody>
      </p:sp>
    </p:spTree>
    <p:extLst>
      <p:ext uri="{BB962C8B-B14F-4D97-AF65-F5344CB8AC3E}">
        <p14:creationId xmlns:p14="http://schemas.microsoft.com/office/powerpoint/2010/main" val="206752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 smtClean="0"/>
              <a:t>关于专业内涵的不成熟想法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8314" y="1600200"/>
            <a:ext cx="8355646" cy="4771571"/>
          </a:xfrm>
        </p:spPr>
        <p:txBody>
          <a:bodyPr/>
          <a:lstStyle/>
          <a:p>
            <a:r>
              <a:rPr lang="zh-CN" altLang="en-US" sz="2800" dirty="0" smtClean="0"/>
              <a:t>建环专业的重要性：空气、水、食物</a:t>
            </a:r>
            <a:endParaRPr lang="en-US" altLang="zh-CN" sz="2800" dirty="0" smtClean="0"/>
          </a:p>
          <a:p>
            <a:r>
              <a:rPr lang="zh-CN" altLang="en-US" sz="2800" dirty="0" smtClean="0"/>
              <a:t>建环专业涉及两个关键词：空气</a:t>
            </a:r>
            <a:r>
              <a:rPr lang="en-US" altLang="zh-CN" sz="2800" dirty="0" smtClean="0"/>
              <a:t>+</a:t>
            </a:r>
            <a:r>
              <a:rPr lang="zh-CN" altLang="en-US" sz="2800" dirty="0" smtClean="0"/>
              <a:t>能源</a:t>
            </a:r>
            <a:endParaRPr lang="en-US" altLang="zh-CN" sz="2800" dirty="0" smtClean="0"/>
          </a:p>
          <a:p>
            <a:r>
              <a:rPr lang="zh-CN" altLang="en-US" sz="2800" dirty="0" smtClean="0"/>
              <a:t>可否</a:t>
            </a:r>
            <a:r>
              <a:rPr lang="zh-CN" altLang="en-US" sz="2800" dirty="0"/>
              <a:t>建设“</a:t>
            </a:r>
            <a:r>
              <a:rPr lang="zh-CN" altLang="en-US" sz="2800" dirty="0" smtClean="0"/>
              <a:t>空气与</a:t>
            </a:r>
            <a:r>
              <a:rPr lang="zh-CN" altLang="en-US" sz="2800" dirty="0"/>
              <a:t>能源</a:t>
            </a:r>
            <a:r>
              <a:rPr lang="zh-CN" altLang="en-US" sz="2800" dirty="0" smtClean="0"/>
              <a:t>管理</a:t>
            </a:r>
            <a:r>
              <a:rPr lang="en-US" altLang="zh-CN" sz="2800" dirty="0"/>
              <a:t>(</a:t>
            </a:r>
            <a:r>
              <a:rPr lang="en-US" altLang="zh-CN" sz="2800" dirty="0" smtClean="0"/>
              <a:t>AEM)</a:t>
            </a:r>
            <a:r>
              <a:rPr lang="zh-CN" altLang="en-US" sz="2800" dirty="0" smtClean="0"/>
              <a:t>工程”或“空气</a:t>
            </a:r>
            <a:r>
              <a:rPr lang="zh-CN" altLang="en-US" sz="2800" dirty="0" smtClean="0"/>
              <a:t>调制与</a:t>
            </a:r>
            <a:r>
              <a:rPr lang="zh-CN" altLang="en-US" sz="2800" dirty="0" smtClean="0"/>
              <a:t>能源管理工程</a:t>
            </a:r>
            <a:r>
              <a:rPr lang="en-US" altLang="zh-CN" sz="2800" dirty="0" smtClean="0"/>
              <a:t>(ACEME)</a:t>
            </a:r>
            <a:r>
              <a:rPr lang="zh-CN" altLang="en-US" sz="2800" dirty="0" smtClean="0"/>
              <a:t>”或“空气</a:t>
            </a:r>
            <a:r>
              <a:rPr lang="zh-CN" altLang="en-US" sz="2800" dirty="0" smtClean="0"/>
              <a:t>调制与</a:t>
            </a:r>
            <a:r>
              <a:rPr lang="zh-CN" altLang="en-US" sz="2800" dirty="0" smtClean="0"/>
              <a:t>需求侧能源管理工程”？简称“空能”专业</a:t>
            </a:r>
            <a:endParaRPr lang="en-US" altLang="zh-CN" sz="2800" dirty="0" smtClean="0"/>
          </a:p>
          <a:p>
            <a:pPr lvl="1"/>
            <a:r>
              <a:rPr lang="zh-CN" altLang="en-US" sz="2400" dirty="0" smtClean="0"/>
              <a:t>空气</a:t>
            </a:r>
            <a:r>
              <a:rPr lang="zh-CN" altLang="en-US" sz="2400" dirty="0" smtClean="0"/>
              <a:t>调制不是</a:t>
            </a:r>
            <a:r>
              <a:rPr lang="zh-CN" altLang="en-US" sz="2400" dirty="0" smtClean="0"/>
              <a:t>狭义</a:t>
            </a:r>
            <a:r>
              <a:rPr lang="zh-CN" altLang="en-US" sz="2400" dirty="0" smtClean="0"/>
              <a:t>的空调，</a:t>
            </a:r>
            <a:r>
              <a:rPr lang="zh-CN" altLang="en-US" sz="2400" dirty="0" smtClean="0"/>
              <a:t>而是所有对空气进行</a:t>
            </a:r>
            <a:r>
              <a:rPr lang="zh-CN" altLang="en-US" sz="2400" dirty="0" smtClean="0"/>
              <a:t>调节和创建的</a:t>
            </a:r>
            <a:r>
              <a:rPr lang="zh-CN" altLang="en-US" sz="2400" dirty="0" smtClean="0"/>
              <a:t>技术总和，包括供热、通风、供冷、除（加）湿、洁净、氧浓度等气体成分控制、气味（嗅觉）等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能源管理则包括需求侧各种能源，含产、输、蓄、消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能源管理既包括热（冷）管理，还包括燃料（含燃气）、电等的</a:t>
            </a:r>
            <a:r>
              <a:rPr lang="zh-CN" altLang="en-US" sz="2400" dirty="0" smtClean="0"/>
              <a:t>管理（核心是电的管理）</a:t>
            </a:r>
            <a:endParaRPr lang="en-US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293639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/>
              <a:t>空气</a:t>
            </a:r>
            <a:r>
              <a:rPr lang="zh-CN" altLang="en-US" sz="3200" dirty="0" smtClean="0"/>
              <a:t>调制技术</a:t>
            </a:r>
            <a:endParaRPr lang="zh-CN" altLang="en-US" sz="3200" dirty="0"/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xmlns="" id="{CCB25A4A-4828-87B1-BD81-E0DA6A821B3E}"/>
              </a:ext>
            </a:extLst>
          </p:cNvPr>
          <p:cNvSpPr/>
          <p:nvPr/>
        </p:nvSpPr>
        <p:spPr bwMode="auto">
          <a:xfrm>
            <a:off x="860703" y="3386834"/>
            <a:ext cx="709863" cy="715089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b="1" dirty="0">
                <a:solidFill>
                  <a:srgbClr val="2A0DB9"/>
                </a:solidFill>
              </a:rPr>
              <a:t>空气</a:t>
            </a:r>
            <a:r>
              <a:rPr kumimoji="1" lang="zh-CN" altLang="en-US" b="1" dirty="0" smtClean="0">
                <a:solidFill>
                  <a:srgbClr val="2A0DB9"/>
                </a:solidFill>
              </a:rPr>
              <a:t>调制</a:t>
            </a:r>
            <a:endParaRPr kumimoji="1" lang="zh-CN" altLang="en-US" b="1" dirty="0">
              <a:solidFill>
                <a:srgbClr val="2A0DB9"/>
              </a:solidFill>
            </a:endParaRPr>
          </a:p>
        </p:txBody>
      </p:sp>
      <p:sp>
        <p:nvSpPr>
          <p:cNvPr id="12" name="左大括号 11">
            <a:extLst>
              <a:ext uri="{FF2B5EF4-FFF2-40B4-BE49-F238E27FC236}">
                <a16:creationId xmlns:a16="http://schemas.microsoft.com/office/drawing/2014/main" xmlns="" id="{07B8DEDE-FBDB-A69B-FB20-9F4AF1E848C8}"/>
              </a:ext>
            </a:extLst>
          </p:cNvPr>
          <p:cNvSpPr/>
          <p:nvPr/>
        </p:nvSpPr>
        <p:spPr bwMode="auto">
          <a:xfrm>
            <a:off x="1659817" y="1730350"/>
            <a:ext cx="758908" cy="4320000"/>
          </a:xfrm>
          <a:prstGeom prst="leftBrace">
            <a:avLst>
              <a:gd name="adj1" fmla="val 30124"/>
              <a:gd name="adj2" fmla="val 45245"/>
            </a:avLst>
          </a:prstGeom>
          <a:ln w="25400"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2667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1" lang="zh-CN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xmlns="" id="{3D548567-8354-32C7-69C5-8C8E54F23735}"/>
              </a:ext>
            </a:extLst>
          </p:cNvPr>
          <p:cNvSpPr/>
          <p:nvPr/>
        </p:nvSpPr>
        <p:spPr bwMode="auto">
          <a:xfrm>
            <a:off x="4614845" y="1706550"/>
            <a:ext cx="2781037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供热</a:t>
            </a:r>
          </a:p>
        </p:txBody>
      </p:sp>
      <p:sp>
        <p:nvSpPr>
          <p:cNvPr id="14" name="矩形: 圆角 13">
            <a:extLst>
              <a:ext uri="{FF2B5EF4-FFF2-40B4-BE49-F238E27FC236}">
                <a16:creationId xmlns:a16="http://schemas.microsoft.com/office/drawing/2014/main" xmlns="" id="{55DBE285-139A-D955-EDAE-A678420B8DD8}"/>
              </a:ext>
            </a:extLst>
          </p:cNvPr>
          <p:cNvSpPr/>
          <p:nvPr/>
        </p:nvSpPr>
        <p:spPr bwMode="auto">
          <a:xfrm>
            <a:off x="4614846" y="3386834"/>
            <a:ext cx="2781037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通风</a:t>
            </a:r>
          </a:p>
        </p:txBody>
      </p:sp>
      <p:sp>
        <p:nvSpPr>
          <p:cNvPr id="15" name="矩形: 圆角 14">
            <a:extLst>
              <a:ext uri="{FF2B5EF4-FFF2-40B4-BE49-F238E27FC236}">
                <a16:creationId xmlns:a16="http://schemas.microsoft.com/office/drawing/2014/main" xmlns="" id="{F67A2C49-5DF3-81C6-68AA-DF50EC62CFE5}"/>
              </a:ext>
            </a:extLst>
          </p:cNvPr>
          <p:cNvSpPr/>
          <p:nvPr/>
        </p:nvSpPr>
        <p:spPr bwMode="auto">
          <a:xfrm>
            <a:off x="4614845" y="2260625"/>
            <a:ext cx="2781037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供冷</a:t>
            </a:r>
          </a:p>
        </p:txBody>
      </p:sp>
      <p:sp>
        <p:nvSpPr>
          <p:cNvPr id="19" name="矩形: 圆角 18">
            <a:extLst>
              <a:ext uri="{FF2B5EF4-FFF2-40B4-BE49-F238E27FC236}">
                <a16:creationId xmlns:a16="http://schemas.microsoft.com/office/drawing/2014/main" xmlns="" id="{FD62CE4F-0F13-5282-5456-D1965B954198}"/>
              </a:ext>
            </a:extLst>
          </p:cNvPr>
          <p:cNvSpPr/>
          <p:nvPr/>
        </p:nvSpPr>
        <p:spPr bwMode="auto">
          <a:xfrm>
            <a:off x="4614845" y="2827169"/>
            <a:ext cx="2781037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除</a:t>
            </a:r>
            <a:r>
              <a:rPr kumimoji="1" lang="en-US" altLang="zh-CN" sz="1600" dirty="0">
                <a:solidFill>
                  <a:srgbClr val="2A0DB9"/>
                </a:solidFill>
              </a:rPr>
              <a:t>(</a:t>
            </a:r>
            <a:r>
              <a:rPr kumimoji="1" lang="zh-CN" altLang="en-US" sz="1600" b="1" dirty="0">
                <a:solidFill>
                  <a:srgbClr val="2A0DB9"/>
                </a:solidFill>
              </a:rPr>
              <a:t>加</a:t>
            </a:r>
            <a:r>
              <a:rPr kumimoji="1" lang="en-US" altLang="zh-CN" sz="1600" dirty="0">
                <a:solidFill>
                  <a:srgbClr val="2A0DB9"/>
                </a:solidFill>
              </a:rPr>
              <a:t>)</a:t>
            </a:r>
            <a:r>
              <a:rPr kumimoji="1" lang="zh-CN" altLang="en-US" sz="1600" b="1" dirty="0">
                <a:solidFill>
                  <a:srgbClr val="2A0DB9"/>
                </a:solidFill>
              </a:rPr>
              <a:t>湿</a:t>
            </a:r>
          </a:p>
        </p:txBody>
      </p:sp>
      <p:sp>
        <p:nvSpPr>
          <p:cNvPr id="20" name="矩形: 圆角 19">
            <a:extLst>
              <a:ext uri="{FF2B5EF4-FFF2-40B4-BE49-F238E27FC236}">
                <a16:creationId xmlns:a16="http://schemas.microsoft.com/office/drawing/2014/main" xmlns="" id="{D99BFB64-1FEC-E259-9A2D-00A7F88065FC}"/>
              </a:ext>
            </a:extLst>
          </p:cNvPr>
          <p:cNvSpPr/>
          <p:nvPr/>
        </p:nvSpPr>
        <p:spPr bwMode="auto">
          <a:xfrm>
            <a:off x="2418726" y="4526165"/>
            <a:ext cx="1639116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洁净</a:t>
            </a:r>
          </a:p>
        </p:txBody>
      </p:sp>
      <p:sp>
        <p:nvSpPr>
          <p:cNvPr id="21" name="矩形: 圆角 20">
            <a:extLst>
              <a:ext uri="{FF2B5EF4-FFF2-40B4-BE49-F238E27FC236}">
                <a16:creationId xmlns:a16="http://schemas.microsoft.com/office/drawing/2014/main" xmlns="" id="{0A5D5A09-08F6-2A2C-3E28-C5DE2CFA2ED1}"/>
              </a:ext>
            </a:extLst>
          </p:cNvPr>
          <p:cNvSpPr/>
          <p:nvPr/>
        </p:nvSpPr>
        <p:spPr bwMode="auto">
          <a:xfrm>
            <a:off x="4614845" y="3954030"/>
            <a:ext cx="2781037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氧、二氧化碳浓度等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xmlns="" id="{35AEA595-6B4C-25B6-8108-FE6EC167DA66}"/>
              </a:ext>
            </a:extLst>
          </p:cNvPr>
          <p:cNvSpPr/>
          <p:nvPr/>
        </p:nvSpPr>
        <p:spPr bwMode="auto">
          <a:xfrm>
            <a:off x="2418725" y="1981968"/>
            <a:ext cx="1639116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温度调节</a:t>
            </a:r>
          </a:p>
        </p:txBody>
      </p:sp>
      <p:sp>
        <p:nvSpPr>
          <p:cNvPr id="23" name="矩形: 圆角 22">
            <a:extLst>
              <a:ext uri="{FF2B5EF4-FFF2-40B4-BE49-F238E27FC236}">
                <a16:creationId xmlns:a16="http://schemas.microsoft.com/office/drawing/2014/main" xmlns="" id="{41C7DD54-ED05-ECD5-3CE3-580BB5526ABA}"/>
              </a:ext>
            </a:extLst>
          </p:cNvPr>
          <p:cNvSpPr/>
          <p:nvPr/>
        </p:nvSpPr>
        <p:spPr bwMode="auto">
          <a:xfrm>
            <a:off x="2418725" y="2832132"/>
            <a:ext cx="1639116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湿度调节</a:t>
            </a:r>
          </a:p>
        </p:txBody>
      </p:sp>
      <p:sp>
        <p:nvSpPr>
          <p:cNvPr id="24" name="矩形: 圆角 23">
            <a:extLst>
              <a:ext uri="{FF2B5EF4-FFF2-40B4-BE49-F238E27FC236}">
                <a16:creationId xmlns:a16="http://schemas.microsoft.com/office/drawing/2014/main" xmlns="" id="{15541CAB-64B7-98AE-7E33-34F68A7C3EE2}"/>
              </a:ext>
            </a:extLst>
          </p:cNvPr>
          <p:cNvSpPr/>
          <p:nvPr/>
        </p:nvSpPr>
        <p:spPr bwMode="auto">
          <a:xfrm>
            <a:off x="2418725" y="3386834"/>
            <a:ext cx="1639116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空气流动调节</a:t>
            </a:r>
          </a:p>
        </p:txBody>
      </p:sp>
      <p:sp>
        <p:nvSpPr>
          <p:cNvPr id="26" name="矩形: 圆角 25">
            <a:extLst>
              <a:ext uri="{FF2B5EF4-FFF2-40B4-BE49-F238E27FC236}">
                <a16:creationId xmlns:a16="http://schemas.microsoft.com/office/drawing/2014/main" xmlns="" id="{60A4D588-33D0-8E59-6F4F-56AE40023497}"/>
              </a:ext>
            </a:extLst>
          </p:cNvPr>
          <p:cNvSpPr/>
          <p:nvPr/>
        </p:nvSpPr>
        <p:spPr bwMode="auto">
          <a:xfrm>
            <a:off x="4614845" y="5041990"/>
            <a:ext cx="2781037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微生物去除</a:t>
            </a:r>
          </a:p>
        </p:txBody>
      </p:sp>
      <p:sp>
        <p:nvSpPr>
          <p:cNvPr id="27" name="矩形: 圆角 26">
            <a:extLst>
              <a:ext uri="{FF2B5EF4-FFF2-40B4-BE49-F238E27FC236}">
                <a16:creationId xmlns:a16="http://schemas.microsoft.com/office/drawing/2014/main" xmlns="" id="{7F92636B-D319-42AB-3F1E-42CCDCDF2C9B}"/>
              </a:ext>
            </a:extLst>
          </p:cNvPr>
          <p:cNvSpPr/>
          <p:nvPr/>
        </p:nvSpPr>
        <p:spPr bwMode="auto">
          <a:xfrm>
            <a:off x="4614845" y="4513696"/>
            <a:ext cx="2781037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颗粒物去除</a:t>
            </a:r>
          </a:p>
        </p:txBody>
      </p:sp>
      <p:sp>
        <p:nvSpPr>
          <p:cNvPr id="28" name="矩形: 圆角 27">
            <a:extLst>
              <a:ext uri="{FF2B5EF4-FFF2-40B4-BE49-F238E27FC236}">
                <a16:creationId xmlns:a16="http://schemas.microsoft.com/office/drawing/2014/main" xmlns="" id="{71820AD8-5ABB-5E10-8673-6DE7A6F52EEA}"/>
              </a:ext>
            </a:extLst>
          </p:cNvPr>
          <p:cNvSpPr/>
          <p:nvPr/>
        </p:nvSpPr>
        <p:spPr bwMode="auto">
          <a:xfrm>
            <a:off x="4614845" y="5517583"/>
            <a:ext cx="2781037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化学污染物去除</a:t>
            </a:r>
          </a:p>
        </p:txBody>
      </p:sp>
      <p:sp>
        <p:nvSpPr>
          <p:cNvPr id="29" name="矩形: 圆角 28">
            <a:extLst>
              <a:ext uri="{FF2B5EF4-FFF2-40B4-BE49-F238E27FC236}">
                <a16:creationId xmlns:a16="http://schemas.microsoft.com/office/drawing/2014/main" xmlns="" id="{984260DE-27D2-C86F-5785-614C2A575158}"/>
              </a:ext>
            </a:extLst>
          </p:cNvPr>
          <p:cNvSpPr/>
          <p:nvPr/>
        </p:nvSpPr>
        <p:spPr bwMode="auto">
          <a:xfrm>
            <a:off x="2418726" y="5085831"/>
            <a:ext cx="1639116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气味</a:t>
            </a:r>
            <a:r>
              <a:rPr kumimoji="1" lang="en-US" altLang="zh-CN" sz="1600" dirty="0">
                <a:solidFill>
                  <a:srgbClr val="2A0DB9"/>
                </a:solidFill>
              </a:rPr>
              <a:t>(</a:t>
            </a:r>
            <a:r>
              <a:rPr kumimoji="1" lang="zh-CN" altLang="en-US" sz="1600" b="1" dirty="0">
                <a:solidFill>
                  <a:srgbClr val="2A0DB9"/>
                </a:solidFill>
              </a:rPr>
              <a:t>嗅觉</a:t>
            </a:r>
            <a:r>
              <a:rPr kumimoji="1" lang="en-US" altLang="zh-CN" sz="1600" dirty="0">
                <a:solidFill>
                  <a:srgbClr val="2A0DB9"/>
                </a:solidFill>
              </a:rPr>
              <a:t>)</a:t>
            </a:r>
            <a:endParaRPr kumimoji="1" lang="zh-CN" altLang="en-US" sz="1600" b="1" dirty="0">
              <a:solidFill>
                <a:srgbClr val="2A0DB9"/>
              </a:solidFill>
            </a:endParaRPr>
          </a:p>
        </p:txBody>
      </p:sp>
      <p:sp>
        <p:nvSpPr>
          <p:cNvPr id="30" name="矩形: 圆角 29">
            <a:extLst>
              <a:ext uri="{FF2B5EF4-FFF2-40B4-BE49-F238E27FC236}">
                <a16:creationId xmlns:a16="http://schemas.microsoft.com/office/drawing/2014/main" xmlns="" id="{BDEB6043-ED4B-EB3E-D122-C5E3F53BFBC9}"/>
              </a:ext>
            </a:extLst>
          </p:cNvPr>
          <p:cNvSpPr/>
          <p:nvPr/>
        </p:nvSpPr>
        <p:spPr bwMode="auto">
          <a:xfrm>
            <a:off x="2418726" y="5592474"/>
            <a:ext cx="1639116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空气压力调节</a:t>
            </a:r>
          </a:p>
        </p:txBody>
      </p:sp>
      <p:sp>
        <p:nvSpPr>
          <p:cNvPr id="31" name="矩形: 圆角 30">
            <a:extLst>
              <a:ext uri="{FF2B5EF4-FFF2-40B4-BE49-F238E27FC236}">
                <a16:creationId xmlns:a16="http://schemas.microsoft.com/office/drawing/2014/main" xmlns="" id="{D0A3BD6B-91A8-DF3C-CE69-AE573177A6D8}"/>
              </a:ext>
            </a:extLst>
          </p:cNvPr>
          <p:cNvSpPr/>
          <p:nvPr/>
        </p:nvSpPr>
        <p:spPr bwMode="auto">
          <a:xfrm>
            <a:off x="2418725" y="3954030"/>
            <a:ext cx="1639116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气体成分控制</a:t>
            </a:r>
          </a:p>
        </p:txBody>
      </p:sp>
      <p:cxnSp>
        <p:nvCxnSpPr>
          <p:cNvPr id="34" name="直接箭头连接符 33">
            <a:extLst>
              <a:ext uri="{FF2B5EF4-FFF2-40B4-BE49-F238E27FC236}">
                <a16:creationId xmlns:a16="http://schemas.microsoft.com/office/drawing/2014/main" xmlns="" id="{A1B671A2-F35E-9656-348D-69440B4FBA5F}"/>
              </a:ext>
            </a:extLst>
          </p:cNvPr>
          <p:cNvCxnSpPr>
            <a:stCxn id="22" idx="3"/>
            <a:endCxn id="13" idx="1"/>
          </p:cNvCxnSpPr>
          <p:nvPr/>
        </p:nvCxnSpPr>
        <p:spPr bwMode="auto">
          <a:xfrm flipV="1">
            <a:off x="4057841" y="1893836"/>
            <a:ext cx="557004" cy="275418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36" name="直接箭头连接符 35">
            <a:extLst>
              <a:ext uri="{FF2B5EF4-FFF2-40B4-BE49-F238E27FC236}">
                <a16:creationId xmlns:a16="http://schemas.microsoft.com/office/drawing/2014/main" xmlns="" id="{E47E5A83-3CEC-8EED-7E8A-550CEEDDBC0D}"/>
              </a:ext>
            </a:extLst>
          </p:cNvPr>
          <p:cNvCxnSpPr>
            <a:stCxn id="22" idx="3"/>
            <a:endCxn id="15" idx="1"/>
          </p:cNvCxnSpPr>
          <p:nvPr/>
        </p:nvCxnSpPr>
        <p:spPr bwMode="auto">
          <a:xfrm>
            <a:off x="4057841" y="2169254"/>
            <a:ext cx="557004" cy="278657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37" name="直接箭头连接符 36">
            <a:extLst>
              <a:ext uri="{FF2B5EF4-FFF2-40B4-BE49-F238E27FC236}">
                <a16:creationId xmlns:a16="http://schemas.microsoft.com/office/drawing/2014/main" xmlns="" id="{A27CF23A-823A-4ABE-9D67-F49C618B9686}"/>
              </a:ext>
            </a:extLst>
          </p:cNvPr>
          <p:cNvCxnSpPr>
            <a:cxnSpLocks/>
            <a:stCxn id="23" idx="3"/>
            <a:endCxn id="19" idx="1"/>
          </p:cNvCxnSpPr>
          <p:nvPr/>
        </p:nvCxnSpPr>
        <p:spPr bwMode="auto">
          <a:xfrm flipV="1">
            <a:off x="4057841" y="3014455"/>
            <a:ext cx="557004" cy="4963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42" name="直接箭头连接符 41">
            <a:extLst>
              <a:ext uri="{FF2B5EF4-FFF2-40B4-BE49-F238E27FC236}">
                <a16:creationId xmlns:a16="http://schemas.microsoft.com/office/drawing/2014/main" xmlns="" id="{031BD9BD-23B2-79CE-5F56-51C1A397FD93}"/>
              </a:ext>
            </a:extLst>
          </p:cNvPr>
          <p:cNvCxnSpPr>
            <a:cxnSpLocks/>
            <a:stCxn id="24" idx="3"/>
            <a:endCxn id="14" idx="1"/>
          </p:cNvCxnSpPr>
          <p:nvPr/>
        </p:nvCxnSpPr>
        <p:spPr bwMode="auto">
          <a:xfrm>
            <a:off x="4057841" y="3574120"/>
            <a:ext cx="557005" cy="0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51" name="直接箭头连接符 50">
            <a:extLst>
              <a:ext uri="{FF2B5EF4-FFF2-40B4-BE49-F238E27FC236}">
                <a16:creationId xmlns:a16="http://schemas.microsoft.com/office/drawing/2014/main" xmlns="" id="{AF746ABE-C2EF-3B90-EF89-1A6E8A814B56}"/>
              </a:ext>
            </a:extLst>
          </p:cNvPr>
          <p:cNvCxnSpPr>
            <a:cxnSpLocks/>
            <a:stCxn id="31" idx="3"/>
            <a:endCxn id="21" idx="1"/>
          </p:cNvCxnSpPr>
          <p:nvPr/>
        </p:nvCxnSpPr>
        <p:spPr bwMode="auto">
          <a:xfrm>
            <a:off x="4057841" y="4141316"/>
            <a:ext cx="557004" cy="0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54" name="直接箭头连接符 53">
            <a:extLst>
              <a:ext uri="{FF2B5EF4-FFF2-40B4-BE49-F238E27FC236}">
                <a16:creationId xmlns:a16="http://schemas.microsoft.com/office/drawing/2014/main" xmlns="" id="{C8131F57-B075-00A8-350C-D3002048FF5F}"/>
              </a:ext>
            </a:extLst>
          </p:cNvPr>
          <p:cNvCxnSpPr>
            <a:cxnSpLocks/>
            <a:stCxn id="20" idx="3"/>
            <a:endCxn id="27" idx="1"/>
          </p:cNvCxnSpPr>
          <p:nvPr/>
        </p:nvCxnSpPr>
        <p:spPr bwMode="auto">
          <a:xfrm flipV="1">
            <a:off x="4057842" y="4700982"/>
            <a:ext cx="557003" cy="12469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59" name="直接箭头连接符 58">
            <a:extLst>
              <a:ext uri="{FF2B5EF4-FFF2-40B4-BE49-F238E27FC236}">
                <a16:creationId xmlns:a16="http://schemas.microsoft.com/office/drawing/2014/main" xmlns="" id="{D29F423B-A099-A17B-6B86-0671F8E15482}"/>
              </a:ext>
            </a:extLst>
          </p:cNvPr>
          <p:cNvCxnSpPr>
            <a:cxnSpLocks/>
            <a:stCxn id="20" idx="3"/>
            <a:endCxn id="26" idx="1"/>
          </p:cNvCxnSpPr>
          <p:nvPr/>
        </p:nvCxnSpPr>
        <p:spPr bwMode="auto">
          <a:xfrm>
            <a:off x="4057842" y="4713451"/>
            <a:ext cx="557003" cy="515825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61" name="直接箭头连接符 60">
            <a:extLst>
              <a:ext uri="{FF2B5EF4-FFF2-40B4-BE49-F238E27FC236}">
                <a16:creationId xmlns:a16="http://schemas.microsoft.com/office/drawing/2014/main" xmlns="" id="{B09D329A-BE64-76DC-604A-B38B473C11F5}"/>
              </a:ext>
            </a:extLst>
          </p:cNvPr>
          <p:cNvCxnSpPr>
            <a:cxnSpLocks/>
            <a:stCxn id="20" idx="3"/>
            <a:endCxn id="28" idx="1"/>
          </p:cNvCxnSpPr>
          <p:nvPr/>
        </p:nvCxnSpPr>
        <p:spPr bwMode="auto">
          <a:xfrm>
            <a:off x="4057842" y="4713451"/>
            <a:ext cx="557003" cy="991418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196909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空气与能源管理</a:t>
            </a:r>
            <a:r>
              <a:rPr lang="en-US" altLang="zh-CN" dirty="0"/>
              <a:t>(AEM)</a:t>
            </a:r>
            <a:r>
              <a:rPr lang="zh-CN" altLang="en-US" dirty="0" smtClean="0"/>
              <a:t>工程框架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2997" y="2692400"/>
            <a:ext cx="1071880" cy="240065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舒适健康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</a:t>
            </a:r>
            <a:r>
              <a:rPr lang="en-US" altLang="zh-CN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工艺要求的空气环境</a:t>
            </a:r>
            <a:endParaRPr lang="zh-CN" altLang="en-US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900788" y="2677160"/>
            <a:ext cx="896228" cy="240065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2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能源消耗和碳排放管理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1765513" y="1818996"/>
            <a:ext cx="6127787" cy="4221277"/>
            <a:chOff x="1425153" y="1834236"/>
            <a:chExt cx="6127787" cy="4221277"/>
          </a:xfrm>
        </p:grpSpPr>
        <p:sp>
          <p:nvSpPr>
            <p:cNvPr id="21" name="任意多边形 20"/>
            <p:cNvSpPr/>
            <p:nvPr/>
          </p:nvSpPr>
          <p:spPr>
            <a:xfrm>
              <a:off x="1425153" y="3353366"/>
              <a:ext cx="1457943" cy="1322499"/>
            </a:xfrm>
            <a:custGeom>
              <a:avLst/>
              <a:gdLst>
                <a:gd name="connsiteX0" fmla="*/ 0 w 1763332"/>
                <a:gd name="connsiteY0" fmla="*/ 881666 h 1763332"/>
                <a:gd name="connsiteX1" fmla="*/ 881666 w 1763332"/>
                <a:gd name="connsiteY1" fmla="*/ 0 h 1763332"/>
                <a:gd name="connsiteX2" fmla="*/ 1763332 w 1763332"/>
                <a:gd name="connsiteY2" fmla="*/ 881666 h 1763332"/>
                <a:gd name="connsiteX3" fmla="*/ 881666 w 1763332"/>
                <a:gd name="connsiteY3" fmla="*/ 1763332 h 1763332"/>
                <a:gd name="connsiteX4" fmla="*/ 0 w 1763332"/>
                <a:gd name="connsiteY4" fmla="*/ 881666 h 1763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3332" h="1763332">
                  <a:moveTo>
                    <a:pt x="0" y="881666"/>
                  </a:moveTo>
                  <a:cubicBezTo>
                    <a:pt x="0" y="394735"/>
                    <a:pt x="394735" y="0"/>
                    <a:pt x="881666" y="0"/>
                  </a:cubicBezTo>
                  <a:cubicBezTo>
                    <a:pt x="1368597" y="0"/>
                    <a:pt x="1763332" y="394735"/>
                    <a:pt x="1763332" y="881666"/>
                  </a:cubicBezTo>
                  <a:cubicBezTo>
                    <a:pt x="1763332" y="1368597"/>
                    <a:pt x="1368597" y="1763332"/>
                    <a:pt x="881666" y="1763332"/>
                  </a:cubicBezTo>
                  <a:cubicBezTo>
                    <a:pt x="394735" y="1763332"/>
                    <a:pt x="0" y="1368597"/>
                    <a:pt x="0" y="881666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0821" tIns="210821" rIns="210821" bIns="210821" numCol="1" spcCol="1270" anchor="ctr" anchorCtr="0">
              <a:noAutofit/>
            </a:bodyPr>
            <a:lstStyle/>
            <a:p>
              <a:pPr algn="ctr" defTabSz="6000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b="1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围合</a:t>
              </a:r>
              <a:r>
                <a:rPr lang="zh-CN" altLang="en-US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空间空气环境</a:t>
              </a:r>
              <a:r>
                <a:rPr lang="zh-CN" altLang="en-US" b="1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营造</a:t>
              </a:r>
              <a:endParaRPr lang="zh-CN" altLang="en-US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3175695" y="1834236"/>
              <a:ext cx="1457943" cy="1322499"/>
            </a:xfrm>
            <a:custGeom>
              <a:avLst/>
              <a:gdLst>
                <a:gd name="connsiteX0" fmla="*/ 0 w 1763332"/>
                <a:gd name="connsiteY0" fmla="*/ 881666 h 1763332"/>
                <a:gd name="connsiteX1" fmla="*/ 881666 w 1763332"/>
                <a:gd name="connsiteY1" fmla="*/ 0 h 1763332"/>
                <a:gd name="connsiteX2" fmla="*/ 1763332 w 1763332"/>
                <a:gd name="connsiteY2" fmla="*/ 881666 h 1763332"/>
                <a:gd name="connsiteX3" fmla="*/ 881666 w 1763332"/>
                <a:gd name="connsiteY3" fmla="*/ 1763332 h 1763332"/>
                <a:gd name="connsiteX4" fmla="*/ 0 w 1763332"/>
                <a:gd name="connsiteY4" fmla="*/ 881666 h 1763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3332" h="1763332">
                  <a:moveTo>
                    <a:pt x="0" y="881666"/>
                  </a:moveTo>
                  <a:cubicBezTo>
                    <a:pt x="0" y="394735"/>
                    <a:pt x="394735" y="0"/>
                    <a:pt x="881666" y="0"/>
                  </a:cubicBezTo>
                  <a:cubicBezTo>
                    <a:pt x="1368597" y="0"/>
                    <a:pt x="1763332" y="394735"/>
                    <a:pt x="1763332" y="881666"/>
                  </a:cubicBezTo>
                  <a:cubicBezTo>
                    <a:pt x="1763332" y="1368597"/>
                    <a:pt x="1368597" y="1763332"/>
                    <a:pt x="881666" y="1763332"/>
                  </a:cubicBezTo>
                  <a:cubicBezTo>
                    <a:pt x="394735" y="1763332"/>
                    <a:pt x="0" y="1368597"/>
                    <a:pt x="0" y="881666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0821" tIns="210821" rIns="210821" bIns="210821" numCol="1" spcCol="1270" anchor="ctr" anchorCtr="0">
              <a:noAutofit/>
            </a:bodyPr>
            <a:lstStyle/>
            <a:p>
              <a:pPr algn="ctr" defTabSz="6000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空气调制设备</a:t>
              </a:r>
              <a:r>
                <a:rPr lang="zh-CN" altLang="en-US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和系统</a:t>
              </a:r>
              <a:endParaRPr lang="zh-CN" altLang="en-US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4265216" y="3156735"/>
              <a:ext cx="1457943" cy="1322499"/>
            </a:xfrm>
            <a:custGeom>
              <a:avLst/>
              <a:gdLst>
                <a:gd name="connsiteX0" fmla="*/ 0 w 1763332"/>
                <a:gd name="connsiteY0" fmla="*/ 881666 h 1763332"/>
                <a:gd name="connsiteX1" fmla="*/ 881666 w 1763332"/>
                <a:gd name="connsiteY1" fmla="*/ 0 h 1763332"/>
                <a:gd name="connsiteX2" fmla="*/ 1763332 w 1763332"/>
                <a:gd name="connsiteY2" fmla="*/ 881666 h 1763332"/>
                <a:gd name="connsiteX3" fmla="*/ 881666 w 1763332"/>
                <a:gd name="connsiteY3" fmla="*/ 1763332 h 1763332"/>
                <a:gd name="connsiteX4" fmla="*/ 0 w 1763332"/>
                <a:gd name="connsiteY4" fmla="*/ 881666 h 1763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3332" h="1763332">
                  <a:moveTo>
                    <a:pt x="0" y="881666"/>
                  </a:moveTo>
                  <a:cubicBezTo>
                    <a:pt x="0" y="394735"/>
                    <a:pt x="394735" y="0"/>
                    <a:pt x="881666" y="0"/>
                  </a:cubicBezTo>
                  <a:cubicBezTo>
                    <a:pt x="1368597" y="0"/>
                    <a:pt x="1763332" y="394735"/>
                    <a:pt x="1763332" y="881666"/>
                  </a:cubicBezTo>
                  <a:cubicBezTo>
                    <a:pt x="1763332" y="1368597"/>
                    <a:pt x="1368597" y="1763332"/>
                    <a:pt x="881666" y="1763332"/>
                  </a:cubicBezTo>
                  <a:cubicBezTo>
                    <a:pt x="394735" y="1763332"/>
                    <a:pt x="0" y="1368597"/>
                    <a:pt x="0" y="881666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0821" tIns="210821" rIns="210821" bIns="210821" numCol="1" spcCol="1270" anchor="ctr" anchorCtr="0">
              <a:noAutofit/>
            </a:bodyPr>
            <a:lstStyle/>
            <a:p>
              <a:pPr algn="ctr" defTabSz="6000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控制系统</a:t>
              </a:r>
              <a:endParaRPr lang="zh-CN" altLang="en-US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175694" y="4733014"/>
              <a:ext cx="1457943" cy="1322499"/>
            </a:xfrm>
            <a:custGeom>
              <a:avLst/>
              <a:gdLst>
                <a:gd name="connsiteX0" fmla="*/ 0 w 1763332"/>
                <a:gd name="connsiteY0" fmla="*/ 881666 h 1763332"/>
                <a:gd name="connsiteX1" fmla="*/ 881666 w 1763332"/>
                <a:gd name="connsiteY1" fmla="*/ 0 h 1763332"/>
                <a:gd name="connsiteX2" fmla="*/ 1763332 w 1763332"/>
                <a:gd name="connsiteY2" fmla="*/ 881666 h 1763332"/>
                <a:gd name="connsiteX3" fmla="*/ 881666 w 1763332"/>
                <a:gd name="connsiteY3" fmla="*/ 1763332 h 1763332"/>
                <a:gd name="connsiteX4" fmla="*/ 0 w 1763332"/>
                <a:gd name="connsiteY4" fmla="*/ 881666 h 1763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3332" h="1763332">
                  <a:moveTo>
                    <a:pt x="0" y="881666"/>
                  </a:moveTo>
                  <a:cubicBezTo>
                    <a:pt x="0" y="394735"/>
                    <a:pt x="394735" y="0"/>
                    <a:pt x="881666" y="0"/>
                  </a:cubicBezTo>
                  <a:cubicBezTo>
                    <a:pt x="1368597" y="0"/>
                    <a:pt x="1763332" y="394735"/>
                    <a:pt x="1763332" y="881666"/>
                  </a:cubicBezTo>
                  <a:cubicBezTo>
                    <a:pt x="1763332" y="1368597"/>
                    <a:pt x="1368597" y="1763332"/>
                    <a:pt x="881666" y="1763332"/>
                  </a:cubicBezTo>
                  <a:cubicBezTo>
                    <a:pt x="394735" y="1763332"/>
                    <a:pt x="0" y="1368597"/>
                    <a:pt x="0" y="881666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0821" tIns="210821" rIns="210821" bIns="210821" numCol="1" spcCol="1270" anchor="ctr" anchorCtr="0">
              <a:noAutofit/>
            </a:bodyPr>
            <a:lstStyle/>
            <a:p>
              <a:pPr algn="ctr" defTabSz="6000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冷热源设备与系统</a:t>
              </a:r>
              <a:endParaRPr lang="zh-CN" altLang="en-US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6094997" y="3410515"/>
              <a:ext cx="1457943" cy="1322499"/>
            </a:xfrm>
            <a:custGeom>
              <a:avLst/>
              <a:gdLst>
                <a:gd name="connsiteX0" fmla="*/ 0 w 1763332"/>
                <a:gd name="connsiteY0" fmla="*/ 881666 h 1763332"/>
                <a:gd name="connsiteX1" fmla="*/ 881666 w 1763332"/>
                <a:gd name="connsiteY1" fmla="*/ 0 h 1763332"/>
                <a:gd name="connsiteX2" fmla="*/ 1763332 w 1763332"/>
                <a:gd name="connsiteY2" fmla="*/ 881666 h 1763332"/>
                <a:gd name="connsiteX3" fmla="*/ 881666 w 1763332"/>
                <a:gd name="connsiteY3" fmla="*/ 1763332 h 1763332"/>
                <a:gd name="connsiteX4" fmla="*/ 0 w 1763332"/>
                <a:gd name="connsiteY4" fmla="*/ 881666 h 1763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3332" h="1763332">
                  <a:moveTo>
                    <a:pt x="0" y="881666"/>
                  </a:moveTo>
                  <a:cubicBezTo>
                    <a:pt x="0" y="394735"/>
                    <a:pt x="394735" y="0"/>
                    <a:pt x="881666" y="0"/>
                  </a:cubicBezTo>
                  <a:cubicBezTo>
                    <a:pt x="1368597" y="0"/>
                    <a:pt x="1763332" y="394735"/>
                    <a:pt x="1763332" y="881666"/>
                  </a:cubicBezTo>
                  <a:cubicBezTo>
                    <a:pt x="1763332" y="1368597"/>
                    <a:pt x="1368597" y="1763332"/>
                    <a:pt x="881666" y="1763332"/>
                  </a:cubicBezTo>
                  <a:cubicBezTo>
                    <a:pt x="394735" y="1763332"/>
                    <a:pt x="0" y="1368597"/>
                    <a:pt x="0" y="881666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0821" tIns="210821" rIns="210821" bIns="210821" numCol="1" spcCol="1270" anchor="ctr" anchorCtr="0">
              <a:noAutofit/>
            </a:bodyPr>
            <a:lstStyle/>
            <a:p>
              <a:pPr algn="ctr" defTabSz="6000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能源管理系统</a:t>
              </a:r>
              <a:endParaRPr lang="en-US" altLang="zh-CN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" name="直接连接符 6"/>
            <p:cNvCxnSpPr>
              <a:stCxn id="27" idx="3"/>
              <a:endCxn id="29" idx="1"/>
            </p:cNvCxnSpPr>
            <p:nvPr/>
          </p:nvCxnSpPr>
          <p:spPr bwMode="auto">
            <a:xfrm flipH="1">
              <a:off x="3904666" y="3156735"/>
              <a:ext cx="1" cy="1576279"/>
            </a:xfrm>
            <a:prstGeom prst="line">
              <a:avLst/>
            </a:prstGeom>
            <a:noFill/>
            <a:ln w="38100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直接连接符 10"/>
            <p:cNvCxnSpPr/>
            <p:nvPr/>
          </p:nvCxnSpPr>
          <p:spPr bwMode="auto">
            <a:xfrm flipH="1">
              <a:off x="2656840" y="2961640"/>
              <a:ext cx="762000" cy="571717"/>
            </a:xfrm>
            <a:prstGeom prst="line">
              <a:avLst/>
            </a:prstGeom>
            <a:noFill/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直接连接符 13"/>
            <p:cNvCxnSpPr/>
            <p:nvPr/>
          </p:nvCxnSpPr>
          <p:spPr bwMode="auto">
            <a:xfrm>
              <a:off x="2682371" y="4479234"/>
              <a:ext cx="695829" cy="450411"/>
            </a:xfrm>
            <a:prstGeom prst="line">
              <a:avLst/>
            </a:prstGeom>
            <a:noFill/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直接连接符 15"/>
            <p:cNvCxnSpPr>
              <a:stCxn id="21" idx="2"/>
              <a:endCxn id="28" idx="0"/>
            </p:cNvCxnSpPr>
            <p:nvPr/>
          </p:nvCxnSpPr>
          <p:spPr bwMode="auto">
            <a:xfrm flipV="1">
              <a:off x="2883096" y="3817985"/>
              <a:ext cx="1382120" cy="196631"/>
            </a:xfrm>
            <a:prstGeom prst="line">
              <a:avLst/>
            </a:prstGeom>
            <a:noFill/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直接连接符 17"/>
            <p:cNvCxnSpPr/>
            <p:nvPr/>
          </p:nvCxnSpPr>
          <p:spPr bwMode="auto">
            <a:xfrm flipH="1">
              <a:off x="4265216" y="4356392"/>
              <a:ext cx="317897" cy="499464"/>
            </a:xfrm>
            <a:prstGeom prst="line">
              <a:avLst/>
            </a:prstGeom>
            <a:noFill/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直接连接符 19"/>
            <p:cNvCxnSpPr/>
            <p:nvPr/>
          </p:nvCxnSpPr>
          <p:spPr bwMode="auto">
            <a:xfrm>
              <a:off x="4276505" y="3033893"/>
              <a:ext cx="306608" cy="319473"/>
            </a:xfrm>
            <a:prstGeom prst="line">
              <a:avLst/>
            </a:prstGeom>
            <a:noFill/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直接连接符 22"/>
            <p:cNvCxnSpPr>
              <a:stCxn id="28" idx="2"/>
              <a:endCxn id="31" idx="0"/>
            </p:cNvCxnSpPr>
            <p:nvPr/>
          </p:nvCxnSpPr>
          <p:spPr bwMode="auto">
            <a:xfrm>
              <a:off x="5723159" y="3817985"/>
              <a:ext cx="371838" cy="253780"/>
            </a:xfrm>
            <a:prstGeom prst="line">
              <a:avLst/>
            </a:prstGeom>
            <a:noFill/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直接连接符 25"/>
            <p:cNvCxnSpPr/>
            <p:nvPr/>
          </p:nvCxnSpPr>
          <p:spPr bwMode="auto">
            <a:xfrm>
              <a:off x="4583113" y="2692400"/>
              <a:ext cx="1771967" cy="889000"/>
            </a:xfrm>
            <a:prstGeom prst="line">
              <a:avLst/>
            </a:prstGeom>
            <a:noFill/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直接连接符 32"/>
            <p:cNvCxnSpPr/>
            <p:nvPr/>
          </p:nvCxnSpPr>
          <p:spPr bwMode="auto">
            <a:xfrm flipV="1">
              <a:off x="4594402" y="4479234"/>
              <a:ext cx="1725118" cy="792188"/>
            </a:xfrm>
            <a:prstGeom prst="line">
              <a:avLst/>
            </a:prstGeom>
            <a:noFill/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71099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围合空间典型对象</a:t>
            </a:r>
            <a:endParaRPr lang="zh-CN" altLang="en-US" dirty="0"/>
          </a:p>
        </p:txBody>
      </p:sp>
      <p:sp>
        <p:nvSpPr>
          <p:cNvPr id="21" name="任意多边形 20"/>
          <p:cNvSpPr/>
          <p:nvPr/>
        </p:nvSpPr>
        <p:spPr>
          <a:xfrm>
            <a:off x="3629880" y="1773702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围合</a:t>
            </a: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空间空气环境</a:t>
            </a:r>
            <a:r>
              <a:rPr lang="zh-CN" altLang="en-US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营造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3726171" y="3292405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交通与运输载具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617413" y="3292406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民用和工业建筑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6899443" y="3343784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物资储存与检测设施</a:t>
            </a:r>
            <a:endParaRPr lang="zh-CN" altLang="en-US" sz="14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 bwMode="auto">
          <a:xfrm flipH="1">
            <a:off x="3200914" y="2864844"/>
            <a:ext cx="654762" cy="515984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直接连接符 19"/>
          <p:cNvCxnSpPr/>
          <p:nvPr/>
        </p:nvCxnSpPr>
        <p:spPr bwMode="auto">
          <a:xfrm>
            <a:off x="4034728" y="2995733"/>
            <a:ext cx="306608" cy="319473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直接连接符 25"/>
          <p:cNvCxnSpPr/>
          <p:nvPr/>
        </p:nvCxnSpPr>
        <p:spPr bwMode="auto">
          <a:xfrm>
            <a:off x="5029200" y="2702560"/>
            <a:ext cx="2280920" cy="751840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任意多边形 23"/>
          <p:cNvSpPr/>
          <p:nvPr/>
        </p:nvSpPr>
        <p:spPr>
          <a:xfrm>
            <a:off x="5312807" y="3343784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航空航天与军工设施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2172295" y="3292405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地下工程与建筑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 bwMode="auto">
          <a:xfrm>
            <a:off x="4805680" y="2921000"/>
            <a:ext cx="894080" cy="533400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直接连接符 18"/>
          <p:cNvCxnSpPr/>
          <p:nvPr/>
        </p:nvCxnSpPr>
        <p:spPr bwMode="auto">
          <a:xfrm flipH="1">
            <a:off x="1717842" y="2575560"/>
            <a:ext cx="1912038" cy="805268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文本框 34"/>
          <p:cNvSpPr txBox="1"/>
          <p:nvPr/>
        </p:nvSpPr>
        <p:spPr>
          <a:xfrm>
            <a:off x="806744" y="5254641"/>
            <a:ext cx="816942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服务对象涵盖衣食住行、生老病死、文体娱乐、文物保存、工农生产、军工国防等方方面面</a:t>
            </a:r>
            <a:endParaRPr lang="zh-CN" altLang="en-US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912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空气调制设备</a:t>
            </a:r>
            <a:r>
              <a:rPr lang="zh-CN" altLang="en-US" dirty="0"/>
              <a:t>和系统</a:t>
            </a:r>
          </a:p>
        </p:txBody>
      </p:sp>
      <p:sp>
        <p:nvSpPr>
          <p:cNvPr id="21" name="任意多边形 20"/>
          <p:cNvSpPr/>
          <p:nvPr/>
        </p:nvSpPr>
        <p:spPr>
          <a:xfrm>
            <a:off x="3629880" y="1773702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空气调制设备</a:t>
            </a:r>
            <a:r>
              <a:rPr lang="zh-CN" altLang="en-US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和系统</a:t>
            </a:r>
          </a:p>
        </p:txBody>
      </p:sp>
      <p:sp>
        <p:nvSpPr>
          <p:cNvPr id="28" name="任意多边形 27"/>
          <p:cNvSpPr/>
          <p:nvPr/>
        </p:nvSpPr>
        <p:spPr>
          <a:xfrm>
            <a:off x="3726171" y="3292405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洁净净化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617413" y="3292406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供热供冷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6899443" y="3343784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污染气体与气味</a:t>
            </a:r>
            <a:endParaRPr lang="zh-CN" altLang="en-US" sz="14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 bwMode="auto">
          <a:xfrm flipH="1">
            <a:off x="3200914" y="2864844"/>
            <a:ext cx="654762" cy="515984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直接连接符 19"/>
          <p:cNvCxnSpPr/>
          <p:nvPr/>
        </p:nvCxnSpPr>
        <p:spPr bwMode="auto">
          <a:xfrm>
            <a:off x="4034728" y="2995733"/>
            <a:ext cx="306608" cy="319473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直接连接符 25"/>
          <p:cNvCxnSpPr/>
          <p:nvPr/>
        </p:nvCxnSpPr>
        <p:spPr bwMode="auto">
          <a:xfrm>
            <a:off x="5029200" y="2702560"/>
            <a:ext cx="2280920" cy="751840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任意多边形 23"/>
          <p:cNvSpPr/>
          <p:nvPr/>
        </p:nvSpPr>
        <p:spPr>
          <a:xfrm>
            <a:off x="5312807" y="3343784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气体成份与气压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2172295" y="3292405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除湿加湿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 bwMode="auto">
          <a:xfrm>
            <a:off x="4805680" y="2921000"/>
            <a:ext cx="894080" cy="533400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直接连接符 18"/>
          <p:cNvCxnSpPr/>
          <p:nvPr/>
        </p:nvCxnSpPr>
        <p:spPr bwMode="auto">
          <a:xfrm flipH="1">
            <a:off x="1717842" y="2575560"/>
            <a:ext cx="1912038" cy="805268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文本框 34"/>
          <p:cNvSpPr txBox="1"/>
          <p:nvPr/>
        </p:nvSpPr>
        <p:spPr>
          <a:xfrm>
            <a:off x="806744" y="5254641"/>
            <a:ext cx="816942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空气调制设备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和系统涵盖室内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空气处理和创造的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各个方面，以满足人们安全、舒适、健康及工艺生产的需求</a:t>
            </a:r>
            <a:endParaRPr lang="zh-CN" altLang="en-US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947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035050"/>
            <a:ext cx="8229600" cy="454025"/>
          </a:xfrm>
          <a:noFill/>
        </p:spPr>
        <p:txBody>
          <a:bodyPr/>
          <a:lstStyle/>
          <a:p>
            <a:pPr algn="ctr" eaLnBrk="1" hangingPunct="1"/>
            <a:r>
              <a:rPr lang="zh-CN" altLang="en-US"/>
              <a:t>目录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7080" y="1712278"/>
            <a:ext cx="8320216" cy="45259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3200" dirty="0">
                <a:solidFill>
                  <a:srgbClr val="FF0000"/>
                </a:solidFill>
              </a:rPr>
              <a:t>一</a:t>
            </a:r>
            <a:r>
              <a:rPr lang="zh-CN" altLang="en-US" sz="3200" dirty="0" smtClean="0">
                <a:solidFill>
                  <a:srgbClr val="FF0000"/>
                </a:solidFill>
              </a:rPr>
              <a:t>、我国建环专业的历史沿革</a:t>
            </a:r>
            <a:endParaRPr lang="en-US" altLang="zh-CN" sz="32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3200" dirty="0" smtClean="0"/>
              <a:t>二、建环相关专业发展的启示</a:t>
            </a:r>
            <a:endParaRPr lang="zh-CN" altLang="en-US" sz="3200" dirty="0"/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3200" dirty="0" smtClean="0"/>
              <a:t>三、建环专业学科建设如何破局</a:t>
            </a:r>
            <a:endParaRPr lang="en-US" altLang="zh-CN" sz="3200" dirty="0" smtClean="0"/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3200" dirty="0" smtClean="0"/>
              <a:t>四、课程体系建设带来的新挑战</a:t>
            </a:r>
            <a:endParaRPr lang="en-US" altLang="zh-CN" sz="3200" dirty="0" smtClean="0"/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3200" dirty="0" smtClean="0"/>
              <a:t>五、</a:t>
            </a:r>
            <a:r>
              <a:rPr lang="zh-CN" altLang="en-US" sz="3200" dirty="0"/>
              <a:t>总结与</a:t>
            </a:r>
            <a:r>
              <a:rPr lang="zh-CN" altLang="en-US" sz="3200" dirty="0" smtClean="0"/>
              <a:t>建议</a:t>
            </a:r>
            <a:endParaRPr lang="en-US" altLang="zh-CN" sz="3200" dirty="0"/>
          </a:p>
        </p:txBody>
      </p:sp>
    </p:spTree>
    <p:extLst>
      <p:ext uri="{BB962C8B-B14F-4D97-AF65-F5344CB8AC3E}">
        <p14:creationId xmlns:p14="http://schemas.microsoft.com/office/powerpoint/2010/main" val="333000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冷热源设备与系统</a:t>
            </a:r>
          </a:p>
        </p:txBody>
      </p:sp>
      <p:sp>
        <p:nvSpPr>
          <p:cNvPr id="21" name="任意多边形 20"/>
          <p:cNvSpPr/>
          <p:nvPr/>
        </p:nvSpPr>
        <p:spPr>
          <a:xfrm>
            <a:off x="3629880" y="1773702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冷热源设备与系统</a:t>
            </a:r>
          </a:p>
        </p:txBody>
      </p:sp>
      <p:sp>
        <p:nvSpPr>
          <p:cNvPr id="28" name="任意多边形 27"/>
          <p:cNvSpPr/>
          <p:nvPr/>
        </p:nvSpPr>
        <p:spPr>
          <a:xfrm>
            <a:off x="3726171" y="3292405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冷热电联产装置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617413" y="3292406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冷机</a:t>
            </a:r>
            <a:r>
              <a:rPr lang="en-US" altLang="zh-CN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热泵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6899443" y="3343784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冷热输配管网</a:t>
            </a:r>
            <a:endParaRPr lang="zh-CN" altLang="en-US" sz="14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 bwMode="auto">
          <a:xfrm flipH="1">
            <a:off x="3200914" y="2864844"/>
            <a:ext cx="654762" cy="515984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直接连接符 19"/>
          <p:cNvCxnSpPr/>
          <p:nvPr/>
        </p:nvCxnSpPr>
        <p:spPr bwMode="auto">
          <a:xfrm>
            <a:off x="4034728" y="2995733"/>
            <a:ext cx="306608" cy="319473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直接连接符 25"/>
          <p:cNvCxnSpPr/>
          <p:nvPr/>
        </p:nvCxnSpPr>
        <p:spPr bwMode="auto">
          <a:xfrm>
            <a:off x="5029200" y="2702560"/>
            <a:ext cx="2280920" cy="751840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任意多边形 23"/>
          <p:cNvSpPr/>
          <p:nvPr/>
        </p:nvSpPr>
        <p:spPr>
          <a:xfrm>
            <a:off x="5312807" y="3343784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可再生能源冷</a:t>
            </a:r>
            <a:r>
              <a:rPr lang="en-US" altLang="zh-CN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热设备</a:t>
            </a:r>
            <a:endParaRPr lang="zh-CN" altLang="en-US" sz="14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2172295" y="3292405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锅炉</a:t>
            </a:r>
          </a:p>
        </p:txBody>
      </p:sp>
      <p:cxnSp>
        <p:nvCxnSpPr>
          <p:cNvPr id="15" name="直接连接符 14"/>
          <p:cNvCxnSpPr/>
          <p:nvPr/>
        </p:nvCxnSpPr>
        <p:spPr bwMode="auto">
          <a:xfrm>
            <a:off x="4805680" y="2921000"/>
            <a:ext cx="894080" cy="533400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直接连接符 18"/>
          <p:cNvCxnSpPr/>
          <p:nvPr/>
        </p:nvCxnSpPr>
        <p:spPr bwMode="auto">
          <a:xfrm flipH="1">
            <a:off x="1717842" y="2575560"/>
            <a:ext cx="1912038" cy="805268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文本框 34"/>
          <p:cNvSpPr txBox="1"/>
          <p:nvPr/>
        </p:nvSpPr>
        <p:spPr>
          <a:xfrm>
            <a:off x="806744" y="5254641"/>
            <a:ext cx="816942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冷热源设备和系统涵盖传统冷机、锅炉以及热泵、冷热电联产、可再生能源制冷热技术以及冷热管网技术</a:t>
            </a:r>
            <a:endParaRPr lang="zh-CN" altLang="en-US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557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控制系统</a:t>
            </a:r>
          </a:p>
        </p:txBody>
      </p:sp>
      <p:sp>
        <p:nvSpPr>
          <p:cNvPr id="21" name="任意多边形 20"/>
          <p:cNvSpPr/>
          <p:nvPr/>
        </p:nvSpPr>
        <p:spPr>
          <a:xfrm>
            <a:off x="3629880" y="1773702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控制系统</a:t>
            </a:r>
          </a:p>
        </p:txBody>
      </p:sp>
      <p:sp>
        <p:nvSpPr>
          <p:cNvPr id="28" name="任意多边形 27"/>
          <p:cNvSpPr/>
          <p:nvPr/>
        </p:nvSpPr>
        <p:spPr>
          <a:xfrm>
            <a:off x="3726171" y="3292405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机电一体化装置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617413" y="3292406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热工测量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6899443" y="3343784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云边地融合技术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 bwMode="auto">
          <a:xfrm flipH="1">
            <a:off x="3200914" y="2864844"/>
            <a:ext cx="654762" cy="515984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直接连接符 19"/>
          <p:cNvCxnSpPr/>
          <p:nvPr/>
        </p:nvCxnSpPr>
        <p:spPr bwMode="auto">
          <a:xfrm>
            <a:off x="4034728" y="2995733"/>
            <a:ext cx="306608" cy="319473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直接连接符 25"/>
          <p:cNvCxnSpPr/>
          <p:nvPr/>
        </p:nvCxnSpPr>
        <p:spPr bwMode="auto">
          <a:xfrm>
            <a:off x="5029200" y="2702560"/>
            <a:ext cx="2280920" cy="751840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任意多边形 23"/>
          <p:cNvSpPr/>
          <p:nvPr/>
        </p:nvSpPr>
        <p:spPr>
          <a:xfrm>
            <a:off x="5312807" y="3343784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大数据与</a:t>
            </a:r>
            <a:r>
              <a:rPr lang="en-US" altLang="zh-CN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2172295" y="3292405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自控原理与系统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 bwMode="auto">
          <a:xfrm>
            <a:off x="4805680" y="2921000"/>
            <a:ext cx="894080" cy="533400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直接连接符 18"/>
          <p:cNvCxnSpPr/>
          <p:nvPr/>
        </p:nvCxnSpPr>
        <p:spPr bwMode="auto">
          <a:xfrm flipH="1">
            <a:off x="1717842" y="2575560"/>
            <a:ext cx="1912038" cy="805268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文本框 34"/>
          <p:cNvSpPr txBox="1"/>
          <p:nvPr/>
        </p:nvSpPr>
        <p:spPr>
          <a:xfrm>
            <a:off x="806744" y="5254641"/>
            <a:ext cx="816942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控制系统在传统的测量与控制基础上，进一步加强机电一体化装置的开发以及与</a:t>
            </a:r>
            <a:r>
              <a:rPr lang="en-US" altLang="zh-CN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融合</a:t>
            </a:r>
            <a:endParaRPr lang="zh-CN" altLang="en-US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723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能源管理系统</a:t>
            </a:r>
            <a:endParaRPr lang="zh-CN" altLang="en-US" dirty="0"/>
          </a:p>
        </p:txBody>
      </p:sp>
      <p:sp>
        <p:nvSpPr>
          <p:cNvPr id="21" name="任意多边形 20"/>
          <p:cNvSpPr/>
          <p:nvPr/>
        </p:nvSpPr>
        <p:spPr>
          <a:xfrm>
            <a:off x="3629880" y="1773702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能源管理系统</a:t>
            </a:r>
            <a:endParaRPr lang="zh-CN" altLang="en-US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3726171" y="3292405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光伏与可再生电力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617413" y="3292406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配电与电网调度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6899443" y="3343784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城乡能源规划</a:t>
            </a:r>
            <a:endParaRPr lang="zh-CN" altLang="en-US" sz="14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 bwMode="auto">
          <a:xfrm flipH="1">
            <a:off x="3200914" y="2864844"/>
            <a:ext cx="654762" cy="515984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直接连接符 19"/>
          <p:cNvCxnSpPr/>
          <p:nvPr/>
        </p:nvCxnSpPr>
        <p:spPr bwMode="auto">
          <a:xfrm>
            <a:off x="4034728" y="2995733"/>
            <a:ext cx="306608" cy="319473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直接连接符 25"/>
          <p:cNvCxnSpPr/>
          <p:nvPr/>
        </p:nvCxnSpPr>
        <p:spPr bwMode="auto">
          <a:xfrm>
            <a:off x="5029200" y="2702560"/>
            <a:ext cx="2280920" cy="751840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任意多边形 23"/>
          <p:cNvSpPr/>
          <p:nvPr/>
        </p:nvSpPr>
        <p:spPr>
          <a:xfrm>
            <a:off x="5312807" y="3343784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地热及可再生热力</a:t>
            </a:r>
            <a:endParaRPr lang="zh-CN" altLang="en-US" sz="14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2172295" y="3292405"/>
            <a:ext cx="1457943" cy="1322499"/>
          </a:xfrm>
          <a:custGeom>
            <a:avLst/>
            <a:gdLst>
              <a:gd name="connsiteX0" fmla="*/ 0 w 1763332"/>
              <a:gd name="connsiteY0" fmla="*/ 881666 h 1763332"/>
              <a:gd name="connsiteX1" fmla="*/ 881666 w 1763332"/>
              <a:gd name="connsiteY1" fmla="*/ 0 h 1763332"/>
              <a:gd name="connsiteX2" fmla="*/ 1763332 w 1763332"/>
              <a:gd name="connsiteY2" fmla="*/ 881666 h 1763332"/>
              <a:gd name="connsiteX3" fmla="*/ 881666 w 1763332"/>
              <a:gd name="connsiteY3" fmla="*/ 1763332 h 1763332"/>
              <a:gd name="connsiteX4" fmla="*/ 0 w 1763332"/>
              <a:gd name="connsiteY4" fmla="*/ 881666 h 17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332" h="1763332">
                <a:moveTo>
                  <a:pt x="0" y="881666"/>
                </a:moveTo>
                <a:cubicBezTo>
                  <a:pt x="0" y="394735"/>
                  <a:pt x="394735" y="0"/>
                  <a:pt x="881666" y="0"/>
                </a:cubicBezTo>
                <a:cubicBezTo>
                  <a:pt x="1368597" y="0"/>
                  <a:pt x="1763332" y="394735"/>
                  <a:pt x="1763332" y="881666"/>
                </a:cubicBezTo>
                <a:cubicBezTo>
                  <a:pt x="1763332" y="1368597"/>
                  <a:pt x="1368597" y="1763332"/>
                  <a:pt x="881666" y="1763332"/>
                </a:cubicBezTo>
                <a:cubicBezTo>
                  <a:pt x="394735" y="1763332"/>
                  <a:pt x="0" y="1368597"/>
                  <a:pt x="0" y="88166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821" tIns="210821" rIns="210821" bIns="210821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燃料与生物质</a:t>
            </a:r>
            <a:endParaRPr lang="zh-CN" altLang="en-US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 bwMode="auto">
          <a:xfrm>
            <a:off x="4805680" y="2921000"/>
            <a:ext cx="894080" cy="533400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直接连接符 18"/>
          <p:cNvCxnSpPr/>
          <p:nvPr/>
        </p:nvCxnSpPr>
        <p:spPr bwMode="auto">
          <a:xfrm flipH="1">
            <a:off x="1717842" y="2575560"/>
            <a:ext cx="1912038" cy="805268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文本框 34"/>
          <p:cNvSpPr txBox="1"/>
          <p:nvPr/>
        </p:nvSpPr>
        <p:spPr>
          <a:xfrm>
            <a:off x="806744" y="5254641"/>
            <a:ext cx="816942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能源管理系统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包括电力、燃料、可再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能源在空气调制中的应用及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能源规划，还与未来可再生能源占比很大时的电网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调度与管理关系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密切</a:t>
            </a:r>
            <a:endParaRPr lang="zh-CN" altLang="en-US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677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 smtClean="0"/>
              <a:t>建环专业在能源需求侧管理可发挥重要作用</a:t>
            </a:r>
            <a:endParaRPr lang="zh-CN" altLang="en-US" sz="3200" dirty="0"/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xmlns="" id="{CCB25A4A-4828-87B1-BD81-E0DA6A821B3E}"/>
              </a:ext>
            </a:extLst>
          </p:cNvPr>
          <p:cNvSpPr/>
          <p:nvPr/>
        </p:nvSpPr>
        <p:spPr bwMode="auto">
          <a:xfrm>
            <a:off x="219816" y="3277646"/>
            <a:ext cx="1240366" cy="715089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b="1" dirty="0">
                <a:solidFill>
                  <a:srgbClr val="2A0DB9"/>
                </a:solidFill>
              </a:rPr>
              <a:t>需求侧能源管理</a:t>
            </a:r>
          </a:p>
        </p:txBody>
      </p:sp>
      <p:sp>
        <p:nvSpPr>
          <p:cNvPr id="12" name="左大括号 11">
            <a:extLst>
              <a:ext uri="{FF2B5EF4-FFF2-40B4-BE49-F238E27FC236}">
                <a16:creationId xmlns:a16="http://schemas.microsoft.com/office/drawing/2014/main" xmlns="" id="{07B8DEDE-FBDB-A69B-FB20-9F4AF1E848C8}"/>
              </a:ext>
            </a:extLst>
          </p:cNvPr>
          <p:cNvSpPr/>
          <p:nvPr/>
        </p:nvSpPr>
        <p:spPr bwMode="auto">
          <a:xfrm>
            <a:off x="1460181" y="1613510"/>
            <a:ext cx="867389" cy="4480628"/>
          </a:xfrm>
          <a:prstGeom prst="leftBrace">
            <a:avLst>
              <a:gd name="adj1" fmla="val 30124"/>
              <a:gd name="adj2" fmla="val 45245"/>
            </a:avLst>
          </a:prstGeom>
          <a:ln w="25400"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2667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1" lang="zh-CN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xmlns="" id="{3D548567-8354-32C7-69C5-8C8E54F23735}"/>
              </a:ext>
            </a:extLst>
          </p:cNvPr>
          <p:cNvSpPr/>
          <p:nvPr/>
        </p:nvSpPr>
        <p:spPr bwMode="auto">
          <a:xfrm>
            <a:off x="3980526" y="1477302"/>
            <a:ext cx="4717387" cy="646986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化石能源、太阳能、地热能、风能、生物质能、水电、核能等</a:t>
            </a:r>
          </a:p>
        </p:txBody>
      </p:sp>
      <p:sp>
        <p:nvSpPr>
          <p:cNvPr id="19" name="矩形: 圆角 18">
            <a:extLst>
              <a:ext uri="{FF2B5EF4-FFF2-40B4-BE49-F238E27FC236}">
                <a16:creationId xmlns:a16="http://schemas.microsoft.com/office/drawing/2014/main" xmlns="" id="{FD62CE4F-0F13-5282-5456-D1965B954198}"/>
              </a:ext>
            </a:extLst>
          </p:cNvPr>
          <p:cNvSpPr/>
          <p:nvPr/>
        </p:nvSpPr>
        <p:spPr bwMode="auto">
          <a:xfrm>
            <a:off x="3980526" y="2175420"/>
            <a:ext cx="4717387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电力输送，高压输电、低压配电，智能电网等</a:t>
            </a:r>
          </a:p>
        </p:txBody>
      </p:sp>
      <p:sp>
        <p:nvSpPr>
          <p:cNvPr id="20" name="矩形: 圆角 19">
            <a:extLst>
              <a:ext uri="{FF2B5EF4-FFF2-40B4-BE49-F238E27FC236}">
                <a16:creationId xmlns:a16="http://schemas.microsoft.com/office/drawing/2014/main" xmlns="" id="{D99BFB64-1FEC-E259-9A2D-00A7F88065FC}"/>
              </a:ext>
            </a:extLst>
          </p:cNvPr>
          <p:cNvSpPr/>
          <p:nvPr/>
        </p:nvSpPr>
        <p:spPr bwMode="auto">
          <a:xfrm>
            <a:off x="2327572" y="3989297"/>
            <a:ext cx="1095952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蓄能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xmlns="" id="{35AEA595-6B4C-25B6-8108-FE6EC167DA66}"/>
              </a:ext>
            </a:extLst>
          </p:cNvPr>
          <p:cNvSpPr/>
          <p:nvPr/>
        </p:nvSpPr>
        <p:spPr bwMode="auto">
          <a:xfrm>
            <a:off x="2327571" y="1615430"/>
            <a:ext cx="1095952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产生</a:t>
            </a:r>
          </a:p>
        </p:txBody>
      </p:sp>
      <p:sp>
        <p:nvSpPr>
          <p:cNvPr id="23" name="矩形: 圆角 22">
            <a:extLst>
              <a:ext uri="{FF2B5EF4-FFF2-40B4-BE49-F238E27FC236}">
                <a16:creationId xmlns:a16="http://schemas.microsoft.com/office/drawing/2014/main" xmlns="" id="{41C7DD54-ED05-ECD5-3CE3-580BB5526ABA}"/>
              </a:ext>
            </a:extLst>
          </p:cNvPr>
          <p:cNvSpPr/>
          <p:nvPr/>
        </p:nvSpPr>
        <p:spPr bwMode="auto">
          <a:xfrm>
            <a:off x="2327571" y="2631874"/>
            <a:ext cx="1095952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输送</a:t>
            </a:r>
          </a:p>
        </p:txBody>
      </p:sp>
      <p:sp>
        <p:nvSpPr>
          <p:cNvPr id="26" name="矩形: 圆角 25">
            <a:extLst>
              <a:ext uri="{FF2B5EF4-FFF2-40B4-BE49-F238E27FC236}">
                <a16:creationId xmlns:a16="http://schemas.microsoft.com/office/drawing/2014/main" xmlns="" id="{60A4D588-33D0-8E59-6F4F-56AE40023497}"/>
              </a:ext>
            </a:extLst>
          </p:cNvPr>
          <p:cNvSpPr/>
          <p:nvPr/>
        </p:nvSpPr>
        <p:spPr bwMode="auto">
          <a:xfrm>
            <a:off x="3980526" y="3981597"/>
            <a:ext cx="4717387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热能存储，储热系统、相变材料储热等</a:t>
            </a:r>
          </a:p>
        </p:txBody>
      </p:sp>
      <p:sp>
        <p:nvSpPr>
          <p:cNvPr id="27" name="矩形: 圆角 26">
            <a:extLst>
              <a:ext uri="{FF2B5EF4-FFF2-40B4-BE49-F238E27FC236}">
                <a16:creationId xmlns:a16="http://schemas.microsoft.com/office/drawing/2014/main" xmlns="" id="{7F92636B-D319-42AB-3F1E-42CCDCDF2C9B}"/>
              </a:ext>
            </a:extLst>
          </p:cNvPr>
          <p:cNvSpPr/>
          <p:nvPr/>
        </p:nvSpPr>
        <p:spPr bwMode="auto">
          <a:xfrm>
            <a:off x="3980526" y="3530702"/>
            <a:ext cx="4717387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1600" b="1" dirty="0">
                <a:solidFill>
                  <a:srgbClr val="2A0DB9"/>
                </a:solidFill>
              </a:rPr>
              <a:t>电能存储，电池储能系统、抽水蓄能等</a:t>
            </a:r>
          </a:p>
        </p:txBody>
      </p:sp>
      <p:sp>
        <p:nvSpPr>
          <p:cNvPr id="28" name="矩形: 圆角 27">
            <a:extLst>
              <a:ext uri="{FF2B5EF4-FFF2-40B4-BE49-F238E27FC236}">
                <a16:creationId xmlns:a16="http://schemas.microsoft.com/office/drawing/2014/main" xmlns="" id="{71820AD8-5ABB-5E10-8673-6DE7A6F52EEA}"/>
              </a:ext>
            </a:extLst>
          </p:cNvPr>
          <p:cNvSpPr/>
          <p:nvPr/>
        </p:nvSpPr>
        <p:spPr bwMode="auto">
          <a:xfrm>
            <a:off x="3980526" y="4457190"/>
            <a:ext cx="4717387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气体存储，</a:t>
            </a:r>
            <a:r>
              <a:rPr kumimoji="1" lang="zh-CN" altLang="en-US" sz="1600" b="1">
                <a:solidFill>
                  <a:srgbClr val="2A0DB9"/>
                </a:solidFill>
              </a:rPr>
              <a:t>压缩空气储能等</a:t>
            </a:r>
            <a:endParaRPr kumimoji="1" lang="zh-CN" altLang="en-US" sz="1600" b="1" dirty="0">
              <a:solidFill>
                <a:srgbClr val="2A0DB9"/>
              </a:solidFill>
            </a:endParaRPr>
          </a:p>
        </p:txBody>
      </p:sp>
      <p:cxnSp>
        <p:nvCxnSpPr>
          <p:cNvPr id="34" name="直接箭头连接符 33">
            <a:extLst>
              <a:ext uri="{FF2B5EF4-FFF2-40B4-BE49-F238E27FC236}">
                <a16:creationId xmlns:a16="http://schemas.microsoft.com/office/drawing/2014/main" xmlns="" id="{A1B671A2-F35E-9656-348D-69440B4FBA5F}"/>
              </a:ext>
            </a:extLst>
          </p:cNvPr>
          <p:cNvCxnSpPr>
            <a:cxnSpLocks/>
            <a:stCxn id="22" idx="3"/>
            <a:endCxn id="13" idx="1"/>
          </p:cNvCxnSpPr>
          <p:nvPr/>
        </p:nvCxnSpPr>
        <p:spPr bwMode="auto">
          <a:xfrm flipV="1">
            <a:off x="3423523" y="1800795"/>
            <a:ext cx="557003" cy="1921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37" name="直接箭头连接符 36">
            <a:extLst>
              <a:ext uri="{FF2B5EF4-FFF2-40B4-BE49-F238E27FC236}">
                <a16:creationId xmlns:a16="http://schemas.microsoft.com/office/drawing/2014/main" xmlns="" id="{A27CF23A-823A-4ABE-9D67-F49C618B9686}"/>
              </a:ext>
            </a:extLst>
          </p:cNvPr>
          <p:cNvCxnSpPr>
            <a:cxnSpLocks/>
            <a:stCxn id="23" idx="3"/>
            <a:endCxn id="17" idx="1"/>
          </p:cNvCxnSpPr>
          <p:nvPr/>
        </p:nvCxnSpPr>
        <p:spPr bwMode="auto">
          <a:xfrm>
            <a:off x="3423523" y="2819160"/>
            <a:ext cx="557003" cy="912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54" name="直接箭头连接符 53">
            <a:extLst>
              <a:ext uri="{FF2B5EF4-FFF2-40B4-BE49-F238E27FC236}">
                <a16:creationId xmlns:a16="http://schemas.microsoft.com/office/drawing/2014/main" xmlns="" id="{C8131F57-B075-00A8-350C-D3002048FF5F}"/>
              </a:ext>
            </a:extLst>
          </p:cNvPr>
          <p:cNvCxnSpPr>
            <a:cxnSpLocks/>
            <a:stCxn id="20" idx="3"/>
            <a:endCxn id="27" idx="1"/>
          </p:cNvCxnSpPr>
          <p:nvPr/>
        </p:nvCxnSpPr>
        <p:spPr bwMode="auto">
          <a:xfrm flipV="1">
            <a:off x="3423524" y="3717988"/>
            <a:ext cx="557002" cy="458595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59" name="直接箭头连接符 58">
            <a:extLst>
              <a:ext uri="{FF2B5EF4-FFF2-40B4-BE49-F238E27FC236}">
                <a16:creationId xmlns:a16="http://schemas.microsoft.com/office/drawing/2014/main" xmlns="" id="{D29F423B-A099-A17B-6B86-0671F8E15482}"/>
              </a:ext>
            </a:extLst>
          </p:cNvPr>
          <p:cNvCxnSpPr>
            <a:cxnSpLocks/>
            <a:stCxn id="20" idx="3"/>
            <a:endCxn id="26" idx="1"/>
          </p:cNvCxnSpPr>
          <p:nvPr/>
        </p:nvCxnSpPr>
        <p:spPr bwMode="auto">
          <a:xfrm flipV="1">
            <a:off x="3423524" y="4168883"/>
            <a:ext cx="557002" cy="7700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61" name="直接箭头连接符 60">
            <a:extLst>
              <a:ext uri="{FF2B5EF4-FFF2-40B4-BE49-F238E27FC236}">
                <a16:creationId xmlns:a16="http://schemas.microsoft.com/office/drawing/2014/main" xmlns="" id="{B09D329A-BE64-76DC-604A-B38B473C11F5}"/>
              </a:ext>
            </a:extLst>
          </p:cNvPr>
          <p:cNvCxnSpPr>
            <a:cxnSpLocks/>
            <a:stCxn id="20" idx="3"/>
            <a:endCxn id="28" idx="1"/>
          </p:cNvCxnSpPr>
          <p:nvPr/>
        </p:nvCxnSpPr>
        <p:spPr bwMode="auto">
          <a:xfrm>
            <a:off x="3423524" y="4176583"/>
            <a:ext cx="557002" cy="467893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17" name="矩形: 圆角 16">
            <a:extLst>
              <a:ext uri="{FF2B5EF4-FFF2-40B4-BE49-F238E27FC236}">
                <a16:creationId xmlns:a16="http://schemas.microsoft.com/office/drawing/2014/main" xmlns="" id="{367FD5C1-D9ED-158C-D096-15DF6892B9BB}"/>
              </a:ext>
            </a:extLst>
          </p:cNvPr>
          <p:cNvSpPr/>
          <p:nvPr/>
        </p:nvSpPr>
        <p:spPr bwMode="auto">
          <a:xfrm>
            <a:off x="3980526" y="2632786"/>
            <a:ext cx="4717387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冷热量输送，区域供热</a:t>
            </a:r>
            <a:r>
              <a:rPr kumimoji="1" lang="en-US" altLang="zh-CN" sz="1600" dirty="0">
                <a:solidFill>
                  <a:srgbClr val="2A0DB9"/>
                </a:solidFill>
              </a:rPr>
              <a:t>/</a:t>
            </a:r>
            <a:r>
              <a:rPr kumimoji="1" lang="zh-CN" altLang="en-US" sz="1600" b="1" dirty="0">
                <a:solidFill>
                  <a:srgbClr val="2A0DB9"/>
                </a:solidFill>
              </a:rPr>
              <a:t>冷、集中供热等</a:t>
            </a:r>
          </a:p>
        </p:txBody>
      </p: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xmlns="" id="{8ADE96C0-F25E-4C03-E6C9-87F25C41AAEA}"/>
              </a:ext>
            </a:extLst>
          </p:cNvPr>
          <p:cNvCxnSpPr>
            <a:cxnSpLocks/>
            <a:stCxn id="23" idx="3"/>
            <a:endCxn id="19" idx="1"/>
          </p:cNvCxnSpPr>
          <p:nvPr/>
        </p:nvCxnSpPr>
        <p:spPr bwMode="auto">
          <a:xfrm flipV="1">
            <a:off x="3423523" y="2362706"/>
            <a:ext cx="557003" cy="456454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38" name="矩形: 圆角 37">
            <a:extLst>
              <a:ext uri="{FF2B5EF4-FFF2-40B4-BE49-F238E27FC236}">
                <a16:creationId xmlns:a16="http://schemas.microsoft.com/office/drawing/2014/main" xmlns="" id="{56EE0DE6-B076-BE97-A085-F316CF2C44F9}"/>
              </a:ext>
            </a:extLst>
          </p:cNvPr>
          <p:cNvSpPr/>
          <p:nvPr/>
        </p:nvSpPr>
        <p:spPr bwMode="auto">
          <a:xfrm>
            <a:off x="3980526" y="3096150"/>
            <a:ext cx="4717387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天然气输送，城市天然气管网、液化天然气输运等</a:t>
            </a:r>
          </a:p>
        </p:txBody>
      </p:sp>
      <p:cxnSp>
        <p:nvCxnSpPr>
          <p:cNvPr id="39" name="直接箭头连接符 38">
            <a:extLst>
              <a:ext uri="{FF2B5EF4-FFF2-40B4-BE49-F238E27FC236}">
                <a16:creationId xmlns:a16="http://schemas.microsoft.com/office/drawing/2014/main" xmlns="" id="{812AB660-6AFC-6C91-B744-0F77C88461CC}"/>
              </a:ext>
            </a:extLst>
          </p:cNvPr>
          <p:cNvCxnSpPr>
            <a:cxnSpLocks/>
            <a:stCxn id="23" idx="3"/>
            <a:endCxn id="38" idx="1"/>
          </p:cNvCxnSpPr>
          <p:nvPr/>
        </p:nvCxnSpPr>
        <p:spPr bwMode="auto">
          <a:xfrm>
            <a:off x="3423523" y="2819160"/>
            <a:ext cx="557003" cy="464276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105" name="矩形: 圆角 104">
            <a:extLst>
              <a:ext uri="{FF2B5EF4-FFF2-40B4-BE49-F238E27FC236}">
                <a16:creationId xmlns:a16="http://schemas.microsoft.com/office/drawing/2014/main" xmlns="" id="{26A45F5D-7250-66FA-7902-F013630618D0}"/>
              </a:ext>
            </a:extLst>
          </p:cNvPr>
          <p:cNvSpPr/>
          <p:nvPr/>
        </p:nvSpPr>
        <p:spPr bwMode="auto">
          <a:xfrm>
            <a:off x="2327572" y="5360253"/>
            <a:ext cx="1095952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消费</a:t>
            </a:r>
          </a:p>
        </p:txBody>
      </p:sp>
      <p:sp>
        <p:nvSpPr>
          <p:cNvPr id="107" name="矩形: 圆角 106">
            <a:extLst>
              <a:ext uri="{FF2B5EF4-FFF2-40B4-BE49-F238E27FC236}">
                <a16:creationId xmlns:a16="http://schemas.microsoft.com/office/drawing/2014/main" xmlns="" id="{6E8C9914-9280-1439-77A8-F77E4E8C0D10}"/>
              </a:ext>
            </a:extLst>
          </p:cNvPr>
          <p:cNvSpPr/>
          <p:nvPr/>
        </p:nvSpPr>
        <p:spPr bwMode="auto">
          <a:xfrm>
            <a:off x="3980526" y="4918146"/>
            <a:ext cx="4717387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电力消费，智能家居照明及温控、电动交通工具等</a:t>
            </a:r>
          </a:p>
        </p:txBody>
      </p:sp>
      <p:sp>
        <p:nvSpPr>
          <p:cNvPr id="149" name="矩形: 圆角 148">
            <a:extLst>
              <a:ext uri="{FF2B5EF4-FFF2-40B4-BE49-F238E27FC236}">
                <a16:creationId xmlns:a16="http://schemas.microsoft.com/office/drawing/2014/main" xmlns="" id="{2F738EE0-7A11-E9EC-7568-872B2F1C1EF6}"/>
              </a:ext>
            </a:extLst>
          </p:cNvPr>
          <p:cNvSpPr/>
          <p:nvPr/>
        </p:nvSpPr>
        <p:spPr bwMode="auto">
          <a:xfrm>
            <a:off x="3980526" y="5360254"/>
            <a:ext cx="4717387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热能消费，建筑、工业、交通等的供暖、供冷等</a:t>
            </a:r>
          </a:p>
        </p:txBody>
      </p:sp>
      <p:sp>
        <p:nvSpPr>
          <p:cNvPr id="150" name="矩形: 圆角 149">
            <a:extLst>
              <a:ext uri="{FF2B5EF4-FFF2-40B4-BE49-F238E27FC236}">
                <a16:creationId xmlns:a16="http://schemas.microsoft.com/office/drawing/2014/main" xmlns="" id="{48D510E3-5BD3-940F-0C93-BC5984D07932}"/>
              </a:ext>
            </a:extLst>
          </p:cNvPr>
          <p:cNvSpPr/>
          <p:nvPr/>
        </p:nvSpPr>
        <p:spPr bwMode="auto">
          <a:xfrm>
            <a:off x="3980526" y="5802362"/>
            <a:ext cx="4717387" cy="374571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CN" altLang="en-US" sz="1600" b="1" dirty="0">
                <a:solidFill>
                  <a:srgbClr val="2A0DB9"/>
                </a:solidFill>
              </a:rPr>
              <a:t>气体消费，天然气、氢气消费、燃气发电等</a:t>
            </a:r>
          </a:p>
        </p:txBody>
      </p:sp>
      <p:cxnSp>
        <p:nvCxnSpPr>
          <p:cNvPr id="154" name="直接箭头连接符 153">
            <a:extLst>
              <a:ext uri="{FF2B5EF4-FFF2-40B4-BE49-F238E27FC236}">
                <a16:creationId xmlns:a16="http://schemas.microsoft.com/office/drawing/2014/main" xmlns="" id="{8D10F680-9333-8600-75F8-369E138A298D}"/>
              </a:ext>
            </a:extLst>
          </p:cNvPr>
          <p:cNvCxnSpPr>
            <a:cxnSpLocks/>
            <a:stCxn id="105" idx="3"/>
            <a:endCxn id="107" idx="1"/>
          </p:cNvCxnSpPr>
          <p:nvPr/>
        </p:nvCxnSpPr>
        <p:spPr bwMode="auto">
          <a:xfrm flipV="1">
            <a:off x="3423524" y="5105432"/>
            <a:ext cx="557002" cy="442107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157" name="直接箭头连接符 156">
            <a:extLst>
              <a:ext uri="{FF2B5EF4-FFF2-40B4-BE49-F238E27FC236}">
                <a16:creationId xmlns:a16="http://schemas.microsoft.com/office/drawing/2014/main" xmlns="" id="{6883CF9E-7FCC-3B78-0EF6-79C308478B02}"/>
              </a:ext>
            </a:extLst>
          </p:cNvPr>
          <p:cNvCxnSpPr>
            <a:cxnSpLocks/>
            <a:stCxn id="105" idx="3"/>
            <a:endCxn id="149" idx="1"/>
          </p:cNvCxnSpPr>
          <p:nvPr/>
        </p:nvCxnSpPr>
        <p:spPr bwMode="auto">
          <a:xfrm>
            <a:off x="3423524" y="5547539"/>
            <a:ext cx="557002" cy="1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160" name="直接箭头连接符 159">
            <a:extLst>
              <a:ext uri="{FF2B5EF4-FFF2-40B4-BE49-F238E27FC236}">
                <a16:creationId xmlns:a16="http://schemas.microsoft.com/office/drawing/2014/main" xmlns="" id="{19B21211-8253-283D-A646-895263F8B581}"/>
              </a:ext>
            </a:extLst>
          </p:cNvPr>
          <p:cNvCxnSpPr>
            <a:cxnSpLocks/>
            <a:stCxn id="105" idx="3"/>
            <a:endCxn id="150" idx="1"/>
          </p:cNvCxnSpPr>
          <p:nvPr/>
        </p:nvCxnSpPr>
        <p:spPr bwMode="auto">
          <a:xfrm>
            <a:off x="3423524" y="5547539"/>
            <a:ext cx="557002" cy="442109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10045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 smtClean="0"/>
              <a:t>本专业包含的应用场景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94360" y="1600200"/>
            <a:ext cx="8103553" cy="4771571"/>
          </a:xfrm>
        </p:spPr>
        <p:txBody>
          <a:bodyPr/>
          <a:lstStyle/>
          <a:p>
            <a:r>
              <a:rPr lang="zh-CN" altLang="en-US" sz="2800" dirty="0" smtClean="0"/>
              <a:t>由于空气</a:t>
            </a:r>
            <a:r>
              <a:rPr lang="zh-CN" altLang="en-US" sz="2800" dirty="0" smtClean="0"/>
              <a:t>调制没有</a:t>
            </a:r>
            <a:r>
              <a:rPr lang="zh-CN" altLang="en-US" sz="2800" dirty="0" smtClean="0"/>
              <a:t>与任何学科有重叠，我们以此为基础扩充地盘比较有底气；而空气</a:t>
            </a:r>
            <a:r>
              <a:rPr lang="zh-CN" altLang="en-US" sz="2800" dirty="0" smtClean="0"/>
              <a:t>调制是</a:t>
            </a:r>
            <a:r>
              <a:rPr lang="zh-CN" altLang="en-US" sz="2800" dirty="0" smtClean="0"/>
              <a:t>耗能最大户，自然而然是能源管理中最重要的内容</a:t>
            </a:r>
            <a:endParaRPr lang="en-US" altLang="zh-CN" sz="2800" dirty="0" smtClean="0"/>
          </a:p>
          <a:p>
            <a:pPr lvl="1"/>
            <a:r>
              <a:rPr lang="zh-CN" altLang="en-US" sz="2400" dirty="0" smtClean="0"/>
              <a:t>按</a:t>
            </a:r>
            <a:r>
              <a:rPr lang="zh-CN" altLang="en-US" sz="2400" dirty="0"/>
              <a:t>功能</a:t>
            </a:r>
            <a:r>
              <a:rPr lang="zh-CN" altLang="en-US" sz="2400" dirty="0" smtClean="0"/>
              <a:t>划分：建筑</a:t>
            </a:r>
            <a:r>
              <a:rPr lang="zh-CN" altLang="en-US" sz="2400" dirty="0"/>
              <a:t>、交通工具、军事装备、工农业生产环境、人工检测室</a:t>
            </a:r>
            <a:r>
              <a:rPr lang="zh-CN" altLang="en-US" sz="2400" dirty="0" smtClean="0"/>
              <a:t>等对象中的空气调节与能源管理</a:t>
            </a:r>
            <a:endParaRPr lang="zh-CN" altLang="en-US" sz="2400" dirty="0"/>
          </a:p>
          <a:p>
            <a:pPr lvl="1"/>
            <a:r>
              <a:rPr lang="zh-CN" altLang="en-US" sz="2400" dirty="0" smtClean="0"/>
              <a:t>按</a:t>
            </a:r>
            <a:r>
              <a:rPr lang="zh-CN" altLang="en-US" sz="2400" dirty="0"/>
              <a:t>服务对象</a:t>
            </a:r>
            <a:r>
              <a:rPr lang="zh-CN" altLang="en-US" sz="2400" dirty="0" smtClean="0"/>
              <a:t>划分：人居</a:t>
            </a:r>
            <a:r>
              <a:rPr lang="zh-CN" altLang="en-US" sz="2400" dirty="0"/>
              <a:t>环境、动植物生长环境</a:t>
            </a:r>
            <a:r>
              <a:rPr lang="zh-CN" altLang="en-US" sz="2400" dirty="0" smtClean="0"/>
              <a:t>、物资贮运</a:t>
            </a:r>
            <a:r>
              <a:rPr lang="zh-CN" altLang="en-US" sz="2400" dirty="0"/>
              <a:t>环境、工业生产与实验检测环境</a:t>
            </a:r>
            <a:r>
              <a:rPr lang="zh-CN" altLang="en-US" sz="2400" dirty="0" smtClean="0"/>
              <a:t>等对象中的空气调节与能源管理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5234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88100"/>
            <a:ext cx="21336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C446E4-64FE-4732-9067-83C0222D3881}" type="slidenum">
              <a:rPr kumimoji="0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华文中宋" panose="02010600040101010101" pitchFamily="2" charset="-122"/>
                <a:cs typeface="+mn-cs"/>
              </a:rPr>
              <a:t>25</a:t>
            </a:fld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788261" y="1990527"/>
            <a:ext cx="8502197" cy="357020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6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800" dirty="0" smtClean="0">
                <a:latin typeface="+mn-ea"/>
              </a:rPr>
              <a:t>北方低碳与零碳供暖</a:t>
            </a:r>
            <a:endParaRPr lang="en-US" altLang="zh-CN" sz="2800" dirty="0">
              <a:latin typeface="+mn-ea"/>
            </a:endParaRPr>
          </a:p>
          <a:p>
            <a:pPr marL="457200" indent="-457200" algn="just">
              <a:spcBef>
                <a:spcPts val="6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800" dirty="0" smtClean="0">
                <a:solidFill>
                  <a:srgbClr val="0000FF"/>
                </a:solidFill>
                <a:latin typeface="+mn-ea"/>
              </a:rPr>
              <a:t>公共建筑环境营造、节能与低碳发展</a:t>
            </a:r>
            <a:endParaRPr lang="en-US" altLang="zh-CN" sz="2800" dirty="0" smtClean="0">
              <a:solidFill>
                <a:srgbClr val="0000FF"/>
              </a:solidFill>
              <a:latin typeface="+mn-ea"/>
            </a:endParaRPr>
          </a:p>
          <a:p>
            <a:pPr marL="457200" indent="-457200" algn="just">
              <a:spcBef>
                <a:spcPts val="6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800" dirty="0">
                <a:latin typeface="+mn-ea"/>
              </a:rPr>
              <a:t>工业建筑环境营造、节能与低</a:t>
            </a:r>
            <a:r>
              <a:rPr lang="zh-CN" altLang="en-US" sz="2800" dirty="0" smtClean="0">
                <a:latin typeface="+mn-ea"/>
              </a:rPr>
              <a:t>碳发展</a:t>
            </a:r>
            <a:endParaRPr lang="en-US" altLang="zh-CN" sz="2800" dirty="0" smtClean="0">
              <a:latin typeface="+mn-ea"/>
            </a:endParaRPr>
          </a:p>
          <a:p>
            <a:pPr marL="457200" indent="-457200" algn="just">
              <a:spcBef>
                <a:spcPts val="6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800" dirty="0" smtClean="0">
                <a:solidFill>
                  <a:srgbClr val="0000FF"/>
                </a:solidFill>
                <a:latin typeface="+mn-ea"/>
              </a:rPr>
              <a:t>农村建筑环境与能源系统</a:t>
            </a:r>
            <a:endParaRPr lang="en-US" altLang="zh-CN" sz="2800" dirty="0" smtClean="0">
              <a:solidFill>
                <a:srgbClr val="0000FF"/>
              </a:solidFill>
              <a:latin typeface="+mn-ea"/>
            </a:endParaRPr>
          </a:p>
          <a:p>
            <a:pPr marL="457200" indent="-457200" algn="just">
              <a:spcBef>
                <a:spcPts val="6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800" dirty="0" smtClean="0">
                <a:latin typeface="+mn-ea"/>
              </a:rPr>
              <a:t>不同地区居住建筑营造、节能与低碳发展</a:t>
            </a:r>
            <a:endParaRPr lang="en-US" altLang="zh-CN" sz="2800" dirty="0" smtClean="0">
              <a:latin typeface="+mn-ea"/>
            </a:endParaRPr>
          </a:p>
          <a:p>
            <a:pPr marL="457200" indent="-457200" algn="just">
              <a:spcBef>
                <a:spcPts val="6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800" dirty="0" smtClean="0">
                <a:solidFill>
                  <a:srgbClr val="0000FF"/>
                </a:solidFill>
                <a:latin typeface="+mn-ea"/>
              </a:rPr>
              <a:t>地下建筑环境与能源系统</a:t>
            </a:r>
            <a:endParaRPr lang="en-US" altLang="zh-CN" sz="2800" dirty="0" smtClean="0">
              <a:solidFill>
                <a:srgbClr val="0000FF"/>
              </a:solidFill>
              <a:latin typeface="+mn-ea"/>
            </a:endParaRPr>
          </a:p>
          <a:p>
            <a:pPr marL="457200" indent="-457200" algn="just">
              <a:spcBef>
                <a:spcPts val="6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800" dirty="0" smtClean="0">
                <a:latin typeface="+mn-ea"/>
              </a:rPr>
              <a:t>进一步扩展到低碳社区和低碳城市</a:t>
            </a:r>
            <a:endParaRPr lang="en-US" altLang="zh-CN" sz="2800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796925"/>
          </a:xfrm>
        </p:spPr>
        <p:txBody>
          <a:bodyPr/>
          <a:lstStyle/>
          <a:p>
            <a:r>
              <a:rPr lang="zh-CN" altLang="en-US" sz="3200" dirty="0" smtClean="0"/>
              <a:t>一些代表性应用场景</a:t>
            </a:r>
            <a:r>
              <a:rPr lang="en-US" altLang="zh-CN" sz="3200" dirty="0" smtClean="0"/>
              <a:t>——</a:t>
            </a:r>
            <a:r>
              <a:rPr lang="zh-CN" altLang="en-US" sz="3200" dirty="0" smtClean="0"/>
              <a:t>传统领地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55025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400"/>
    </mc:Choice>
    <mc:Fallback xmlns="">
      <p:transition spd="slow" advTm="3140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88100"/>
            <a:ext cx="21336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C446E4-64FE-4732-9067-83C0222D3881}" type="slidenum">
              <a:rPr kumimoji="0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华文中宋" panose="02010600040101010101" pitchFamily="2" charset="-122"/>
                <a:cs typeface="+mn-cs"/>
              </a:rPr>
              <a:t>26</a:t>
            </a:fld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314961" y="1662863"/>
            <a:ext cx="8778240" cy="45704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6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3200" dirty="0" smtClean="0">
                <a:latin typeface="+mn-ea"/>
              </a:rPr>
              <a:t>月球基地、</a:t>
            </a:r>
            <a:r>
              <a:rPr lang="zh-CN" altLang="en-US" sz="3200" dirty="0">
                <a:latin typeface="+mn-ea"/>
              </a:rPr>
              <a:t>空间站空气与能源管理</a:t>
            </a:r>
          </a:p>
          <a:p>
            <a:pPr marL="457200" indent="-457200" algn="just">
              <a:spcBef>
                <a:spcPts val="6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3200" dirty="0" smtClean="0">
                <a:solidFill>
                  <a:srgbClr val="0000FF"/>
                </a:solidFill>
                <a:latin typeface="+mn-ea"/>
              </a:rPr>
              <a:t>飞机、舰船、</a:t>
            </a:r>
            <a:r>
              <a:rPr lang="zh-CN" altLang="en-US" sz="3200" dirty="0">
                <a:solidFill>
                  <a:srgbClr val="0000FF"/>
                </a:solidFill>
                <a:latin typeface="+mn-ea"/>
              </a:rPr>
              <a:t>潜艇空气与能源管理</a:t>
            </a:r>
            <a:endParaRPr lang="en-US" altLang="zh-CN" sz="3200" dirty="0" smtClean="0">
              <a:solidFill>
                <a:srgbClr val="0000FF"/>
              </a:solidFill>
              <a:latin typeface="+mn-ea"/>
            </a:endParaRPr>
          </a:p>
          <a:p>
            <a:pPr marL="457200" indent="-457200" algn="just">
              <a:spcBef>
                <a:spcPts val="6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3200" dirty="0" smtClean="0">
                <a:latin typeface="+mn-ea"/>
              </a:rPr>
              <a:t>电动汽车、储能系统热管理</a:t>
            </a:r>
            <a:endParaRPr lang="en-US" altLang="zh-CN" sz="3200" dirty="0" smtClean="0">
              <a:latin typeface="+mn-ea"/>
            </a:endParaRPr>
          </a:p>
          <a:p>
            <a:pPr marL="457200" indent="-457200" algn="just">
              <a:spcBef>
                <a:spcPts val="6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3200" dirty="0" smtClean="0">
                <a:solidFill>
                  <a:srgbClr val="0000FF"/>
                </a:solidFill>
                <a:latin typeface="+mn-ea"/>
              </a:rPr>
              <a:t>极地建筑、交通工具和</a:t>
            </a:r>
            <a:r>
              <a:rPr lang="zh-CN" altLang="en-US" sz="3200" dirty="0">
                <a:solidFill>
                  <a:srgbClr val="0000FF"/>
                </a:solidFill>
                <a:latin typeface="+mn-ea"/>
              </a:rPr>
              <a:t>无人机空气与能源管理</a:t>
            </a:r>
            <a:endParaRPr lang="en-US" altLang="zh-CN" sz="3200" dirty="0" smtClean="0">
              <a:solidFill>
                <a:srgbClr val="0000FF"/>
              </a:solidFill>
              <a:latin typeface="+mn-ea"/>
            </a:endParaRPr>
          </a:p>
          <a:p>
            <a:pPr marL="457200" indent="-457200" algn="just">
              <a:spcBef>
                <a:spcPts val="6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3200" dirty="0" smtClean="0">
                <a:latin typeface="+mn-ea"/>
              </a:rPr>
              <a:t>农业生产过程空气</a:t>
            </a:r>
            <a:r>
              <a:rPr lang="zh-CN" altLang="en-US" sz="3200" dirty="0">
                <a:latin typeface="+mn-ea"/>
              </a:rPr>
              <a:t>与能源管理</a:t>
            </a:r>
            <a:endParaRPr lang="en-US" altLang="zh-CN" sz="3200" dirty="0" smtClean="0">
              <a:latin typeface="+mn-ea"/>
            </a:endParaRPr>
          </a:p>
          <a:p>
            <a:pPr marL="457200" indent="-457200" algn="just">
              <a:spcBef>
                <a:spcPts val="6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3200" dirty="0" smtClean="0">
                <a:solidFill>
                  <a:srgbClr val="0000FF"/>
                </a:solidFill>
                <a:latin typeface="+mn-ea"/>
              </a:rPr>
              <a:t>食品、物资等储存</a:t>
            </a:r>
            <a:r>
              <a:rPr lang="zh-CN" altLang="en-US" sz="3200" dirty="0">
                <a:solidFill>
                  <a:srgbClr val="0000FF"/>
                </a:solidFill>
                <a:latin typeface="+mn-ea"/>
              </a:rPr>
              <a:t>环境空气与能源管理</a:t>
            </a:r>
            <a:endParaRPr lang="en-US" altLang="zh-CN" sz="3200" dirty="0">
              <a:solidFill>
                <a:srgbClr val="0000FF"/>
              </a:solidFill>
              <a:latin typeface="+mn-ea"/>
            </a:endParaRPr>
          </a:p>
          <a:p>
            <a:pPr marL="457200" indent="-457200" algn="just">
              <a:spcBef>
                <a:spcPts val="6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3200" dirty="0" smtClean="0">
                <a:latin typeface="+mn-ea"/>
              </a:rPr>
              <a:t>新型电力系统需求侧响应</a:t>
            </a:r>
            <a:endParaRPr lang="en-US" altLang="zh-CN" sz="3200" dirty="0" smtClean="0">
              <a:latin typeface="+mn-ea"/>
            </a:endParaRPr>
          </a:p>
          <a:p>
            <a:pPr marL="457200" indent="-457200" algn="just">
              <a:spcBef>
                <a:spcPts val="6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3200" dirty="0" smtClean="0">
                <a:latin typeface="+mn-ea"/>
              </a:rPr>
              <a:t>。。。</a:t>
            </a:r>
            <a:endParaRPr lang="en-US" altLang="zh-CN" sz="3200" dirty="0">
              <a:latin typeface="+mn-ea"/>
            </a:endParaRPr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796925"/>
          </a:xfrm>
        </p:spPr>
        <p:txBody>
          <a:bodyPr/>
          <a:lstStyle/>
          <a:p>
            <a:r>
              <a:rPr lang="zh-CN" altLang="en-US" sz="3200" dirty="0" smtClean="0"/>
              <a:t>一些代表性应用场景</a:t>
            </a:r>
            <a:r>
              <a:rPr lang="en-US" altLang="zh-CN" sz="3200" dirty="0" smtClean="0"/>
              <a:t>——</a:t>
            </a:r>
            <a:r>
              <a:rPr lang="zh-CN" altLang="en-US" sz="3200" dirty="0" smtClean="0"/>
              <a:t>可拓展领地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06615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400"/>
    </mc:Choice>
    <mc:Fallback xmlns="">
      <p:transition spd="slow" advTm="3140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 smtClean="0"/>
              <a:t>一些学校目前在探索的学科建设思路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94360" y="1600200"/>
            <a:ext cx="8103553" cy="4771571"/>
          </a:xfrm>
        </p:spPr>
        <p:txBody>
          <a:bodyPr/>
          <a:lstStyle/>
          <a:p>
            <a:r>
              <a:rPr lang="zh-CN" altLang="en-US" sz="2600" dirty="0" smtClean="0"/>
              <a:t>清华大学强基计划未央书院“物理</a:t>
            </a:r>
            <a:r>
              <a:rPr lang="en-US" altLang="zh-CN" sz="2600" dirty="0" smtClean="0"/>
              <a:t>+</a:t>
            </a:r>
            <a:r>
              <a:rPr lang="zh-CN" altLang="en-US" sz="2600" dirty="0" smtClean="0"/>
              <a:t>建筑环境与能源应用工程”双学士学位班</a:t>
            </a:r>
            <a:endParaRPr lang="en-US" altLang="zh-CN" sz="2600" dirty="0" smtClean="0"/>
          </a:p>
          <a:p>
            <a:r>
              <a:rPr lang="zh-CN" altLang="en-US" sz="2600" dirty="0" smtClean="0"/>
              <a:t>北京工业大学“建筑环境与能源应用工程</a:t>
            </a:r>
            <a:r>
              <a:rPr lang="en-US" altLang="zh-CN" sz="2600" dirty="0" smtClean="0"/>
              <a:t>+</a:t>
            </a:r>
            <a:r>
              <a:rPr lang="zh-CN" altLang="en-US" sz="2600" dirty="0" smtClean="0"/>
              <a:t>信息与计算科学”双学士学位复合型人才培养项目</a:t>
            </a:r>
            <a:endParaRPr lang="en-US" altLang="zh-CN" sz="2600" dirty="0" smtClean="0"/>
          </a:p>
          <a:p>
            <a:r>
              <a:rPr lang="zh-CN" altLang="en-US" sz="2600" dirty="0" smtClean="0"/>
              <a:t>山东建筑大学“建筑环境与能源应用工程”与“新能源工程”</a:t>
            </a:r>
            <a:endParaRPr lang="en-US" altLang="zh-CN" sz="2600" dirty="0" smtClean="0"/>
          </a:p>
          <a:p>
            <a:r>
              <a:rPr lang="zh-CN" altLang="en-US" sz="2600" dirty="0" smtClean="0"/>
              <a:t>中国石油大学（华东）、辽宁科技大学将燃气方向与暖通空调方向融合发展</a:t>
            </a:r>
            <a:endParaRPr lang="en-US" altLang="zh-CN" sz="2600" dirty="0" smtClean="0"/>
          </a:p>
          <a:p>
            <a:r>
              <a:rPr lang="zh-CN" altLang="en-US" sz="2600" dirty="0" smtClean="0"/>
              <a:t>一批学校探索建环专业与大数据、</a:t>
            </a:r>
            <a:r>
              <a:rPr lang="en-US" altLang="zh-CN" sz="2600" dirty="0" smtClean="0"/>
              <a:t>AI</a:t>
            </a:r>
            <a:r>
              <a:rPr lang="zh-CN" altLang="en-US" sz="2600" dirty="0" smtClean="0"/>
              <a:t>的结合</a:t>
            </a:r>
            <a:endParaRPr lang="en-US" altLang="zh-CN" sz="2600" dirty="0" smtClean="0"/>
          </a:p>
          <a:p>
            <a:r>
              <a:rPr lang="zh-CN" altLang="en-US" sz="2600" dirty="0" smtClean="0"/>
              <a:t>可否有学校进一步探索“空气与能源管理”及其与其它先进技术的结合？</a:t>
            </a:r>
            <a:endParaRPr lang="en-US" altLang="zh-CN" sz="2600" dirty="0" smtClean="0"/>
          </a:p>
        </p:txBody>
      </p:sp>
    </p:spTree>
    <p:extLst>
      <p:ext uri="{BB962C8B-B14F-4D97-AF65-F5344CB8AC3E}">
        <p14:creationId xmlns:p14="http://schemas.microsoft.com/office/powerpoint/2010/main" val="2284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035050"/>
            <a:ext cx="8229600" cy="454025"/>
          </a:xfrm>
          <a:noFill/>
        </p:spPr>
        <p:txBody>
          <a:bodyPr/>
          <a:lstStyle/>
          <a:p>
            <a:pPr algn="ctr" eaLnBrk="1" hangingPunct="1"/>
            <a:r>
              <a:rPr lang="zh-CN" altLang="en-US"/>
              <a:t>目录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7080" y="1712278"/>
            <a:ext cx="8320216" cy="45259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3200" dirty="0"/>
              <a:t>一、我国建环专业的历史沿革</a:t>
            </a:r>
            <a:endParaRPr lang="en-US" altLang="zh-CN" sz="3200" dirty="0"/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3200" dirty="0" smtClean="0"/>
              <a:t>二、建环相关专业发展的启示</a:t>
            </a:r>
            <a:endParaRPr lang="zh-CN" altLang="en-US" sz="3200" dirty="0"/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3200" dirty="0" smtClean="0"/>
              <a:t>三、建环专业学科建设如何破局</a:t>
            </a:r>
            <a:endParaRPr lang="en-US" altLang="zh-CN" sz="3200" dirty="0" smtClean="0"/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3200" dirty="0">
                <a:solidFill>
                  <a:srgbClr val="FF0000"/>
                </a:solidFill>
              </a:rPr>
              <a:t>四、课程体系建设带来的新挑战</a:t>
            </a:r>
            <a:endParaRPr lang="en-US" altLang="zh-CN" sz="32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3200" dirty="0" smtClean="0"/>
              <a:t>五、</a:t>
            </a:r>
            <a:r>
              <a:rPr lang="zh-CN" altLang="en-US" sz="3200" dirty="0"/>
              <a:t>总结与</a:t>
            </a:r>
            <a:r>
              <a:rPr lang="zh-CN" altLang="en-US" sz="3200" dirty="0" smtClean="0"/>
              <a:t>建议</a:t>
            </a:r>
            <a:endParaRPr lang="en-US" altLang="zh-CN" sz="3200" dirty="0"/>
          </a:p>
        </p:txBody>
      </p:sp>
    </p:spTree>
    <p:extLst>
      <p:ext uri="{BB962C8B-B14F-4D97-AF65-F5344CB8AC3E}">
        <p14:creationId xmlns:p14="http://schemas.microsoft.com/office/powerpoint/2010/main" val="316253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 smtClean="0"/>
              <a:t>本专业需要的专业基础知识和专业知识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94360" y="1600200"/>
            <a:ext cx="8103553" cy="4771571"/>
          </a:xfrm>
        </p:spPr>
        <p:txBody>
          <a:bodyPr/>
          <a:lstStyle/>
          <a:p>
            <a:r>
              <a:rPr lang="zh-CN" altLang="en-US" sz="2800" dirty="0" smtClean="0"/>
              <a:t>专业深入的一面：空气</a:t>
            </a:r>
            <a:r>
              <a:rPr lang="zh-CN" altLang="en-US" sz="2800" dirty="0" smtClean="0"/>
              <a:t>调制相关</a:t>
            </a:r>
            <a:r>
              <a:rPr lang="zh-CN" altLang="en-US" sz="2800" dirty="0" smtClean="0"/>
              <a:t>的内容</a:t>
            </a:r>
            <a:endParaRPr lang="en-US" altLang="zh-CN" sz="2800" dirty="0" smtClean="0"/>
          </a:p>
          <a:p>
            <a:r>
              <a:rPr lang="zh-CN" altLang="en-US" sz="2800" dirty="0" smtClean="0"/>
              <a:t>专业广阔的一面：能源管理</a:t>
            </a:r>
            <a:endParaRPr lang="en-US" altLang="zh-CN" sz="2800" dirty="0" smtClean="0"/>
          </a:p>
          <a:p>
            <a:r>
              <a:rPr lang="zh-CN" altLang="en-US" sz="2800" dirty="0" smtClean="0"/>
              <a:t>涉及到的专业基础与专业知识</a:t>
            </a:r>
            <a:endParaRPr lang="en-US" altLang="zh-CN" sz="2800" dirty="0" smtClean="0"/>
          </a:p>
          <a:p>
            <a:pPr lvl="1"/>
            <a:r>
              <a:rPr lang="zh-CN" altLang="en-US" sz="2400" dirty="0" smtClean="0"/>
              <a:t>流体、传热、热力学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人工环境学、热质交换原理与设备、流体网络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弱电、强电、燃料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空气</a:t>
            </a:r>
            <a:r>
              <a:rPr lang="zh-CN" altLang="en-US" sz="2400" dirty="0" smtClean="0"/>
              <a:t>调制、</a:t>
            </a:r>
            <a:r>
              <a:rPr lang="zh-CN" altLang="en-US" sz="2400" dirty="0" smtClean="0"/>
              <a:t>冷</a:t>
            </a:r>
            <a:r>
              <a:rPr lang="zh-CN" altLang="en-US" sz="2400" dirty="0"/>
              <a:t>热源</a:t>
            </a:r>
            <a:r>
              <a:rPr lang="zh-CN" altLang="en-US" sz="2400" dirty="0" smtClean="0"/>
              <a:t>、自动控制、能源</a:t>
            </a:r>
            <a:r>
              <a:rPr lang="zh-CN" altLang="en-US" sz="2400" dirty="0"/>
              <a:t>输配与管理</a:t>
            </a:r>
            <a:endParaRPr lang="en-US" altLang="zh-CN" sz="2400" dirty="0"/>
          </a:p>
          <a:p>
            <a:pPr lvl="1"/>
            <a:r>
              <a:rPr lang="zh-CN" altLang="en-US" sz="2400" dirty="0" smtClean="0"/>
              <a:t>。。。</a:t>
            </a:r>
            <a:endParaRPr lang="en-US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223132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建环专业</a:t>
            </a:r>
            <a:r>
              <a:rPr lang="zh-CN" altLang="en-US" dirty="0"/>
              <a:t>的发展脉络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071303" y="2245087"/>
            <a:ext cx="1980029" cy="3253117"/>
            <a:chOff x="1600934" y="1901646"/>
            <a:chExt cx="2640038" cy="4337488"/>
          </a:xfrm>
        </p:grpSpPr>
        <p:sp>
          <p:nvSpPr>
            <p:cNvPr id="7" name="矩形 6"/>
            <p:cNvSpPr/>
            <p:nvPr/>
          </p:nvSpPr>
          <p:spPr>
            <a:xfrm>
              <a:off x="1600935" y="1901646"/>
              <a:ext cx="2041584" cy="43088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zh-CN" altLang="en-US" sz="1500" dirty="0">
                  <a:solidFill>
                    <a:srgbClr val="4B731F"/>
                  </a:solidFill>
                  <a:latin typeface="微软雅黑" pitchFamily="34" charset="-122"/>
                  <a:ea typeface="微软雅黑" pitchFamily="34" charset="-122"/>
                </a:rPr>
                <a:t>哈尔滨工业大学</a:t>
              </a:r>
              <a:endParaRPr lang="en-US" altLang="zh-CN" sz="1500" dirty="0">
                <a:solidFill>
                  <a:srgbClr val="4B731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600934" y="2449749"/>
              <a:ext cx="2640038" cy="43088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zh-CN" altLang="en-US" sz="1500" dirty="0">
                  <a:solidFill>
                    <a:schemeClr val="accent6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东北工学院</a:t>
              </a:r>
              <a:r>
                <a:rPr lang="en-US" altLang="zh-CN" sz="750" dirty="0">
                  <a:solidFill>
                    <a:schemeClr val="accent6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(</a:t>
              </a:r>
              <a:r>
                <a:rPr lang="zh-CN" altLang="en-US" sz="750" dirty="0">
                  <a:solidFill>
                    <a:schemeClr val="accent6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西安建筑工程学院</a:t>
              </a:r>
              <a:r>
                <a:rPr lang="en-US" altLang="zh-CN" sz="750" dirty="0">
                  <a:solidFill>
                    <a:schemeClr val="accent6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)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1600935" y="3028890"/>
              <a:ext cx="1272142" cy="43088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500" dirty="0">
                  <a:solidFill>
                    <a:schemeClr val="accent6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清华大学</a:t>
              </a:r>
              <a:endParaRPr lang="en-US" altLang="zh-CN" sz="1500" dirty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600934" y="3608031"/>
              <a:ext cx="1272142" cy="43088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500" dirty="0">
                  <a:solidFill>
                    <a:srgbClr val="4B731F"/>
                  </a:solidFill>
                  <a:latin typeface="微软雅黑" pitchFamily="34" charset="-122"/>
                  <a:ea typeface="微软雅黑" pitchFamily="34" charset="-122"/>
                </a:rPr>
                <a:t>同济大学</a:t>
              </a:r>
              <a:endParaRPr lang="en-US" altLang="zh-CN" sz="1500" dirty="0">
                <a:solidFill>
                  <a:srgbClr val="4B731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600935" y="4128998"/>
              <a:ext cx="1272142" cy="43088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500" dirty="0">
                  <a:solidFill>
                    <a:schemeClr val="accent6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天津大学</a:t>
              </a:r>
              <a:endParaRPr lang="en-US" altLang="zh-CN" sz="1500" dirty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600935" y="4708139"/>
              <a:ext cx="2298065" cy="43088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500" dirty="0">
                  <a:solidFill>
                    <a:schemeClr val="accent6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重庆建筑工程学院</a:t>
              </a:r>
              <a:endParaRPr lang="en-US" altLang="zh-CN" sz="1500" dirty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600935" y="5242673"/>
              <a:ext cx="1528624" cy="43088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500" dirty="0">
                  <a:solidFill>
                    <a:schemeClr val="accent6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太原工学院</a:t>
              </a:r>
              <a:endParaRPr lang="en-US" altLang="zh-CN" sz="1500" dirty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600935" y="5808247"/>
              <a:ext cx="1272142" cy="43088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500" dirty="0">
                  <a:solidFill>
                    <a:schemeClr val="accent6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湖南大学</a:t>
              </a:r>
              <a:endParaRPr lang="en-US" altLang="zh-CN" sz="1500" dirty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267262" y="2245087"/>
            <a:ext cx="735066" cy="78483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500" b="1" dirty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1952-1958</a:t>
            </a:r>
          </a:p>
        </p:txBody>
      </p:sp>
      <p:sp>
        <p:nvSpPr>
          <p:cNvPr id="18" name="矩形 17"/>
          <p:cNvSpPr/>
          <p:nvPr/>
        </p:nvSpPr>
        <p:spPr>
          <a:xfrm>
            <a:off x="388566" y="3090521"/>
            <a:ext cx="438552" cy="131574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7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7EC234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老八校</a:t>
            </a:r>
          </a:p>
        </p:txBody>
      </p:sp>
      <p:sp>
        <p:nvSpPr>
          <p:cNvPr id="19" name="矩形 18"/>
          <p:cNvSpPr/>
          <p:nvPr/>
        </p:nvSpPr>
        <p:spPr>
          <a:xfrm>
            <a:off x="3051332" y="1568805"/>
            <a:ext cx="5610203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世纪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年代，为了解决第一个五年计划中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156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项重点建设项目（建立我国的重工业基地和国防工业基地）所在的“三北地区”采暖与通风问题，成立了供热供煤气及通风专业。</a:t>
            </a:r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1959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哈尔滨建筑工程学院成立后正式宣布成立煤气工程专业。建国十年大庆，国家制订了首都北京建设城市煤气计划，建设部在天津成立了煤气设计院。首都国庆工程建设，邀请哈工大到北京共同完成人民大会堂、民族饭店等项目的煤气工程。</a:t>
            </a:r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1978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年，供热与通风专业招生学校达到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所，城市燃气热能供应工程专业招生学校达到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所，其中北京工业大学专业名称为“空调技术”。</a:t>
            </a:r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1979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年，暖通专业招生学校达到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所。</a:t>
            </a:r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1987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年，暖通专业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22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所，燃气专业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所。</a:t>
            </a:r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14313" indent="-214313">
              <a:buFont typeface="Wingdings" panose="05000000000000000000" pitchFamily="2" charset="2"/>
              <a:buChar char="p"/>
            </a:pPr>
            <a:r>
              <a:rPr lang="zh-CN" altLang="en-US" sz="1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上述数据未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统计</a:t>
            </a:r>
            <a:r>
              <a:rPr lang="zh-CN" altLang="en-US" sz="1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港澳台情况</a:t>
            </a:r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146560" y="4683796"/>
            <a:ext cx="1531188" cy="3231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1500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哈尔滨工业大学</a:t>
            </a:r>
            <a:endParaRPr lang="en-US" altLang="zh-CN" sz="1500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146561" y="5079778"/>
            <a:ext cx="954107" cy="3231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500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同济大学</a:t>
            </a:r>
            <a:endParaRPr lang="en-US" altLang="zh-CN" sz="1500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146561" y="5494374"/>
            <a:ext cx="1723549" cy="3231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500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重庆建筑工程学院</a:t>
            </a:r>
            <a:endParaRPr lang="en-US" altLang="zh-CN" sz="1500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146561" y="5908505"/>
            <a:ext cx="1723549" cy="3231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500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北京建筑工程学院</a:t>
            </a:r>
            <a:endParaRPr lang="en-US" altLang="zh-CN" sz="1500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588969" y="4781050"/>
            <a:ext cx="438552" cy="131574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7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老四校</a:t>
            </a:r>
          </a:p>
        </p:txBody>
      </p:sp>
    </p:spTree>
    <p:extLst>
      <p:ext uri="{BB962C8B-B14F-4D97-AF65-F5344CB8AC3E}">
        <p14:creationId xmlns:p14="http://schemas.microsoft.com/office/powerpoint/2010/main" val="69116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4960" y="692150"/>
            <a:ext cx="8549640" cy="796925"/>
          </a:xfrm>
        </p:spPr>
        <p:txBody>
          <a:bodyPr/>
          <a:lstStyle/>
          <a:p>
            <a:r>
              <a:rPr lang="en-US" altLang="zh-CN" sz="2800" dirty="0"/>
              <a:t>《</a:t>
            </a:r>
            <a:r>
              <a:rPr lang="zh-CN" altLang="en-US" sz="2800" dirty="0"/>
              <a:t>高等学校建筑环境与能源应用工程本科专业指南</a:t>
            </a:r>
            <a:r>
              <a:rPr lang="en-US" altLang="zh-CN" sz="2800" dirty="0"/>
              <a:t>》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="" xmlns:a16="http://schemas.microsoft.com/office/drawing/2014/main" id="{6ABE87FB-B4CD-4156-9105-6083A85B47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711158"/>
              </p:ext>
            </p:extLst>
          </p:nvPr>
        </p:nvGraphicFramePr>
        <p:xfrm>
          <a:off x="238760" y="1600200"/>
          <a:ext cx="8625840" cy="4772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3611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 smtClean="0"/>
              <a:t>形成公共基础</a:t>
            </a:r>
            <a:r>
              <a:rPr lang="en-US" altLang="zh-CN" sz="3200" dirty="0" smtClean="0"/>
              <a:t>+</a:t>
            </a:r>
            <a:r>
              <a:rPr lang="zh-CN" altLang="en-US" sz="3200" dirty="0" smtClean="0"/>
              <a:t>特色方向的课程体系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94360" y="1600200"/>
            <a:ext cx="8103553" cy="4771571"/>
          </a:xfrm>
        </p:spPr>
        <p:txBody>
          <a:bodyPr/>
          <a:lstStyle/>
          <a:p>
            <a:r>
              <a:rPr lang="zh-CN" altLang="en-US" sz="2800" dirty="0" smtClean="0"/>
              <a:t>对课程体系的挑战</a:t>
            </a:r>
            <a:endParaRPr lang="en-US" altLang="zh-CN" sz="2800" dirty="0" smtClean="0"/>
          </a:p>
          <a:p>
            <a:pPr lvl="1"/>
            <a:r>
              <a:rPr lang="zh-CN" altLang="en-US" sz="2400" dirty="0" smtClean="0"/>
              <a:t>专业基础课</a:t>
            </a:r>
            <a:r>
              <a:rPr lang="zh-CN" altLang="en-US" sz="2400" dirty="0"/>
              <a:t>：公共核心知识点</a:t>
            </a:r>
            <a:r>
              <a:rPr lang="en-US" altLang="zh-CN" sz="2400" dirty="0"/>
              <a:t>+</a:t>
            </a:r>
            <a:r>
              <a:rPr lang="zh-CN" altLang="en-US" sz="2400" dirty="0"/>
              <a:t>不同方向的知识点</a:t>
            </a:r>
            <a:endParaRPr lang="en-US" altLang="zh-CN" sz="2400" dirty="0"/>
          </a:p>
          <a:p>
            <a:pPr lvl="2"/>
            <a:r>
              <a:rPr lang="zh-CN" altLang="en-US" sz="2000" dirty="0"/>
              <a:t>公共核心知识点： </a:t>
            </a:r>
            <a:r>
              <a:rPr lang="en-US" altLang="zh-CN" sz="2000" dirty="0" smtClean="0"/>
              <a:t>1</a:t>
            </a:r>
            <a:r>
              <a:rPr lang="zh-CN" altLang="en-US" sz="2000" dirty="0" smtClean="0"/>
              <a:t>、流体、传热、热力学统筹合并；</a:t>
            </a:r>
            <a:r>
              <a:rPr lang="en-US" altLang="zh-CN" sz="2000" dirty="0" smtClean="0"/>
              <a:t>2</a:t>
            </a:r>
            <a:r>
              <a:rPr lang="zh-CN" altLang="en-US" sz="2000" dirty="0" smtClean="0"/>
              <a:t>、建筑环境学、热质交换原理与设备、流体网络在新课程体系下的调整；</a:t>
            </a:r>
            <a:r>
              <a:rPr lang="en-US" altLang="zh-CN" sz="2000" dirty="0" smtClean="0"/>
              <a:t>3</a:t>
            </a:r>
            <a:r>
              <a:rPr lang="zh-CN" altLang="en-US" sz="2000" dirty="0" smtClean="0"/>
              <a:t>、自控与能源管理相关的基础课程</a:t>
            </a:r>
            <a:endParaRPr lang="en-US" altLang="zh-CN" sz="2000" dirty="0" smtClean="0"/>
          </a:p>
          <a:p>
            <a:pPr lvl="2"/>
            <a:r>
              <a:rPr lang="zh-CN" altLang="en-US" sz="2000" dirty="0" smtClean="0"/>
              <a:t>不同方向的知识点：燃气安全。。。</a:t>
            </a:r>
            <a:endParaRPr lang="en-US" altLang="zh-CN" sz="2000" dirty="0" smtClean="0"/>
          </a:p>
          <a:p>
            <a:pPr lvl="1"/>
            <a:r>
              <a:rPr lang="zh-CN" altLang="en-US" sz="2400" dirty="0" smtClean="0"/>
              <a:t>专业课程</a:t>
            </a:r>
            <a:r>
              <a:rPr lang="zh-CN" altLang="en-US" sz="2400" dirty="0"/>
              <a:t>：公共核心知识</a:t>
            </a:r>
            <a:r>
              <a:rPr lang="zh-CN" altLang="en-US" sz="2400" dirty="0" smtClean="0"/>
              <a:t>点</a:t>
            </a:r>
            <a:r>
              <a:rPr lang="en-US" altLang="zh-CN" sz="2400" dirty="0" smtClean="0"/>
              <a:t>+</a:t>
            </a:r>
            <a:r>
              <a:rPr lang="zh-CN" altLang="en-US" sz="2400" dirty="0" smtClean="0"/>
              <a:t>不同方向的知识点</a:t>
            </a:r>
            <a:endParaRPr lang="en-US" altLang="zh-CN" sz="2400" dirty="0" smtClean="0"/>
          </a:p>
          <a:p>
            <a:pPr lvl="2"/>
            <a:r>
              <a:rPr lang="zh-CN" altLang="en-US" sz="2000" dirty="0" smtClean="0"/>
              <a:t>公共核心知识点：</a:t>
            </a:r>
            <a:r>
              <a:rPr lang="zh-CN" altLang="en-US" sz="2000" dirty="0" smtClean="0"/>
              <a:t>空气调制设备</a:t>
            </a:r>
            <a:r>
              <a:rPr lang="zh-CN" altLang="en-US" sz="2000" dirty="0" smtClean="0"/>
              <a:t>与系统；冷热源设备与系统；能源系统；自控系统</a:t>
            </a:r>
            <a:endParaRPr lang="en-US" altLang="zh-CN" sz="2000" dirty="0" smtClean="0"/>
          </a:p>
          <a:p>
            <a:pPr lvl="2"/>
            <a:r>
              <a:rPr lang="zh-CN" altLang="en-US" sz="2000" dirty="0" smtClean="0"/>
              <a:t>不同方向知识点：特殊建筑；交通载具；航空航天；军舰潜艇；光储直柔。。。</a:t>
            </a:r>
            <a:endParaRPr lang="en-US" altLang="zh-CN" sz="2000" dirty="0" smtClean="0"/>
          </a:p>
        </p:txBody>
      </p:sp>
    </p:spTree>
    <p:extLst>
      <p:ext uri="{BB962C8B-B14F-4D97-AF65-F5344CB8AC3E}">
        <p14:creationId xmlns:p14="http://schemas.microsoft.com/office/powerpoint/2010/main" val="411154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 smtClean="0"/>
              <a:t>希望一批学校积极探索后交流经验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94360" y="1600200"/>
            <a:ext cx="8103553" cy="4771571"/>
          </a:xfrm>
        </p:spPr>
        <p:txBody>
          <a:bodyPr/>
          <a:lstStyle/>
          <a:p>
            <a:r>
              <a:rPr lang="zh-CN" altLang="en-US" sz="2800" dirty="0" smtClean="0"/>
              <a:t>希望更多的学校结合专业发展规划与建设，探索专业发展的新思路</a:t>
            </a:r>
            <a:endParaRPr lang="en-US" altLang="zh-CN" sz="2800" dirty="0" smtClean="0"/>
          </a:p>
          <a:p>
            <a:r>
              <a:rPr lang="zh-CN" altLang="en-US" sz="2800" dirty="0" smtClean="0"/>
              <a:t>各个学校结合自己的历史和条件，形成特色鲜明的建环专业建设方案</a:t>
            </a:r>
            <a:endParaRPr lang="en-US" altLang="zh-CN" sz="2800" dirty="0" smtClean="0"/>
          </a:p>
          <a:p>
            <a:r>
              <a:rPr lang="zh-CN" altLang="en-US" sz="2800" dirty="0" smtClean="0"/>
              <a:t>各个学校的建环专业要立志做本校的强专业和特色专业，要善于规划与谋划，既要有想法更要有办法</a:t>
            </a:r>
            <a:endParaRPr lang="en-US" altLang="zh-CN" sz="2800" dirty="0" smtClean="0"/>
          </a:p>
          <a:p>
            <a:r>
              <a:rPr lang="zh-CN" altLang="en-US" sz="2800" dirty="0" smtClean="0"/>
              <a:t>教指委将提供平台既组织交流研讨，又为先行先试学校提供交流机会</a:t>
            </a:r>
            <a:endParaRPr lang="en-US" altLang="zh-CN" sz="2800" dirty="0" smtClean="0"/>
          </a:p>
        </p:txBody>
      </p:sp>
    </p:spTree>
    <p:extLst>
      <p:ext uri="{BB962C8B-B14F-4D97-AF65-F5344CB8AC3E}">
        <p14:creationId xmlns:p14="http://schemas.microsoft.com/office/powerpoint/2010/main" val="288558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035050"/>
            <a:ext cx="8229600" cy="454025"/>
          </a:xfrm>
          <a:noFill/>
        </p:spPr>
        <p:txBody>
          <a:bodyPr/>
          <a:lstStyle/>
          <a:p>
            <a:pPr algn="ctr" eaLnBrk="1" hangingPunct="1"/>
            <a:r>
              <a:rPr lang="zh-CN" altLang="en-US"/>
              <a:t>目录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7080" y="1712278"/>
            <a:ext cx="8320216" cy="45259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3200" dirty="0"/>
              <a:t>一、我国建环专业的历史沿革</a:t>
            </a:r>
            <a:endParaRPr lang="en-US" altLang="zh-CN" sz="3200" dirty="0"/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3200" dirty="0" smtClean="0"/>
              <a:t>二、建环相关专业发展的启示</a:t>
            </a:r>
            <a:endParaRPr lang="zh-CN" altLang="en-US" sz="3200" dirty="0"/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3200" dirty="0" smtClean="0"/>
              <a:t>三、建环专业学科建设如何破局</a:t>
            </a:r>
            <a:endParaRPr lang="en-US" altLang="zh-CN" sz="3200" dirty="0" smtClean="0"/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3200" dirty="0" smtClean="0"/>
              <a:t>四、课程体系建设带来的新挑战</a:t>
            </a:r>
            <a:endParaRPr lang="en-US" altLang="zh-CN" sz="3200" dirty="0" smtClean="0"/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3200" dirty="0">
                <a:solidFill>
                  <a:srgbClr val="FF0000"/>
                </a:solidFill>
              </a:rPr>
              <a:t>五、总结与建议</a:t>
            </a:r>
            <a:endParaRPr lang="en-US" altLang="zh-CN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94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 smtClean="0"/>
              <a:t>齐心协力共创建环美好明天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94360" y="1600200"/>
            <a:ext cx="8103553" cy="4771571"/>
          </a:xfrm>
        </p:spPr>
        <p:txBody>
          <a:bodyPr/>
          <a:lstStyle/>
          <a:p>
            <a:r>
              <a:rPr lang="zh-CN" altLang="en-US" sz="2800" dirty="0" smtClean="0"/>
              <a:t>建环专业历来有服务于国家重大需求的传统基因，面向碳</a:t>
            </a:r>
            <a:r>
              <a:rPr lang="zh-CN" altLang="en-US" sz="2800" dirty="0"/>
              <a:t>中和和建设</a:t>
            </a:r>
            <a:r>
              <a:rPr lang="zh-CN" altLang="en-US" sz="2800" dirty="0" smtClean="0"/>
              <a:t>行业带来的机遇</a:t>
            </a:r>
            <a:r>
              <a:rPr lang="zh-CN" altLang="en-US" sz="2800" dirty="0"/>
              <a:t>和</a:t>
            </a:r>
            <a:r>
              <a:rPr lang="zh-CN" altLang="en-US" sz="2800" dirty="0" smtClean="0"/>
              <a:t>挑战，建环专业要借鉴相关专业的经验，凤凰涅槃，浴火重生</a:t>
            </a:r>
            <a:endParaRPr lang="en-US" altLang="zh-CN" sz="2800" dirty="0" smtClean="0"/>
          </a:p>
          <a:p>
            <a:r>
              <a:rPr lang="zh-CN" altLang="en-US" sz="2800" dirty="0" smtClean="0"/>
              <a:t>各个学校专业负责人应制订出使建环专业做强做大的规划，借助新一轮专业变革，使本校建环专业走出一条跨越式发展的道路</a:t>
            </a:r>
            <a:endParaRPr lang="en-US" altLang="zh-CN" sz="2800" dirty="0" smtClean="0"/>
          </a:p>
          <a:p>
            <a:r>
              <a:rPr lang="zh-CN" altLang="en-US" sz="2800" dirty="0" smtClean="0"/>
              <a:t>建环教指委将做好桥梁与纽带，为各校建环专业发展提供力所能及的最大支持，共同创造建环专业美好的明天！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4467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500063" y="2924175"/>
            <a:ext cx="8215312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4400" b="1" kern="0" dirty="0">
                <a:solidFill>
                  <a:srgbClr val="A50021"/>
                </a:solidFill>
                <a:ea typeface="楷体_GB2312"/>
                <a:cs typeface="楷体_GB2312"/>
              </a:rPr>
              <a:t>Thanks for your attention</a:t>
            </a:r>
            <a:r>
              <a:rPr kumimoji="1" lang="zh-CN" altLang="en-US" sz="4400" b="1" kern="0" dirty="0">
                <a:solidFill>
                  <a:srgbClr val="A50021"/>
                </a:solidFill>
                <a:ea typeface="楷体_GB2312"/>
                <a:cs typeface="楷体_GB2312"/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938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33367B4-3536-300F-022D-3DAAF58BE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建</a:t>
            </a:r>
            <a:r>
              <a:rPr lang="zh-CN" altLang="en-US" dirty="0"/>
              <a:t>环</a:t>
            </a:r>
            <a:r>
              <a:rPr lang="zh-CN" altLang="en-US" dirty="0" smtClean="0"/>
              <a:t>专业名称不断调整变化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5B31841E-7724-1DE1-9C9D-7F36670B8D0B}"/>
              </a:ext>
            </a:extLst>
          </p:cNvPr>
          <p:cNvSpPr txBox="1"/>
          <p:nvPr/>
        </p:nvSpPr>
        <p:spPr>
          <a:xfrm>
            <a:off x="468313" y="1562133"/>
            <a:ext cx="8402310" cy="46289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342900" indent="-342900" algn="just">
              <a:buFont typeface="Wingdings" panose="05000000000000000000" pitchFamily="2" charset="2"/>
              <a:buChar char="u"/>
              <a:defRPr kumimoji="1" sz="2400">
                <a:solidFill>
                  <a:srgbClr val="2A0DB9"/>
                </a:solidFill>
              </a:defRPr>
            </a:lvl1pPr>
          </a:lstStyle>
          <a:p>
            <a:r>
              <a:rPr lang="en-US" altLang="zh-CN" sz="2200" dirty="0"/>
              <a:t>1952</a:t>
            </a:r>
            <a:r>
              <a:rPr lang="zh-CN" altLang="en-US" sz="2200" dirty="0"/>
              <a:t>年</a:t>
            </a:r>
            <a:r>
              <a:rPr lang="zh-CN" altLang="en-US" sz="2200" dirty="0" smtClean="0"/>
              <a:t>，</a:t>
            </a:r>
            <a:r>
              <a:rPr lang="zh-CN" altLang="en-US" sz="2200" dirty="0"/>
              <a:t>专业名称为</a:t>
            </a:r>
            <a:r>
              <a:rPr lang="zh-CN" altLang="en-US" sz="2200" dirty="0" smtClean="0"/>
              <a:t>“</a:t>
            </a:r>
            <a:r>
              <a:rPr lang="zh-CN" altLang="en-US" sz="2200" dirty="0"/>
              <a:t>供热供煤气及通风</a:t>
            </a:r>
            <a:r>
              <a:rPr lang="zh-CN" altLang="en-US" sz="2200" dirty="0" smtClean="0"/>
              <a:t>”</a:t>
            </a:r>
            <a:endParaRPr lang="en-US" altLang="zh-CN" sz="2200" dirty="0" smtClean="0"/>
          </a:p>
          <a:p>
            <a:r>
              <a:rPr lang="en-US" altLang="zh-CN" sz="2200" dirty="0" smtClean="0"/>
              <a:t>1959</a:t>
            </a:r>
            <a:r>
              <a:rPr lang="zh-CN" altLang="en-US" sz="2200" dirty="0"/>
              <a:t>年</a:t>
            </a:r>
            <a:r>
              <a:rPr lang="zh-CN" altLang="en-US" sz="2200" dirty="0" smtClean="0"/>
              <a:t>，专业名称为“供热通风”</a:t>
            </a:r>
            <a:r>
              <a:rPr lang="zh-CN" altLang="en-US" sz="2200" dirty="0"/>
              <a:t>与</a:t>
            </a:r>
            <a:r>
              <a:rPr lang="zh-CN" altLang="en-US" sz="2200" dirty="0" smtClean="0"/>
              <a:t>“城市煤气”</a:t>
            </a:r>
            <a:endParaRPr lang="en-US" altLang="zh-CN" sz="2200" dirty="0" smtClean="0"/>
          </a:p>
          <a:p>
            <a:r>
              <a:rPr lang="en-US" altLang="zh-CN" sz="2200" dirty="0" smtClean="0"/>
              <a:t>1983</a:t>
            </a:r>
            <a:r>
              <a:rPr lang="zh-CN" altLang="en-US" sz="2200" dirty="0"/>
              <a:t>年，专业名称为“供热通风与空调工程”（专业编号为</a:t>
            </a:r>
            <a:r>
              <a:rPr lang="en-US" altLang="zh-CN" sz="2200" dirty="0"/>
              <a:t>0910</a:t>
            </a:r>
            <a:r>
              <a:rPr lang="zh-CN" altLang="en-US" sz="2200" dirty="0"/>
              <a:t>）和“城市燃气热能供应工程”（专业编号</a:t>
            </a:r>
            <a:r>
              <a:rPr lang="en-US" altLang="zh-CN" sz="2200" dirty="0"/>
              <a:t>0911</a:t>
            </a:r>
            <a:r>
              <a:rPr lang="zh-CN" altLang="en-US" sz="2200" dirty="0"/>
              <a:t>）</a:t>
            </a:r>
            <a:endParaRPr lang="en-US" altLang="zh-CN" sz="2200" dirty="0"/>
          </a:p>
          <a:p>
            <a:r>
              <a:rPr lang="en-US" altLang="zh-CN" sz="2200" dirty="0" smtClean="0"/>
              <a:t>1987</a:t>
            </a:r>
            <a:r>
              <a:rPr lang="zh-CN" altLang="en-US" sz="2200" dirty="0"/>
              <a:t>年，专业名称为“供热通风与空调工程”（专业编号</a:t>
            </a:r>
            <a:r>
              <a:rPr lang="en-US" altLang="zh-CN" sz="2200" dirty="0"/>
              <a:t>1109</a:t>
            </a:r>
            <a:r>
              <a:rPr lang="zh-CN" altLang="en-US" sz="2200" dirty="0"/>
              <a:t>）和“城市燃气工程”（专业编号</a:t>
            </a:r>
            <a:r>
              <a:rPr lang="en-US" altLang="zh-CN" sz="2200" dirty="0"/>
              <a:t>1110</a:t>
            </a:r>
            <a:r>
              <a:rPr lang="zh-CN" altLang="en-US" sz="2200" dirty="0" smtClean="0"/>
              <a:t>）</a:t>
            </a:r>
            <a:endParaRPr lang="en-US" altLang="zh-CN" sz="2200" dirty="0"/>
          </a:p>
          <a:p>
            <a:r>
              <a:rPr lang="en-US" altLang="zh-CN" sz="2200" dirty="0" smtClean="0"/>
              <a:t>1993</a:t>
            </a:r>
            <a:r>
              <a:rPr lang="zh-CN" altLang="en-US" sz="2200" dirty="0"/>
              <a:t>年，专业名称为“供热通风与空调工程”（专业代码</a:t>
            </a:r>
            <a:r>
              <a:rPr lang="en-US" altLang="zh-CN" sz="2200" dirty="0"/>
              <a:t>080806</a:t>
            </a:r>
            <a:r>
              <a:rPr lang="zh-CN" altLang="en-US" sz="2200" dirty="0"/>
              <a:t>）和“城市燃气工程”（专业代码</a:t>
            </a:r>
            <a:r>
              <a:rPr lang="en-US" altLang="zh-CN" sz="2200" dirty="0"/>
              <a:t>080807</a:t>
            </a:r>
            <a:r>
              <a:rPr lang="zh-CN" altLang="en-US" sz="2200" dirty="0"/>
              <a:t>）</a:t>
            </a:r>
            <a:endParaRPr lang="en-US" altLang="zh-CN" sz="2200" dirty="0"/>
          </a:p>
          <a:p>
            <a:pPr>
              <a:lnSpc>
                <a:spcPct val="90000"/>
              </a:lnSpc>
            </a:pPr>
            <a:r>
              <a:rPr lang="en-US" altLang="zh-CN" sz="2200" dirty="0" smtClean="0"/>
              <a:t>1995</a:t>
            </a:r>
            <a:r>
              <a:rPr lang="zh-CN" altLang="en-US" sz="2200" dirty="0"/>
              <a:t>年，专业</a:t>
            </a:r>
            <a:r>
              <a:rPr lang="zh-CN" altLang="en-US" sz="2200" dirty="0" smtClean="0"/>
              <a:t>名称更改为</a:t>
            </a:r>
            <a:r>
              <a:rPr lang="zh-CN" altLang="en-US" sz="2200" dirty="0"/>
              <a:t>“供热空调与燃气工程</a:t>
            </a:r>
            <a:r>
              <a:rPr lang="zh-CN" altLang="en-US" sz="2200" dirty="0" smtClean="0"/>
              <a:t>” （</a:t>
            </a:r>
            <a:r>
              <a:rPr lang="zh-CN" altLang="en-US" sz="2200" dirty="0"/>
              <a:t>专业代码</a:t>
            </a:r>
            <a:r>
              <a:rPr lang="en-US" altLang="zh-CN" sz="2200" dirty="0"/>
              <a:t>080813W</a:t>
            </a:r>
            <a:r>
              <a:rPr lang="zh-CN" altLang="en-US" sz="2200" dirty="0" smtClean="0"/>
              <a:t>）</a:t>
            </a:r>
            <a:endParaRPr lang="en-US" altLang="zh-CN" sz="2200" dirty="0" smtClean="0"/>
          </a:p>
          <a:p>
            <a:pPr>
              <a:lnSpc>
                <a:spcPct val="90000"/>
              </a:lnSpc>
            </a:pPr>
            <a:r>
              <a:rPr lang="en-US" altLang="zh-CN" sz="2200" dirty="0"/>
              <a:t>1998</a:t>
            </a:r>
            <a:r>
              <a:rPr lang="zh-CN" altLang="en-US" sz="2200" dirty="0"/>
              <a:t>年</a:t>
            </a:r>
            <a:r>
              <a:rPr lang="zh-CN" altLang="en-US" sz="2200" dirty="0" smtClean="0"/>
              <a:t>，专业名称更改为</a:t>
            </a:r>
            <a:r>
              <a:rPr lang="zh-CN" altLang="en-US" sz="2200" dirty="0"/>
              <a:t>“建筑环境与设备工程”（专业代码</a:t>
            </a:r>
            <a:r>
              <a:rPr lang="en-US" altLang="zh-CN" sz="2200" dirty="0"/>
              <a:t>080704</a:t>
            </a:r>
            <a:r>
              <a:rPr lang="zh-CN" altLang="en-US" sz="2200" dirty="0"/>
              <a:t>），设有本专业的院校增至</a:t>
            </a:r>
            <a:r>
              <a:rPr lang="en-US" altLang="zh-CN" sz="2200" dirty="0"/>
              <a:t>68</a:t>
            </a:r>
            <a:r>
              <a:rPr lang="zh-CN" altLang="en-US" sz="2200" dirty="0"/>
              <a:t>所</a:t>
            </a:r>
          </a:p>
          <a:p>
            <a:pPr>
              <a:lnSpc>
                <a:spcPct val="90000"/>
              </a:lnSpc>
            </a:pPr>
            <a:r>
              <a:rPr lang="en-US" altLang="zh-CN" sz="2200" dirty="0" smtClean="0"/>
              <a:t>2012</a:t>
            </a:r>
            <a:r>
              <a:rPr lang="zh-CN" altLang="en-US" sz="2200" dirty="0"/>
              <a:t>年，</a:t>
            </a:r>
            <a:r>
              <a:rPr lang="zh-CN" altLang="en-US" sz="2200" dirty="0" smtClean="0"/>
              <a:t>专业名称更改为</a:t>
            </a:r>
            <a:r>
              <a:rPr lang="zh-CN" altLang="en-US" sz="2200" dirty="0"/>
              <a:t>“建筑环境与能源应用工程”（专业代码</a:t>
            </a:r>
            <a:r>
              <a:rPr lang="en-US" altLang="zh-CN" sz="2200" dirty="0"/>
              <a:t>081002</a:t>
            </a:r>
            <a:r>
              <a:rPr lang="zh-CN" altLang="en-US" sz="2200" dirty="0" smtClean="0"/>
              <a:t>）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3600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专业发展始终服务于国家重大需求</a:t>
            </a:r>
          </a:p>
        </p:txBody>
      </p:sp>
      <p:sp>
        <p:nvSpPr>
          <p:cNvPr id="6" name="右箭头 5"/>
          <p:cNvSpPr/>
          <p:nvPr/>
        </p:nvSpPr>
        <p:spPr bwMode="auto">
          <a:xfrm>
            <a:off x="305526" y="3080390"/>
            <a:ext cx="8532948" cy="148516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>
              <a:defRPr/>
            </a:pPr>
            <a:endParaRPr lang="zh-CN" altLang="en-US" sz="1350" kern="0">
              <a:solidFill>
                <a:prstClr val="black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3913091" y="3641796"/>
            <a:ext cx="345710" cy="345710"/>
          </a:xfrm>
          <a:prstGeom prst="ellipse">
            <a:avLst/>
          </a:prstGeom>
          <a:solidFill>
            <a:srgbClr val="92D050"/>
          </a:solidFill>
          <a:ln w="38100" cap="flat" cmpd="sng" algn="ctr">
            <a:solidFill>
              <a:schemeClr val="bg1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 sz="1350"/>
          </a:p>
        </p:txBody>
      </p:sp>
      <p:sp>
        <p:nvSpPr>
          <p:cNvPr id="8" name="椭圆 7"/>
          <p:cNvSpPr/>
          <p:nvPr/>
        </p:nvSpPr>
        <p:spPr>
          <a:xfrm>
            <a:off x="4928368" y="3637279"/>
            <a:ext cx="345710" cy="345710"/>
          </a:xfrm>
          <a:prstGeom prst="ellipse">
            <a:avLst/>
          </a:prstGeom>
          <a:solidFill>
            <a:srgbClr val="92D050"/>
          </a:solidFill>
          <a:ln w="38100" cap="flat" cmpd="sng" algn="ctr">
            <a:solidFill>
              <a:schemeClr val="bg1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685800" eaLnBrk="0" hangingPunct="0">
              <a:defRPr/>
            </a:pPr>
            <a:endParaRPr lang="zh-CN" altLang="en-US" sz="21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951820" y="3636077"/>
            <a:ext cx="345710" cy="345710"/>
          </a:xfrm>
          <a:prstGeom prst="ellipse">
            <a:avLst/>
          </a:prstGeom>
          <a:solidFill>
            <a:srgbClr val="92D050"/>
          </a:solidFill>
          <a:ln w="38100" cap="flat" cmpd="sng" algn="ctr">
            <a:solidFill>
              <a:schemeClr val="bg1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685800" eaLnBrk="0" hangingPunct="0">
              <a:defRPr/>
            </a:pPr>
            <a:endParaRPr lang="zh-CN" altLang="en-US" sz="21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954482" y="3636077"/>
            <a:ext cx="345710" cy="345710"/>
          </a:xfrm>
          <a:prstGeom prst="ellipse">
            <a:avLst/>
          </a:prstGeom>
          <a:solidFill>
            <a:srgbClr val="92D050"/>
          </a:solidFill>
          <a:ln w="38100" cap="flat" cmpd="sng" algn="ctr">
            <a:solidFill>
              <a:schemeClr val="bg1"/>
            </a:solidFill>
            <a:prstDash val="solid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 sz="1350"/>
          </a:p>
        </p:txBody>
      </p:sp>
      <p:sp>
        <p:nvSpPr>
          <p:cNvPr id="11" name="椭圆 10"/>
          <p:cNvSpPr/>
          <p:nvPr/>
        </p:nvSpPr>
        <p:spPr>
          <a:xfrm>
            <a:off x="1882131" y="3647515"/>
            <a:ext cx="345710" cy="345710"/>
          </a:xfrm>
          <a:prstGeom prst="ellipse">
            <a:avLst/>
          </a:prstGeom>
          <a:solidFill>
            <a:srgbClr val="92D050"/>
          </a:solidFill>
          <a:ln w="38100" cap="flat" cmpd="sng" algn="ctr">
            <a:solidFill>
              <a:schemeClr val="bg1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685800" eaLnBrk="0" hangingPunct="0">
              <a:defRPr/>
            </a:pPr>
            <a:endParaRPr lang="zh-CN" altLang="en-US" sz="21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45586" y="3641195"/>
            <a:ext cx="345710" cy="345710"/>
          </a:xfrm>
          <a:prstGeom prst="ellipse">
            <a:avLst/>
          </a:prstGeom>
          <a:solidFill>
            <a:srgbClr val="92D050"/>
          </a:solidFill>
          <a:ln w="38100" cap="flat" cmpd="sng" algn="ctr">
            <a:solidFill>
              <a:schemeClr val="bg1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685800" eaLnBrk="0" hangingPunct="0">
              <a:defRPr/>
            </a:pPr>
            <a:endParaRPr lang="zh-CN" altLang="en-US" sz="21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034602" y="3642397"/>
            <a:ext cx="345710" cy="345710"/>
          </a:xfrm>
          <a:prstGeom prst="ellipse">
            <a:avLst/>
          </a:prstGeom>
          <a:solidFill>
            <a:srgbClr val="92D050"/>
          </a:solidFill>
          <a:ln w="38100" cap="flat" cmpd="sng" algn="ctr">
            <a:solidFill>
              <a:schemeClr val="bg1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685800" eaLnBrk="0" hangingPunct="0">
              <a:defRPr/>
            </a:pPr>
            <a:endParaRPr lang="zh-CN" altLang="en-US" sz="21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96510" y="2361042"/>
            <a:ext cx="1866559" cy="1072796"/>
            <a:chOff x="848259" y="0"/>
            <a:chExt cx="1219868" cy="2335327"/>
          </a:xfrm>
        </p:grpSpPr>
        <p:sp>
          <p:nvSpPr>
            <p:cNvPr id="15" name="矩形 14"/>
            <p:cNvSpPr/>
            <p:nvPr/>
          </p:nvSpPr>
          <p:spPr>
            <a:xfrm>
              <a:off x="848259" y="0"/>
              <a:ext cx="955720" cy="21890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927746" y="146284"/>
              <a:ext cx="1140381" cy="21890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96012" tIns="96012" rIns="96012" bIns="96012" numCol="1" spcCol="1270" anchor="b" anchorCtr="0">
              <a:noAutofit/>
            </a:bodyPr>
            <a:lstStyle/>
            <a:p>
              <a:pPr algn="ctr" defTabSz="600075" eaLnBrk="0" hangingPunct="0">
                <a:defRPr/>
              </a:pPr>
              <a:r>
                <a:rPr lang="zh-CN" altLang="en-US" sz="1350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建立我国的重工业基地和国防工业基地</a:t>
              </a:r>
              <a:endParaRPr lang="en-US" altLang="zh-CN" sz="1350" kern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600075" eaLnBrk="0" hangingPunct="0">
                <a:defRPr/>
              </a:pPr>
              <a:r>
                <a:rPr lang="zh-CN" altLang="en-US" sz="1350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供热供煤气及通风</a:t>
              </a:r>
            </a:p>
            <a:p>
              <a:pPr algn="ctr" defTabSz="600075" eaLnBrk="0" hangingPunct="0">
                <a:defRPr/>
              </a:pPr>
              <a:r>
                <a:rPr lang="en-US" sz="1350" b="1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1952</a:t>
              </a:r>
              <a:endParaRPr lang="zh-CN" altLang="en-US" sz="135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169622" y="4283289"/>
            <a:ext cx="1760525" cy="1274612"/>
            <a:chOff x="1667733" y="3018428"/>
            <a:chExt cx="2347366" cy="2436995"/>
          </a:xfrm>
        </p:grpSpPr>
        <p:sp>
          <p:nvSpPr>
            <p:cNvPr id="18" name="矩形 17"/>
            <p:cNvSpPr/>
            <p:nvPr/>
          </p:nvSpPr>
          <p:spPr>
            <a:xfrm>
              <a:off x="1782212" y="3266380"/>
              <a:ext cx="1394717" cy="2189043"/>
            </a:xfrm>
            <a:prstGeom prst="rect">
              <a:avLst/>
            </a:prstGeom>
            <a:noFill/>
            <a:ln>
              <a:noFill/>
            </a:ln>
            <a:effectLst/>
          </p:spPr>
        </p:sp>
        <p:sp>
          <p:nvSpPr>
            <p:cNvPr id="19" name="文本框 18"/>
            <p:cNvSpPr txBox="1"/>
            <p:nvPr/>
          </p:nvSpPr>
          <p:spPr>
            <a:xfrm>
              <a:off x="1667733" y="3018428"/>
              <a:ext cx="2347366" cy="21890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96012" tIns="96012" rIns="96012" bIns="96012" numCol="1" spcCol="1270" anchor="t" anchorCtr="0">
              <a:noAutofit/>
            </a:bodyPr>
            <a:lstStyle/>
            <a:p>
              <a:pPr algn="ctr" defTabSz="600075" eaLnBrk="0" hangingPunct="0">
                <a:defRPr/>
              </a:pPr>
              <a:r>
                <a:rPr lang="en-US" altLang="zh-CN" sz="1350" b="1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1959</a:t>
              </a:r>
            </a:p>
            <a:p>
              <a:pPr algn="ctr" defTabSz="600075" eaLnBrk="0" hangingPunct="0">
                <a:defRPr/>
              </a:pPr>
              <a:r>
                <a:rPr lang="zh-CN" altLang="en-US" sz="1350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供热通风</a:t>
              </a:r>
              <a:r>
                <a:rPr lang="en-US" altLang="zh-CN" sz="1350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</a:p>
            <a:p>
              <a:pPr algn="ctr" defTabSz="600075" eaLnBrk="0" hangingPunct="0">
                <a:defRPr/>
              </a:pPr>
              <a:r>
                <a:rPr lang="en-US" altLang="zh-CN" sz="1350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</a:t>
              </a:r>
              <a:r>
                <a:rPr lang="zh-CN" altLang="en-US" sz="1350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煤气工程</a:t>
              </a:r>
              <a:r>
                <a:rPr lang="en-US" altLang="zh-CN" sz="1050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1050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哈工大</a:t>
              </a:r>
              <a:r>
                <a:rPr lang="en-US" altLang="zh-CN" sz="1350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</a:p>
            <a:p>
              <a:pPr algn="ctr" defTabSz="600075" eaLnBrk="0" hangingPunct="0">
                <a:defRPr/>
              </a:pPr>
              <a:r>
                <a:rPr lang="zh-CN" altLang="en-US" sz="1350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工业发展和十大国庆工程需求</a:t>
              </a:r>
              <a:endParaRPr lang="en-US" altLang="zh-CN" sz="1350" kern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600075" eaLnBrk="0" hangingPunct="0">
                <a:defRPr/>
              </a:pPr>
              <a:endParaRPr lang="en-US" altLang="zh-CN" sz="900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855744" y="1781171"/>
            <a:ext cx="2096342" cy="1664451"/>
            <a:chOff x="2833423" y="0"/>
            <a:chExt cx="2795122" cy="2219268"/>
          </a:xfrm>
        </p:grpSpPr>
        <p:sp>
          <p:nvSpPr>
            <p:cNvPr id="21" name="矩形 20"/>
            <p:cNvSpPr/>
            <p:nvPr/>
          </p:nvSpPr>
          <p:spPr>
            <a:xfrm>
              <a:off x="2833423" y="0"/>
              <a:ext cx="2201204" cy="2189043"/>
            </a:xfrm>
            <a:prstGeom prst="rect">
              <a:avLst/>
            </a:prstGeom>
            <a:noFill/>
            <a:ln>
              <a:noFill/>
            </a:ln>
            <a:effectLst/>
          </p:spPr>
        </p:sp>
        <p:sp>
          <p:nvSpPr>
            <p:cNvPr id="22" name="文本框 21"/>
            <p:cNvSpPr txBox="1"/>
            <p:nvPr/>
          </p:nvSpPr>
          <p:spPr>
            <a:xfrm>
              <a:off x="3427341" y="30225"/>
              <a:ext cx="2201204" cy="21890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96012" tIns="96012" rIns="96012" bIns="96012" numCol="1" spcCol="1270" anchor="b" anchorCtr="0">
              <a:noAutofit/>
            </a:bodyPr>
            <a:lstStyle/>
            <a:p>
              <a:pPr algn="ctr" defTabSz="600075" eaLnBrk="0" hangingPunct="0">
                <a:defRPr/>
              </a:pPr>
              <a:r>
                <a:rPr lang="zh-CN" altLang="en-US" sz="1350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改革开放</a:t>
              </a:r>
              <a:endParaRPr lang="en-US" altLang="zh-CN" sz="1350" kern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600075" eaLnBrk="0" hangingPunct="0">
                <a:defRPr/>
              </a:pPr>
              <a:r>
                <a:rPr lang="zh-CN" altLang="en-US" sz="1350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供热与通风</a:t>
              </a:r>
              <a:endParaRPr lang="en-US" altLang="zh-CN" sz="135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600075" eaLnBrk="0" hangingPunct="0">
                <a:defRPr/>
              </a:pPr>
              <a:r>
                <a:rPr lang="en-US" altLang="zh-CN" sz="1350" b="1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1977-1982</a:t>
              </a:r>
              <a:endParaRPr lang="en-US" altLang="zh-CN" sz="135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600075" eaLnBrk="0" hangingPunct="0">
                <a:defRPr/>
              </a:pPr>
              <a:r>
                <a:rPr lang="zh-CN" altLang="en-US" sz="1350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城市燃气热能供应</a:t>
              </a:r>
              <a:endParaRPr lang="en-US" altLang="zh-CN" sz="1350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600075" eaLnBrk="0" hangingPunct="0">
                <a:defRPr/>
              </a:pPr>
              <a:r>
                <a:rPr lang="en-US" altLang="zh-CN" sz="1350" b="1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1978-1986</a:t>
              </a:r>
              <a:endParaRPr lang="zh-CN" altLang="en-US" sz="1350" b="1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956079" y="4186236"/>
            <a:ext cx="2002922" cy="1644955"/>
            <a:chOff x="4651410" y="3236123"/>
            <a:chExt cx="2670562" cy="2193273"/>
          </a:xfrm>
        </p:grpSpPr>
        <p:sp>
          <p:nvSpPr>
            <p:cNvPr id="24" name="矩形 23"/>
            <p:cNvSpPr/>
            <p:nvPr/>
          </p:nvSpPr>
          <p:spPr>
            <a:xfrm>
              <a:off x="4651410" y="3240353"/>
              <a:ext cx="1871545" cy="2189043"/>
            </a:xfrm>
            <a:prstGeom prst="rect">
              <a:avLst/>
            </a:prstGeom>
            <a:noFill/>
            <a:ln>
              <a:noFill/>
            </a:ln>
            <a:effectLst/>
          </p:spPr>
        </p:sp>
        <p:sp>
          <p:nvSpPr>
            <p:cNvPr id="25" name="文本框 24"/>
            <p:cNvSpPr txBox="1"/>
            <p:nvPr/>
          </p:nvSpPr>
          <p:spPr>
            <a:xfrm>
              <a:off x="4976872" y="3236123"/>
              <a:ext cx="2345100" cy="21890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06680" tIns="106680" rIns="106680" bIns="106680" numCol="1" spcCol="1270" anchor="t" anchorCtr="0">
              <a:noAutofit/>
            </a:bodyPr>
            <a:lstStyle/>
            <a:p>
              <a:pPr algn="ctr" defTabSz="666750">
                <a:defRPr/>
              </a:pPr>
              <a:r>
                <a:rPr lang="en-US" altLang="zh-CN" sz="1350" b="1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1983</a:t>
              </a:r>
              <a:endParaRPr lang="zh-CN" altLang="zh-CN" sz="1350" b="1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666750" eaLnBrk="0" hangingPunct="0">
                <a:defRPr/>
              </a:pPr>
              <a:r>
                <a:rPr lang="zh-CN" altLang="en-US" sz="1350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供热通风与空调工程</a:t>
              </a:r>
              <a:endParaRPr lang="en-US" altLang="zh-CN" sz="135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666750">
                <a:defRPr/>
              </a:pPr>
              <a:r>
                <a:rPr lang="en-US" altLang="zh-CN" sz="1350" b="1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1987</a:t>
              </a:r>
              <a:endParaRPr lang="zh-CN" altLang="en-US" sz="1350" b="1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666750" eaLnBrk="0" hangingPunct="0">
                <a:defRPr/>
              </a:pPr>
              <a:r>
                <a:rPr lang="zh-CN" altLang="en-US" sz="1350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城市燃气工程</a:t>
              </a:r>
              <a:endParaRPr lang="en-US" altLang="zh-CN" sz="135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666750" eaLnBrk="0" hangingPunct="0">
                <a:defRPr/>
              </a:pPr>
              <a:r>
                <a:rPr lang="zh-CN" altLang="en-US" sz="1350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建筑行业成为国家</a:t>
              </a:r>
              <a:endParaRPr lang="en-US" altLang="zh-CN" sz="1350" kern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666750" eaLnBrk="0" hangingPunct="0">
                <a:defRPr/>
              </a:pPr>
              <a:r>
                <a:rPr lang="zh-CN" altLang="en-US" sz="1350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支柱产业</a:t>
              </a:r>
              <a:endParaRPr lang="en-US" altLang="zh-CN" sz="1350" kern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182873" y="1655365"/>
            <a:ext cx="1836700" cy="1773933"/>
            <a:chOff x="5724675" y="221784"/>
            <a:chExt cx="1634972" cy="2365244"/>
          </a:xfrm>
        </p:grpSpPr>
        <p:sp>
          <p:nvSpPr>
            <p:cNvPr id="27" name="矩形 26"/>
            <p:cNvSpPr/>
            <p:nvPr/>
          </p:nvSpPr>
          <p:spPr>
            <a:xfrm>
              <a:off x="6188226" y="221784"/>
              <a:ext cx="1072089" cy="2189043"/>
            </a:xfrm>
            <a:prstGeom prst="rect">
              <a:avLst/>
            </a:prstGeom>
            <a:noFill/>
            <a:ln>
              <a:noFill/>
            </a:ln>
            <a:effectLst/>
          </p:spPr>
        </p:sp>
        <p:sp>
          <p:nvSpPr>
            <p:cNvPr id="28" name="文本框 27"/>
            <p:cNvSpPr txBox="1"/>
            <p:nvPr/>
          </p:nvSpPr>
          <p:spPr>
            <a:xfrm>
              <a:off x="5724675" y="397985"/>
              <a:ext cx="1634972" cy="21890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96012" tIns="96012" rIns="96012" bIns="96012" numCol="1" spcCol="1270" anchor="b" anchorCtr="0">
              <a:noAutofit/>
            </a:bodyPr>
            <a:lstStyle/>
            <a:p>
              <a:pPr algn="ctr" defTabSz="600075" eaLnBrk="0" hangingPunct="0">
                <a:defRPr/>
              </a:pPr>
              <a:endParaRPr lang="en-US" altLang="zh-CN" sz="135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600075" eaLnBrk="0" hangingPunct="0">
                <a:defRPr/>
              </a:pPr>
              <a:r>
                <a:rPr lang="zh-CN" altLang="en-US" sz="1350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适应社会主义市场经济和科技发展</a:t>
              </a:r>
              <a:endParaRPr lang="en-US" altLang="zh-CN" sz="1350" kern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600075" eaLnBrk="0" hangingPunct="0">
                <a:defRPr/>
              </a:pPr>
              <a:r>
                <a:rPr lang="zh-CN" altLang="en-US" sz="1350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供热通风与空调工程</a:t>
              </a:r>
              <a:endParaRPr lang="en-US" altLang="zh-CN" sz="135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600075" eaLnBrk="0" hangingPunct="0">
                <a:defRPr/>
              </a:pPr>
              <a:r>
                <a:rPr lang="zh-CN" altLang="en-US" sz="1350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城市燃气工程</a:t>
              </a:r>
              <a:endParaRPr lang="en-US" altLang="zh-CN" sz="135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600075" eaLnBrk="0" hangingPunct="0">
                <a:defRPr/>
              </a:pPr>
              <a:r>
                <a:rPr lang="zh-CN" altLang="en-US" sz="1350" b="1" kern="0" dirty="0">
                  <a:solidFill>
                    <a:schemeClr val="accent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供热空调与燃气工程</a:t>
              </a:r>
              <a:endParaRPr lang="en-US" altLang="zh-CN" sz="1350" b="1" kern="0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600075" eaLnBrk="0" hangingPunct="0">
                <a:defRPr/>
              </a:pPr>
              <a:r>
                <a:rPr lang="en-US" altLang="zh-CN" sz="1350" b="1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1995</a:t>
              </a:r>
              <a:endParaRPr lang="zh-CN" altLang="en-US" sz="1350" b="1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538693" y="4243899"/>
            <a:ext cx="1177289" cy="1377061"/>
            <a:chOff x="8155684" y="3240353"/>
            <a:chExt cx="1000008" cy="2189043"/>
          </a:xfrm>
        </p:grpSpPr>
        <p:sp>
          <p:nvSpPr>
            <p:cNvPr id="30" name="矩形 29"/>
            <p:cNvSpPr/>
            <p:nvPr/>
          </p:nvSpPr>
          <p:spPr>
            <a:xfrm>
              <a:off x="8398486" y="3240353"/>
              <a:ext cx="757206" cy="21890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8155684" y="3240354"/>
              <a:ext cx="1000008" cy="156984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96012" tIns="96012" rIns="96012" bIns="96012" numCol="1" spcCol="1270" anchor="t" anchorCtr="0">
              <a:noAutofit/>
            </a:bodyPr>
            <a:lstStyle/>
            <a:p>
              <a:pPr algn="ctr" defTabSz="600075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1350" b="1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1998</a:t>
              </a:r>
            </a:p>
            <a:p>
              <a:pPr algn="ctr" defTabSz="600075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350" b="1" kern="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建筑环境与设备工程</a:t>
              </a:r>
              <a:endParaRPr lang="en-US" altLang="zh-CN" sz="1350" b="1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600075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350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面向</a:t>
              </a:r>
              <a:r>
                <a:rPr lang="en-US" altLang="zh-CN" sz="1350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21</a:t>
              </a:r>
              <a:r>
                <a:rPr lang="zh-CN" altLang="en-US" sz="1350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世纪高等工程专门人才</a:t>
              </a:r>
              <a:endParaRPr lang="en-US" altLang="zh-CN" sz="1350" kern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467672" y="1675963"/>
            <a:ext cx="1441920" cy="1754234"/>
            <a:chOff x="8979129" y="69721"/>
            <a:chExt cx="941909" cy="2338979"/>
          </a:xfrm>
        </p:grpSpPr>
        <p:sp>
          <p:nvSpPr>
            <p:cNvPr id="33" name="矩形 32"/>
            <p:cNvSpPr/>
            <p:nvPr/>
          </p:nvSpPr>
          <p:spPr>
            <a:xfrm>
              <a:off x="9173111" y="69721"/>
              <a:ext cx="747927" cy="2189043"/>
            </a:xfrm>
            <a:prstGeom prst="rect">
              <a:avLst/>
            </a:prstGeom>
            <a:noFill/>
            <a:ln>
              <a:noFill/>
            </a:ln>
            <a:effectLst/>
          </p:spPr>
        </p:sp>
        <p:sp>
          <p:nvSpPr>
            <p:cNvPr id="34" name="文本框 33"/>
            <p:cNvSpPr txBox="1"/>
            <p:nvPr/>
          </p:nvSpPr>
          <p:spPr>
            <a:xfrm>
              <a:off x="8979129" y="219657"/>
              <a:ext cx="913673" cy="21890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96012" tIns="96012" rIns="96012" bIns="96012" numCol="1" spcCol="1270" anchor="b" anchorCtr="0">
              <a:noAutofit/>
            </a:bodyPr>
            <a:lstStyle/>
            <a:p>
              <a:pPr algn="ctr" defTabSz="600075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350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建筑节能、新能源与自动控制</a:t>
              </a:r>
              <a:endParaRPr lang="en-US" altLang="zh-CN" sz="1350" kern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600075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350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建筑环境与能源应用工程</a:t>
              </a:r>
              <a:endParaRPr lang="en-US" altLang="zh-CN" sz="135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600075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1350" b="1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endParaRPr lang="zh-CN" altLang="en-US" sz="1350" b="1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7995874" y="3474121"/>
            <a:ext cx="657873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05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？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7034603" y="4255692"/>
            <a:ext cx="1177289" cy="1377061"/>
            <a:chOff x="8155684" y="3240353"/>
            <a:chExt cx="1000008" cy="2189043"/>
          </a:xfrm>
        </p:grpSpPr>
        <p:sp>
          <p:nvSpPr>
            <p:cNvPr id="43" name="矩形 42"/>
            <p:cNvSpPr/>
            <p:nvPr/>
          </p:nvSpPr>
          <p:spPr>
            <a:xfrm>
              <a:off x="8398486" y="3240353"/>
              <a:ext cx="757206" cy="21890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8155684" y="3240354"/>
              <a:ext cx="1000008" cy="156984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96012" tIns="96012" rIns="96012" bIns="96012" numCol="1" spcCol="1270" anchor="t" anchorCtr="0">
              <a:noAutofit/>
            </a:bodyPr>
            <a:lstStyle/>
            <a:p>
              <a:pPr algn="ctr" defTabSz="600075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1350" b="1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2030-2060</a:t>
              </a:r>
              <a:endParaRPr lang="en-US" altLang="zh-CN" sz="1350" kern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600075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100" b="1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未来</a:t>
              </a:r>
              <a:endParaRPr lang="en-US" altLang="zh-CN" sz="2100" b="1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070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035050"/>
            <a:ext cx="8229600" cy="454025"/>
          </a:xfrm>
          <a:noFill/>
        </p:spPr>
        <p:txBody>
          <a:bodyPr/>
          <a:lstStyle/>
          <a:p>
            <a:pPr algn="ctr" eaLnBrk="1" hangingPunct="1"/>
            <a:r>
              <a:rPr lang="zh-CN" altLang="en-US"/>
              <a:t>目录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7080" y="1712278"/>
            <a:ext cx="8320216" cy="45259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3200" dirty="0"/>
              <a:t>一、我国建环专业的历史沿革</a:t>
            </a:r>
            <a:endParaRPr lang="en-US" altLang="zh-CN" sz="3200" dirty="0"/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3200" dirty="0">
                <a:solidFill>
                  <a:srgbClr val="FF0000"/>
                </a:solidFill>
              </a:rPr>
              <a:t>二、建环相关专业发展的启示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3200" dirty="0" smtClean="0"/>
              <a:t>三、建环专业学科建设如何破局</a:t>
            </a:r>
            <a:endParaRPr lang="en-US" altLang="zh-CN" sz="3200" dirty="0" smtClean="0"/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3200" dirty="0" smtClean="0"/>
              <a:t>四、课程体系建设带来的新挑战</a:t>
            </a:r>
            <a:endParaRPr lang="en-US" altLang="zh-CN" sz="3200" dirty="0" smtClean="0"/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3200" dirty="0" smtClean="0"/>
              <a:t>五、</a:t>
            </a:r>
            <a:r>
              <a:rPr lang="zh-CN" altLang="en-US" sz="3200" dirty="0"/>
              <a:t>总结与</a:t>
            </a:r>
            <a:r>
              <a:rPr lang="zh-CN" altLang="en-US" sz="3200" dirty="0" smtClean="0"/>
              <a:t>建议</a:t>
            </a:r>
            <a:endParaRPr lang="en-US" altLang="zh-CN" sz="3200" dirty="0"/>
          </a:p>
        </p:txBody>
      </p:sp>
    </p:spTree>
    <p:extLst>
      <p:ext uri="{BB962C8B-B14F-4D97-AF65-F5344CB8AC3E}">
        <p14:creationId xmlns:p14="http://schemas.microsoft.com/office/powerpoint/2010/main" val="423396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/>
              <a:t>建筑专业发展变化历程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39919D35-35C4-8CB8-E4D5-9A029592B1D5}"/>
              </a:ext>
            </a:extLst>
          </p:cNvPr>
          <p:cNvSpPr txBox="1"/>
          <p:nvPr/>
        </p:nvSpPr>
        <p:spPr>
          <a:xfrm>
            <a:off x="564567" y="2410303"/>
            <a:ext cx="803709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accent4">
                    <a:lumMod val="50000"/>
                  </a:schemeClr>
                </a:solidFill>
              </a:rPr>
              <a:t>       20</a:t>
            </a:r>
            <a:r>
              <a:rPr lang="zh-CN" altLang="en-US" sz="2000" dirty="0">
                <a:solidFill>
                  <a:schemeClr val="accent4">
                    <a:lumMod val="50000"/>
                  </a:schemeClr>
                </a:solidFill>
              </a:rPr>
              <a:t>世纪</a:t>
            </a:r>
            <a:r>
              <a:rPr lang="en-US" altLang="zh-CN" sz="2000" dirty="0">
                <a:solidFill>
                  <a:schemeClr val="accent4">
                    <a:lumMod val="50000"/>
                  </a:schemeClr>
                </a:solidFill>
              </a:rPr>
              <a:t>50</a:t>
            </a:r>
            <a:r>
              <a:rPr lang="zh-CN" altLang="en-US" sz="2000" dirty="0">
                <a:solidFill>
                  <a:schemeClr val="accent4">
                    <a:lumMod val="50000"/>
                  </a:schemeClr>
                </a:solidFill>
              </a:rPr>
              <a:t>年代，我国建筑教育形成了以职业建筑师培养为宗旨的“老八校”格局。建筑老八校包括：</a:t>
            </a:r>
            <a:r>
              <a:rPr lang="zh-CN" altLang="en-US" sz="2000" dirty="0">
                <a:solidFill>
                  <a:srgbClr val="7030A0"/>
                </a:solidFill>
              </a:rPr>
              <a:t>清华大学、东南大学、天津大学、同济大学、原哈尔滨建筑大学（已并入哈尔滨工业大学）、华南理工大学、原重庆建筑大学（已并入重庆大学）和西安建筑科技大学</a:t>
            </a:r>
            <a:r>
              <a:rPr lang="zh-CN" altLang="en-US" sz="2000" dirty="0"/>
              <a:t>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A2061EFF-8775-B6ED-D9B0-280A68FCF312}"/>
              </a:ext>
            </a:extLst>
          </p:cNvPr>
          <p:cNvSpPr txBox="1"/>
          <p:nvPr/>
        </p:nvSpPr>
        <p:spPr>
          <a:xfrm>
            <a:off x="564566" y="1677581"/>
            <a:ext cx="803709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accent4">
                    <a:lumMod val="50000"/>
                  </a:schemeClr>
                </a:solidFill>
              </a:rPr>
              <a:t>       20</a:t>
            </a:r>
            <a:r>
              <a:rPr lang="zh-CN" altLang="en-US" sz="2000" dirty="0">
                <a:solidFill>
                  <a:schemeClr val="accent4">
                    <a:lumMod val="50000"/>
                  </a:schemeClr>
                </a:solidFill>
              </a:rPr>
              <a:t>世纪初一批大学（如清华大学、同济大学）成立了建筑系，推动建筑教育专业化</a:t>
            </a:r>
            <a:r>
              <a:rPr lang="zh-CN" altLang="en-US" sz="2000" dirty="0" smtClean="0">
                <a:solidFill>
                  <a:schemeClr val="accent4">
                    <a:lumMod val="50000"/>
                  </a:schemeClr>
                </a:solidFill>
              </a:rPr>
              <a:t>。</a:t>
            </a:r>
            <a:endParaRPr lang="zh-CN" alt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71AFC234-BBC1-BFF4-95D5-773BA7AD7BA1}"/>
              </a:ext>
            </a:extLst>
          </p:cNvPr>
          <p:cNvSpPr txBox="1"/>
          <p:nvPr/>
        </p:nvSpPr>
        <p:spPr>
          <a:xfrm>
            <a:off x="551314" y="3733742"/>
            <a:ext cx="805034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4">
                    <a:lumMod val="50000"/>
                  </a:schemeClr>
                </a:solidFill>
              </a:rPr>
              <a:t>       改革开放后，为了支撑城乡大规模建设发展所需的人才供应，设立“建筑学学士”和“建筑学硕士”专业学位，建立了较为完善的建筑学专业教育与专业评估体系</a:t>
            </a:r>
            <a:r>
              <a:rPr lang="zh-CN" altLang="en-US" sz="2000" dirty="0" smtClean="0">
                <a:solidFill>
                  <a:schemeClr val="accent4">
                    <a:lumMod val="50000"/>
                  </a:schemeClr>
                </a:solidFill>
              </a:rPr>
              <a:t>。</a:t>
            </a:r>
            <a:endParaRPr lang="zh-CN" alt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71AFC234-BBC1-BFF4-95D5-773BA7AD7BA1}"/>
              </a:ext>
            </a:extLst>
          </p:cNvPr>
          <p:cNvSpPr txBox="1"/>
          <p:nvPr/>
        </p:nvSpPr>
        <p:spPr>
          <a:xfrm>
            <a:off x="784727" y="4812777"/>
            <a:ext cx="805034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accent4">
                    <a:lumMod val="50000"/>
                  </a:schemeClr>
                </a:solidFill>
              </a:rPr>
              <a:t>     时至今日</a:t>
            </a:r>
            <a:r>
              <a:rPr lang="zh-CN" altLang="en-US" sz="2000" dirty="0">
                <a:solidFill>
                  <a:schemeClr val="accent4">
                    <a:lumMod val="50000"/>
                  </a:schemeClr>
                </a:solidFill>
              </a:rPr>
              <a:t>，我国建筑院系已扩展至</a:t>
            </a:r>
            <a:r>
              <a:rPr lang="en-US" altLang="zh-CN" sz="2000" dirty="0">
                <a:solidFill>
                  <a:schemeClr val="accent4">
                    <a:lumMod val="50000"/>
                  </a:schemeClr>
                </a:solidFill>
              </a:rPr>
              <a:t>330</a:t>
            </a:r>
            <a:r>
              <a:rPr lang="zh-CN" altLang="en-US" sz="2000" dirty="0">
                <a:solidFill>
                  <a:schemeClr val="accent4">
                    <a:lumMod val="50000"/>
                  </a:schemeClr>
                </a:solidFill>
              </a:rPr>
              <a:t>余所，建筑学专业也拓展为建筑学、城乡规划和风景园林</a:t>
            </a:r>
            <a:r>
              <a:rPr lang="en-US" altLang="zh-CN" sz="2000" dirty="0">
                <a:solidFill>
                  <a:schemeClr val="accent4">
                    <a:lumMod val="50000"/>
                  </a:schemeClr>
                </a:solidFill>
              </a:rPr>
              <a:t>3</a:t>
            </a:r>
            <a:r>
              <a:rPr lang="zh-CN" altLang="en-US" sz="2000" dirty="0" smtClean="0">
                <a:solidFill>
                  <a:schemeClr val="accent4">
                    <a:lumMod val="50000"/>
                  </a:schemeClr>
                </a:solidFill>
              </a:rPr>
              <a:t>个一级学科专业（风景园林后被取消）。</a:t>
            </a:r>
            <a:endParaRPr lang="zh-CN" alt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30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1A5C349A-F573-C5A8-55CA-1E4782791D4A}"/>
              </a:ext>
            </a:extLst>
          </p:cNvPr>
          <p:cNvSpPr txBox="1"/>
          <p:nvPr/>
        </p:nvSpPr>
        <p:spPr>
          <a:xfrm>
            <a:off x="270712" y="1595600"/>
            <a:ext cx="8588808" cy="4493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/>
              <a:t>      </a:t>
            </a:r>
            <a:r>
              <a:rPr lang="zh-CN" altLang="en-US" sz="2200" dirty="0">
                <a:solidFill>
                  <a:schemeClr val="accent4">
                    <a:lumMod val="50000"/>
                  </a:schemeClr>
                </a:solidFill>
              </a:rPr>
              <a:t>结构工程专业，是隶属于土木工程一级学科的二级学科，主要运用力学方法对结构物进行分析与设计，并进行有关服役状态的评估</a:t>
            </a:r>
            <a:r>
              <a:rPr lang="zh-CN" altLang="en-US" sz="2200" dirty="0" smtClean="0">
                <a:solidFill>
                  <a:schemeClr val="accent4">
                    <a:lumMod val="50000"/>
                  </a:schemeClr>
                </a:solidFill>
              </a:rPr>
              <a:t>。</a:t>
            </a:r>
            <a:endParaRPr lang="en-US" altLang="zh-CN" sz="22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altLang="zh-CN" sz="2200" dirty="0" smtClean="0">
                <a:solidFill>
                  <a:schemeClr val="accent4">
                    <a:lumMod val="50000"/>
                  </a:schemeClr>
                </a:solidFill>
              </a:rPr>
              <a:t>      19</a:t>
            </a:r>
            <a:r>
              <a:rPr lang="zh-CN" altLang="en-US" sz="2200" dirty="0">
                <a:solidFill>
                  <a:schemeClr val="accent4">
                    <a:lumMod val="50000"/>
                  </a:schemeClr>
                </a:solidFill>
              </a:rPr>
              <a:t>世纪末，工业革命的影响传入中国，现代建筑材料和结构技术（如钢材、混凝土）开始引入。城市化与工业化初见端倪，铁路、港口和工业建筑需求增加，为结构工程技术提供了实践舞台。结构工程从传统的木结构、砖石结构逐步向现代工程转型</a:t>
            </a:r>
            <a:r>
              <a:rPr lang="zh-CN" altLang="en-US" sz="2200" dirty="0" smtClean="0">
                <a:solidFill>
                  <a:schemeClr val="accent4">
                    <a:lumMod val="50000"/>
                  </a:schemeClr>
                </a:solidFill>
              </a:rPr>
              <a:t>。</a:t>
            </a:r>
            <a:endParaRPr lang="en-US" altLang="zh-CN" sz="22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zh-CN" altLang="en-US" sz="2200" dirty="0" smtClean="0">
                <a:solidFill>
                  <a:schemeClr val="accent4">
                    <a:lumMod val="50000"/>
                  </a:schemeClr>
                </a:solidFill>
              </a:rPr>
              <a:t>      新中国</a:t>
            </a:r>
            <a:r>
              <a:rPr lang="zh-CN" altLang="en-US" sz="2200" dirty="0">
                <a:solidFill>
                  <a:schemeClr val="accent4">
                    <a:lumMod val="50000"/>
                  </a:schemeClr>
                </a:solidFill>
              </a:rPr>
              <a:t>成立后，国家大规模基础设施建设，推动结构工程技术快速发展。以苏联技术为基础，强调大型公共建筑、工业设施及桥梁建设</a:t>
            </a:r>
            <a:r>
              <a:rPr lang="zh-CN" altLang="en-US" sz="2200" dirty="0" smtClean="0">
                <a:solidFill>
                  <a:schemeClr val="accent4">
                    <a:lumMod val="50000"/>
                  </a:schemeClr>
                </a:solidFill>
              </a:rPr>
              <a:t>。</a:t>
            </a:r>
            <a:endParaRPr lang="en-US" altLang="zh-CN" sz="22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200" dirty="0">
                <a:solidFill>
                  <a:schemeClr val="accent4">
                    <a:lumMod val="50000"/>
                  </a:schemeClr>
                </a:solidFill>
              </a:rPr>
              <a:t>北京十大建筑建设（</a:t>
            </a:r>
            <a:r>
              <a:rPr lang="en-US" altLang="zh-CN" sz="2200" dirty="0">
                <a:solidFill>
                  <a:schemeClr val="accent4">
                    <a:lumMod val="50000"/>
                  </a:schemeClr>
                </a:solidFill>
              </a:rPr>
              <a:t>1959</a:t>
            </a:r>
            <a:r>
              <a:rPr lang="zh-CN" altLang="en-US" sz="2200" dirty="0">
                <a:solidFill>
                  <a:schemeClr val="accent4">
                    <a:lumMod val="50000"/>
                  </a:schemeClr>
                </a:solidFill>
              </a:rPr>
              <a:t>年）：人民大会堂等建筑采用了钢筋混凝土框架与桁架结构，奠定了中国现代公共建筑的结构标准。</a:t>
            </a:r>
            <a:endParaRPr lang="en-US" altLang="zh-CN" sz="2200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200" dirty="0">
                <a:solidFill>
                  <a:schemeClr val="accent4">
                    <a:lumMod val="50000"/>
                  </a:schemeClr>
                </a:solidFill>
              </a:rPr>
              <a:t>武汉长江大桥（</a:t>
            </a:r>
            <a:r>
              <a:rPr lang="en-US" altLang="zh-CN" sz="2200" dirty="0">
                <a:solidFill>
                  <a:schemeClr val="accent4">
                    <a:lumMod val="50000"/>
                  </a:schemeClr>
                </a:solidFill>
              </a:rPr>
              <a:t>1957</a:t>
            </a:r>
            <a:r>
              <a:rPr lang="zh-CN" altLang="en-US" sz="2200" dirty="0">
                <a:solidFill>
                  <a:schemeClr val="accent4">
                    <a:lumMod val="50000"/>
                  </a:schemeClr>
                </a:solidFill>
              </a:rPr>
              <a:t>年）：首座由中国自主设计建造的长江大桥，标志着结构工程在桥梁建设领域的成熟</a:t>
            </a:r>
            <a:r>
              <a:rPr lang="zh-CN" altLang="en-US" sz="2200" dirty="0" smtClean="0">
                <a:solidFill>
                  <a:schemeClr val="accent4">
                    <a:lumMod val="50000"/>
                  </a:schemeClr>
                </a:solidFill>
              </a:rPr>
              <a:t>。</a:t>
            </a:r>
            <a:endParaRPr lang="en-US" altLang="zh-CN" sz="2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xmlns="" id="{A8BE5DD1-8A13-7798-3FAB-2A5D31C55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796925"/>
          </a:xfrm>
        </p:spPr>
        <p:txBody>
          <a:bodyPr/>
          <a:lstStyle/>
          <a:p>
            <a:r>
              <a:rPr lang="zh-CN" altLang="en-US" sz="3200" dirty="0"/>
              <a:t>结构工程专业发展变化</a:t>
            </a:r>
            <a:r>
              <a:rPr lang="zh-CN" altLang="en-US" sz="3200" dirty="0" smtClean="0"/>
              <a:t>历程（</a:t>
            </a:r>
            <a:r>
              <a:rPr lang="en-US" altLang="zh-CN" sz="3200" dirty="0" smtClean="0"/>
              <a:t>1</a:t>
            </a:r>
            <a:r>
              <a:rPr lang="zh-CN" altLang="en-US" sz="3200" dirty="0" smtClean="0"/>
              <a:t>）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9991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1A5C349A-F573-C5A8-55CA-1E4782791D4A}"/>
              </a:ext>
            </a:extLst>
          </p:cNvPr>
          <p:cNvSpPr txBox="1"/>
          <p:nvPr/>
        </p:nvSpPr>
        <p:spPr>
          <a:xfrm>
            <a:off x="468313" y="1595600"/>
            <a:ext cx="8229600" cy="4493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 smtClean="0">
                <a:solidFill>
                  <a:schemeClr val="accent4">
                    <a:lumMod val="50000"/>
                  </a:schemeClr>
                </a:solidFill>
              </a:rPr>
              <a:t>       改革开放</a:t>
            </a:r>
            <a:r>
              <a:rPr lang="zh-CN" altLang="en-US" sz="2200" dirty="0">
                <a:solidFill>
                  <a:schemeClr val="accent4">
                    <a:lumMod val="50000"/>
                  </a:schemeClr>
                </a:solidFill>
              </a:rPr>
              <a:t>后，城市化快速推进，超高层建筑、大跨度结构和抗震设计成为结构工程的重点。注重技术创新与国际接轨，同时推动绿色建筑与可持续发展</a:t>
            </a:r>
            <a:r>
              <a:rPr lang="zh-CN" altLang="en-US" sz="2200" dirty="0" smtClean="0">
                <a:solidFill>
                  <a:schemeClr val="accent4">
                    <a:lumMod val="50000"/>
                  </a:schemeClr>
                </a:solidFill>
              </a:rPr>
              <a:t>。</a:t>
            </a:r>
            <a:endParaRPr lang="en-US" altLang="zh-CN" sz="22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200" dirty="0">
                <a:solidFill>
                  <a:schemeClr val="accent4">
                    <a:lumMod val="50000"/>
                  </a:schemeClr>
                </a:solidFill>
              </a:rPr>
              <a:t>北京奥运会场馆（</a:t>
            </a:r>
            <a:r>
              <a:rPr lang="en-US" altLang="zh-CN" sz="2200" dirty="0">
                <a:solidFill>
                  <a:schemeClr val="accent4">
                    <a:lumMod val="50000"/>
                  </a:schemeClr>
                </a:solidFill>
              </a:rPr>
              <a:t>2008</a:t>
            </a:r>
            <a:r>
              <a:rPr lang="zh-CN" altLang="en-US" sz="2200" dirty="0">
                <a:solidFill>
                  <a:schemeClr val="accent4">
                    <a:lumMod val="50000"/>
                  </a:schemeClr>
                </a:solidFill>
              </a:rPr>
              <a:t>年）：鸟巢的空间桁架结构、水立方的膜结构，代表了结构设计的复杂性与创新性。</a:t>
            </a:r>
            <a:endParaRPr lang="en-US" altLang="zh-CN" sz="2200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200" dirty="0">
                <a:solidFill>
                  <a:schemeClr val="accent4">
                    <a:lumMod val="50000"/>
                  </a:schemeClr>
                </a:solidFill>
              </a:rPr>
              <a:t>上海中心大厦（</a:t>
            </a:r>
            <a:r>
              <a:rPr lang="en-US" altLang="zh-CN" sz="2200" dirty="0">
                <a:solidFill>
                  <a:schemeClr val="accent4">
                    <a:lumMod val="50000"/>
                  </a:schemeClr>
                </a:solidFill>
              </a:rPr>
              <a:t>2016</a:t>
            </a:r>
            <a:r>
              <a:rPr lang="zh-CN" altLang="en-US" sz="2200" dirty="0">
                <a:solidFill>
                  <a:schemeClr val="accent4">
                    <a:lumMod val="50000"/>
                  </a:schemeClr>
                </a:solidFill>
              </a:rPr>
              <a:t>年）：高</a:t>
            </a:r>
            <a:r>
              <a:rPr lang="en-US" altLang="zh-CN" sz="2200" dirty="0">
                <a:solidFill>
                  <a:schemeClr val="accent4">
                    <a:lumMod val="50000"/>
                  </a:schemeClr>
                </a:solidFill>
              </a:rPr>
              <a:t>632</a:t>
            </a:r>
            <a:r>
              <a:rPr lang="zh-CN" altLang="en-US" sz="2200" dirty="0">
                <a:solidFill>
                  <a:schemeClr val="accent4">
                    <a:lumMod val="50000"/>
                  </a:schemeClr>
                </a:solidFill>
              </a:rPr>
              <a:t>米的核心筒</a:t>
            </a:r>
            <a:r>
              <a:rPr lang="en-US" altLang="zh-CN" sz="2200" dirty="0">
                <a:solidFill>
                  <a:schemeClr val="accent4">
                    <a:lumMod val="50000"/>
                  </a:schemeClr>
                </a:solidFill>
              </a:rPr>
              <a:t>-</a:t>
            </a:r>
            <a:r>
              <a:rPr lang="zh-CN" altLang="en-US" sz="2200" dirty="0">
                <a:solidFill>
                  <a:schemeClr val="accent4">
                    <a:lumMod val="50000"/>
                  </a:schemeClr>
                </a:solidFill>
              </a:rPr>
              <a:t>外框架结构，体现了中国超高层建筑技术的领先水平。</a:t>
            </a:r>
            <a:endParaRPr lang="en-US" altLang="zh-CN" sz="2200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200" dirty="0">
                <a:solidFill>
                  <a:schemeClr val="accent4">
                    <a:lumMod val="50000"/>
                  </a:schemeClr>
                </a:solidFill>
              </a:rPr>
              <a:t>港珠澳大桥（</a:t>
            </a:r>
            <a:r>
              <a:rPr lang="en-US" altLang="zh-CN" sz="2200" dirty="0">
                <a:solidFill>
                  <a:schemeClr val="accent4">
                    <a:lumMod val="50000"/>
                  </a:schemeClr>
                </a:solidFill>
              </a:rPr>
              <a:t>2018</a:t>
            </a:r>
            <a:r>
              <a:rPr lang="zh-CN" altLang="en-US" sz="2200" dirty="0">
                <a:solidFill>
                  <a:schemeClr val="accent4">
                    <a:lumMod val="50000"/>
                  </a:schemeClr>
                </a:solidFill>
              </a:rPr>
              <a:t>年）：世界最长的跨海大桥，采用钢箱梁和沉管隧道结构，展示了复杂工程结构技术。</a:t>
            </a:r>
            <a:endParaRPr lang="en-US" altLang="zh-CN" sz="2200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200" dirty="0">
                <a:solidFill>
                  <a:schemeClr val="accent4">
                    <a:lumMod val="50000"/>
                  </a:schemeClr>
                </a:solidFill>
              </a:rPr>
              <a:t>汶川地震后的抗震设计升级（</a:t>
            </a:r>
            <a:r>
              <a:rPr lang="en-US" altLang="zh-CN" sz="2200" dirty="0">
                <a:solidFill>
                  <a:schemeClr val="accent4">
                    <a:lumMod val="50000"/>
                  </a:schemeClr>
                </a:solidFill>
              </a:rPr>
              <a:t>2008</a:t>
            </a:r>
            <a:r>
              <a:rPr lang="zh-CN" altLang="en-US" sz="2200" dirty="0">
                <a:solidFill>
                  <a:schemeClr val="accent4">
                    <a:lumMod val="50000"/>
                  </a:schemeClr>
                </a:solidFill>
              </a:rPr>
              <a:t>年起）：开发隔震、耗能减震等技术，全面提高结构抗震能力。</a:t>
            </a:r>
            <a:endParaRPr lang="en-US" altLang="zh-CN" sz="2200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200" dirty="0">
                <a:solidFill>
                  <a:schemeClr val="accent4">
                    <a:lumMod val="50000"/>
                  </a:schemeClr>
                </a:solidFill>
              </a:rPr>
              <a:t>绿色装配式建筑推广（</a:t>
            </a:r>
            <a:r>
              <a:rPr lang="en-US" altLang="zh-CN" sz="2200" dirty="0">
                <a:solidFill>
                  <a:schemeClr val="accent4">
                    <a:lumMod val="50000"/>
                  </a:schemeClr>
                </a:solidFill>
              </a:rPr>
              <a:t>2020</a:t>
            </a:r>
            <a:r>
              <a:rPr lang="zh-CN" altLang="en-US" sz="2200" dirty="0">
                <a:solidFill>
                  <a:schemeClr val="accent4">
                    <a:lumMod val="50000"/>
                  </a:schemeClr>
                </a:solidFill>
              </a:rPr>
              <a:t>年代）：推广钢结构和预制混凝土技术，响应节能减排需求</a:t>
            </a:r>
            <a:r>
              <a:rPr lang="zh-CN" altLang="en-US" sz="2200" dirty="0" smtClean="0">
                <a:solidFill>
                  <a:schemeClr val="accent4">
                    <a:lumMod val="50000"/>
                  </a:schemeClr>
                </a:solidFill>
              </a:rPr>
              <a:t>。</a:t>
            </a:r>
            <a:endParaRPr lang="en-US" altLang="zh-CN" sz="2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xmlns="" id="{A8BE5DD1-8A13-7798-3FAB-2A5D31C55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796925"/>
          </a:xfrm>
        </p:spPr>
        <p:txBody>
          <a:bodyPr/>
          <a:lstStyle/>
          <a:p>
            <a:r>
              <a:rPr lang="zh-CN" altLang="en-US" sz="3200" dirty="0"/>
              <a:t>结构工程专业发展变化</a:t>
            </a:r>
            <a:r>
              <a:rPr lang="zh-CN" altLang="en-US" sz="3200" dirty="0" smtClean="0"/>
              <a:t>历程（</a:t>
            </a:r>
            <a:r>
              <a:rPr lang="en-US" altLang="zh-CN" sz="3200" dirty="0" smtClean="0"/>
              <a:t>2</a:t>
            </a:r>
            <a:r>
              <a:rPr lang="zh-CN" altLang="en-US" sz="3200" dirty="0" smtClean="0"/>
              <a:t>）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92744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清华时代嘉华模版1">
  <a:themeElements>
    <a:clrScheme name="清华时代嘉华模版1 1">
      <a:dk1>
        <a:srgbClr val="545472"/>
      </a:dk1>
      <a:lt1>
        <a:srgbClr val="FFFFFF"/>
      </a:lt1>
      <a:dk2>
        <a:srgbClr val="660066"/>
      </a:dk2>
      <a:lt2>
        <a:srgbClr val="9797B7"/>
      </a:lt2>
      <a:accent1>
        <a:srgbClr val="A7CCD9"/>
      </a:accent1>
      <a:accent2>
        <a:srgbClr val="C7C7DF"/>
      </a:accent2>
      <a:accent3>
        <a:srgbClr val="FFFFFF"/>
      </a:accent3>
      <a:accent4>
        <a:srgbClr val="464660"/>
      </a:accent4>
      <a:accent5>
        <a:srgbClr val="D0E2E9"/>
      </a:accent5>
      <a:accent6>
        <a:srgbClr val="B4B4CA"/>
      </a:accent6>
      <a:hlink>
        <a:srgbClr val="9595FF"/>
      </a:hlink>
      <a:folHlink>
        <a:srgbClr val="8888AE"/>
      </a:folHlink>
    </a:clrScheme>
    <a:fontScheme name="清华时代嘉华模版1">
      <a:majorFont>
        <a:latin typeface="Tahoma"/>
        <a:ea typeface="黑体"/>
        <a:cs typeface=""/>
      </a:majorFont>
      <a:minorFont>
        <a:latin typeface="Tahoma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266700" algn="just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Wingdings" pitchFamily="2" charset="2"/>
          <a:buChar char="§"/>
          <a:tabLst/>
          <a:defRPr kumimoji="1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宋体" pitchFamily="2" charset="-122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266700" algn="just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Wingdings" pitchFamily="2" charset="2"/>
          <a:buChar char="§"/>
          <a:tabLst/>
          <a:defRPr kumimoji="1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宋体" pitchFamily="2" charset="-122"/>
            <a:ea typeface="宋体" pitchFamily="2" charset="-122"/>
          </a:defRPr>
        </a:defPPr>
      </a:lstStyle>
    </a:lnDef>
  </a:objectDefaults>
  <a:extraClrSchemeLst>
    <a:extraClrScheme>
      <a:clrScheme name="清华时代嘉华模版1 1">
        <a:dk1>
          <a:srgbClr val="545472"/>
        </a:dk1>
        <a:lt1>
          <a:srgbClr val="FFFFFF"/>
        </a:lt1>
        <a:dk2>
          <a:srgbClr val="660066"/>
        </a:dk2>
        <a:lt2>
          <a:srgbClr val="9797B7"/>
        </a:lt2>
        <a:accent1>
          <a:srgbClr val="A7CCD9"/>
        </a:accent1>
        <a:accent2>
          <a:srgbClr val="C7C7DF"/>
        </a:accent2>
        <a:accent3>
          <a:srgbClr val="FFFFFF"/>
        </a:accent3>
        <a:accent4>
          <a:srgbClr val="464660"/>
        </a:accent4>
        <a:accent5>
          <a:srgbClr val="D0E2E9"/>
        </a:accent5>
        <a:accent6>
          <a:srgbClr val="B4B4CA"/>
        </a:accent6>
        <a:hlink>
          <a:srgbClr val="9595FF"/>
        </a:hlink>
        <a:folHlink>
          <a:srgbClr val="8888A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华时代嘉华模版1 2">
        <a:dk1>
          <a:srgbClr val="545472"/>
        </a:dk1>
        <a:lt1>
          <a:srgbClr val="FFFFFF"/>
        </a:lt1>
        <a:dk2>
          <a:srgbClr val="892D5B"/>
        </a:dk2>
        <a:lt2>
          <a:srgbClr val="68A7BE"/>
        </a:lt2>
        <a:accent1>
          <a:srgbClr val="CAACCC"/>
        </a:accent1>
        <a:accent2>
          <a:srgbClr val="A7CCD9"/>
        </a:accent2>
        <a:accent3>
          <a:srgbClr val="FFFFFF"/>
        </a:accent3>
        <a:accent4>
          <a:srgbClr val="464660"/>
        </a:accent4>
        <a:accent5>
          <a:srgbClr val="E1D2E2"/>
        </a:accent5>
        <a:accent6>
          <a:srgbClr val="97B9C4"/>
        </a:accent6>
        <a:hlink>
          <a:srgbClr val="9595FF"/>
        </a:hlink>
        <a:folHlink>
          <a:srgbClr val="8888A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华时代嘉华模版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华时代嘉华模版1 4">
        <a:dk1>
          <a:srgbClr val="545472"/>
        </a:dk1>
        <a:lt1>
          <a:srgbClr val="FFFFFF"/>
        </a:lt1>
        <a:dk2>
          <a:srgbClr val="892D5B"/>
        </a:dk2>
        <a:lt2>
          <a:srgbClr val="AC3872"/>
        </a:lt2>
        <a:accent1>
          <a:srgbClr val="660066"/>
        </a:accent1>
        <a:accent2>
          <a:srgbClr val="E2A6C4"/>
        </a:accent2>
        <a:accent3>
          <a:srgbClr val="FFFFFF"/>
        </a:accent3>
        <a:accent4>
          <a:srgbClr val="464660"/>
        </a:accent4>
        <a:accent5>
          <a:srgbClr val="B8AAB8"/>
        </a:accent5>
        <a:accent6>
          <a:srgbClr val="CD96B1"/>
        </a:accent6>
        <a:hlink>
          <a:srgbClr val="8585FF"/>
        </a:hlink>
        <a:folHlink>
          <a:srgbClr val="563E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华时代嘉华模版1 5">
        <a:dk1>
          <a:srgbClr val="545472"/>
        </a:dk1>
        <a:lt1>
          <a:srgbClr val="FFFFFF"/>
        </a:lt1>
        <a:dk2>
          <a:srgbClr val="892D5B"/>
        </a:dk2>
        <a:lt2>
          <a:srgbClr val="515BA7"/>
        </a:lt2>
        <a:accent1>
          <a:srgbClr val="8BD8E7"/>
        </a:accent1>
        <a:accent2>
          <a:srgbClr val="A5AAD3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959ABF"/>
        </a:accent6>
        <a:hlink>
          <a:srgbClr val="B78AFA"/>
        </a:hlink>
        <a:folHlink>
          <a:srgbClr val="A0A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华时代嘉华模版1 6">
        <a:dk1>
          <a:srgbClr val="545472"/>
        </a:dk1>
        <a:lt1>
          <a:srgbClr val="FFFFFF"/>
        </a:lt1>
        <a:dk2>
          <a:srgbClr val="37467F"/>
        </a:dk2>
        <a:lt2>
          <a:srgbClr val="547A3C"/>
        </a:lt2>
        <a:accent1>
          <a:srgbClr val="8BD8E7"/>
        </a:accent1>
        <a:accent2>
          <a:srgbClr val="B7D3A5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A6BF95"/>
        </a:accent6>
        <a:hlink>
          <a:srgbClr val="619147"/>
        </a:hlink>
        <a:folHlink>
          <a:srgbClr val="94BE7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华时代嘉华模版1 7">
        <a:dk1>
          <a:srgbClr val="545472"/>
        </a:dk1>
        <a:lt1>
          <a:srgbClr val="FFFFFF"/>
        </a:lt1>
        <a:dk2>
          <a:srgbClr val="655851"/>
        </a:dk2>
        <a:lt2>
          <a:srgbClr val="B49234"/>
        </a:lt2>
        <a:accent1>
          <a:srgbClr val="F8C684"/>
        </a:accent1>
        <a:accent2>
          <a:srgbClr val="E1CE97"/>
        </a:accent2>
        <a:accent3>
          <a:srgbClr val="FFFFFF"/>
        </a:accent3>
        <a:accent4>
          <a:srgbClr val="464660"/>
        </a:accent4>
        <a:accent5>
          <a:srgbClr val="FBDFC2"/>
        </a:accent5>
        <a:accent6>
          <a:srgbClr val="CCBA88"/>
        </a:accent6>
        <a:hlink>
          <a:srgbClr val="7C6148"/>
        </a:hlink>
        <a:folHlink>
          <a:srgbClr val="8E856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清华时代嘉华模版1">
  <a:themeElements>
    <a:clrScheme name="清华时代嘉华模版1 1">
      <a:dk1>
        <a:srgbClr val="545472"/>
      </a:dk1>
      <a:lt1>
        <a:srgbClr val="FFFFFF"/>
      </a:lt1>
      <a:dk2>
        <a:srgbClr val="660066"/>
      </a:dk2>
      <a:lt2>
        <a:srgbClr val="9797B7"/>
      </a:lt2>
      <a:accent1>
        <a:srgbClr val="A7CCD9"/>
      </a:accent1>
      <a:accent2>
        <a:srgbClr val="C7C7DF"/>
      </a:accent2>
      <a:accent3>
        <a:srgbClr val="FFFFFF"/>
      </a:accent3>
      <a:accent4>
        <a:srgbClr val="464660"/>
      </a:accent4>
      <a:accent5>
        <a:srgbClr val="D0E2E9"/>
      </a:accent5>
      <a:accent6>
        <a:srgbClr val="B4B4CA"/>
      </a:accent6>
      <a:hlink>
        <a:srgbClr val="9595FF"/>
      </a:hlink>
      <a:folHlink>
        <a:srgbClr val="8888AE"/>
      </a:folHlink>
    </a:clrScheme>
    <a:fontScheme name="清华时代嘉华模版1">
      <a:majorFont>
        <a:latin typeface="Tahoma"/>
        <a:ea typeface="黑体"/>
        <a:cs typeface=""/>
      </a:majorFont>
      <a:minorFont>
        <a:latin typeface="Tahoma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266700" algn="just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Wingdings" pitchFamily="2" charset="2"/>
          <a:buChar char="§"/>
          <a:tabLst/>
          <a:defRPr kumimoji="1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宋体" pitchFamily="2" charset="-122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266700" algn="just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Wingdings" pitchFamily="2" charset="2"/>
          <a:buChar char="§"/>
          <a:tabLst/>
          <a:defRPr kumimoji="1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宋体" pitchFamily="2" charset="-122"/>
            <a:ea typeface="宋体" pitchFamily="2" charset="-122"/>
          </a:defRPr>
        </a:defPPr>
      </a:lstStyle>
    </a:lnDef>
  </a:objectDefaults>
  <a:extraClrSchemeLst>
    <a:extraClrScheme>
      <a:clrScheme name="清华时代嘉华模版1 1">
        <a:dk1>
          <a:srgbClr val="545472"/>
        </a:dk1>
        <a:lt1>
          <a:srgbClr val="FFFFFF"/>
        </a:lt1>
        <a:dk2>
          <a:srgbClr val="660066"/>
        </a:dk2>
        <a:lt2>
          <a:srgbClr val="9797B7"/>
        </a:lt2>
        <a:accent1>
          <a:srgbClr val="A7CCD9"/>
        </a:accent1>
        <a:accent2>
          <a:srgbClr val="C7C7DF"/>
        </a:accent2>
        <a:accent3>
          <a:srgbClr val="FFFFFF"/>
        </a:accent3>
        <a:accent4>
          <a:srgbClr val="464660"/>
        </a:accent4>
        <a:accent5>
          <a:srgbClr val="D0E2E9"/>
        </a:accent5>
        <a:accent6>
          <a:srgbClr val="B4B4CA"/>
        </a:accent6>
        <a:hlink>
          <a:srgbClr val="9595FF"/>
        </a:hlink>
        <a:folHlink>
          <a:srgbClr val="8888A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华时代嘉华模版1 2">
        <a:dk1>
          <a:srgbClr val="545472"/>
        </a:dk1>
        <a:lt1>
          <a:srgbClr val="FFFFFF"/>
        </a:lt1>
        <a:dk2>
          <a:srgbClr val="892D5B"/>
        </a:dk2>
        <a:lt2>
          <a:srgbClr val="68A7BE"/>
        </a:lt2>
        <a:accent1>
          <a:srgbClr val="CAACCC"/>
        </a:accent1>
        <a:accent2>
          <a:srgbClr val="A7CCD9"/>
        </a:accent2>
        <a:accent3>
          <a:srgbClr val="FFFFFF"/>
        </a:accent3>
        <a:accent4>
          <a:srgbClr val="464660"/>
        </a:accent4>
        <a:accent5>
          <a:srgbClr val="E1D2E2"/>
        </a:accent5>
        <a:accent6>
          <a:srgbClr val="97B9C4"/>
        </a:accent6>
        <a:hlink>
          <a:srgbClr val="9595FF"/>
        </a:hlink>
        <a:folHlink>
          <a:srgbClr val="8888A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华时代嘉华模版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华时代嘉华模版1 4">
        <a:dk1>
          <a:srgbClr val="545472"/>
        </a:dk1>
        <a:lt1>
          <a:srgbClr val="FFFFFF"/>
        </a:lt1>
        <a:dk2>
          <a:srgbClr val="892D5B"/>
        </a:dk2>
        <a:lt2>
          <a:srgbClr val="AC3872"/>
        </a:lt2>
        <a:accent1>
          <a:srgbClr val="660066"/>
        </a:accent1>
        <a:accent2>
          <a:srgbClr val="E2A6C4"/>
        </a:accent2>
        <a:accent3>
          <a:srgbClr val="FFFFFF"/>
        </a:accent3>
        <a:accent4>
          <a:srgbClr val="464660"/>
        </a:accent4>
        <a:accent5>
          <a:srgbClr val="B8AAB8"/>
        </a:accent5>
        <a:accent6>
          <a:srgbClr val="CD96B1"/>
        </a:accent6>
        <a:hlink>
          <a:srgbClr val="8585FF"/>
        </a:hlink>
        <a:folHlink>
          <a:srgbClr val="563E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华时代嘉华模版1 5">
        <a:dk1>
          <a:srgbClr val="545472"/>
        </a:dk1>
        <a:lt1>
          <a:srgbClr val="FFFFFF"/>
        </a:lt1>
        <a:dk2>
          <a:srgbClr val="892D5B"/>
        </a:dk2>
        <a:lt2>
          <a:srgbClr val="515BA7"/>
        </a:lt2>
        <a:accent1>
          <a:srgbClr val="8BD8E7"/>
        </a:accent1>
        <a:accent2>
          <a:srgbClr val="A5AAD3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959ABF"/>
        </a:accent6>
        <a:hlink>
          <a:srgbClr val="B78AFA"/>
        </a:hlink>
        <a:folHlink>
          <a:srgbClr val="A0A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华时代嘉华模版1 6">
        <a:dk1>
          <a:srgbClr val="545472"/>
        </a:dk1>
        <a:lt1>
          <a:srgbClr val="FFFFFF"/>
        </a:lt1>
        <a:dk2>
          <a:srgbClr val="37467F"/>
        </a:dk2>
        <a:lt2>
          <a:srgbClr val="547A3C"/>
        </a:lt2>
        <a:accent1>
          <a:srgbClr val="8BD8E7"/>
        </a:accent1>
        <a:accent2>
          <a:srgbClr val="B7D3A5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A6BF95"/>
        </a:accent6>
        <a:hlink>
          <a:srgbClr val="619147"/>
        </a:hlink>
        <a:folHlink>
          <a:srgbClr val="94BE7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华时代嘉华模版1 7">
        <a:dk1>
          <a:srgbClr val="545472"/>
        </a:dk1>
        <a:lt1>
          <a:srgbClr val="FFFFFF"/>
        </a:lt1>
        <a:dk2>
          <a:srgbClr val="655851"/>
        </a:dk2>
        <a:lt2>
          <a:srgbClr val="B49234"/>
        </a:lt2>
        <a:accent1>
          <a:srgbClr val="F8C684"/>
        </a:accent1>
        <a:accent2>
          <a:srgbClr val="E1CE97"/>
        </a:accent2>
        <a:accent3>
          <a:srgbClr val="FFFFFF"/>
        </a:accent3>
        <a:accent4>
          <a:srgbClr val="464660"/>
        </a:accent4>
        <a:accent5>
          <a:srgbClr val="FBDFC2"/>
        </a:accent5>
        <a:accent6>
          <a:srgbClr val="CCBA88"/>
        </a:accent6>
        <a:hlink>
          <a:srgbClr val="7C6148"/>
        </a:hlink>
        <a:folHlink>
          <a:srgbClr val="8E856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清华时代嘉华模版1">
  <a:themeElements>
    <a:clrScheme name="清华时代嘉华模版1 1">
      <a:dk1>
        <a:srgbClr val="545472"/>
      </a:dk1>
      <a:lt1>
        <a:srgbClr val="FFFFFF"/>
      </a:lt1>
      <a:dk2>
        <a:srgbClr val="660066"/>
      </a:dk2>
      <a:lt2>
        <a:srgbClr val="9797B7"/>
      </a:lt2>
      <a:accent1>
        <a:srgbClr val="A7CCD9"/>
      </a:accent1>
      <a:accent2>
        <a:srgbClr val="C7C7DF"/>
      </a:accent2>
      <a:accent3>
        <a:srgbClr val="FFFFFF"/>
      </a:accent3>
      <a:accent4>
        <a:srgbClr val="464660"/>
      </a:accent4>
      <a:accent5>
        <a:srgbClr val="D0E2E9"/>
      </a:accent5>
      <a:accent6>
        <a:srgbClr val="B4B4CA"/>
      </a:accent6>
      <a:hlink>
        <a:srgbClr val="9595FF"/>
      </a:hlink>
      <a:folHlink>
        <a:srgbClr val="8888AE"/>
      </a:folHlink>
    </a:clrScheme>
    <a:fontScheme name="清华时代嘉华模版1">
      <a:majorFont>
        <a:latin typeface="Tahoma"/>
        <a:ea typeface="黑体"/>
        <a:cs typeface=""/>
      </a:majorFont>
      <a:minorFont>
        <a:latin typeface="Tahoma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266700" algn="just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Wingdings" pitchFamily="2" charset="2"/>
          <a:buChar char="§"/>
          <a:tabLst/>
          <a:defRPr kumimoji="1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宋体" pitchFamily="2" charset="-122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266700" algn="just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Wingdings" pitchFamily="2" charset="2"/>
          <a:buChar char="§"/>
          <a:tabLst/>
          <a:defRPr kumimoji="1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宋体" pitchFamily="2" charset="-122"/>
            <a:ea typeface="宋体" pitchFamily="2" charset="-122"/>
          </a:defRPr>
        </a:defPPr>
      </a:lstStyle>
    </a:lnDef>
  </a:objectDefaults>
  <a:extraClrSchemeLst>
    <a:extraClrScheme>
      <a:clrScheme name="清华时代嘉华模版1 1">
        <a:dk1>
          <a:srgbClr val="545472"/>
        </a:dk1>
        <a:lt1>
          <a:srgbClr val="FFFFFF"/>
        </a:lt1>
        <a:dk2>
          <a:srgbClr val="660066"/>
        </a:dk2>
        <a:lt2>
          <a:srgbClr val="9797B7"/>
        </a:lt2>
        <a:accent1>
          <a:srgbClr val="A7CCD9"/>
        </a:accent1>
        <a:accent2>
          <a:srgbClr val="C7C7DF"/>
        </a:accent2>
        <a:accent3>
          <a:srgbClr val="FFFFFF"/>
        </a:accent3>
        <a:accent4>
          <a:srgbClr val="464660"/>
        </a:accent4>
        <a:accent5>
          <a:srgbClr val="D0E2E9"/>
        </a:accent5>
        <a:accent6>
          <a:srgbClr val="B4B4CA"/>
        </a:accent6>
        <a:hlink>
          <a:srgbClr val="9595FF"/>
        </a:hlink>
        <a:folHlink>
          <a:srgbClr val="8888A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华时代嘉华模版1 2">
        <a:dk1>
          <a:srgbClr val="545472"/>
        </a:dk1>
        <a:lt1>
          <a:srgbClr val="FFFFFF"/>
        </a:lt1>
        <a:dk2>
          <a:srgbClr val="892D5B"/>
        </a:dk2>
        <a:lt2>
          <a:srgbClr val="68A7BE"/>
        </a:lt2>
        <a:accent1>
          <a:srgbClr val="CAACCC"/>
        </a:accent1>
        <a:accent2>
          <a:srgbClr val="A7CCD9"/>
        </a:accent2>
        <a:accent3>
          <a:srgbClr val="FFFFFF"/>
        </a:accent3>
        <a:accent4>
          <a:srgbClr val="464660"/>
        </a:accent4>
        <a:accent5>
          <a:srgbClr val="E1D2E2"/>
        </a:accent5>
        <a:accent6>
          <a:srgbClr val="97B9C4"/>
        </a:accent6>
        <a:hlink>
          <a:srgbClr val="9595FF"/>
        </a:hlink>
        <a:folHlink>
          <a:srgbClr val="8888A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华时代嘉华模版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华时代嘉华模版1 4">
        <a:dk1>
          <a:srgbClr val="545472"/>
        </a:dk1>
        <a:lt1>
          <a:srgbClr val="FFFFFF"/>
        </a:lt1>
        <a:dk2>
          <a:srgbClr val="892D5B"/>
        </a:dk2>
        <a:lt2>
          <a:srgbClr val="AC3872"/>
        </a:lt2>
        <a:accent1>
          <a:srgbClr val="660066"/>
        </a:accent1>
        <a:accent2>
          <a:srgbClr val="E2A6C4"/>
        </a:accent2>
        <a:accent3>
          <a:srgbClr val="FFFFFF"/>
        </a:accent3>
        <a:accent4>
          <a:srgbClr val="464660"/>
        </a:accent4>
        <a:accent5>
          <a:srgbClr val="B8AAB8"/>
        </a:accent5>
        <a:accent6>
          <a:srgbClr val="CD96B1"/>
        </a:accent6>
        <a:hlink>
          <a:srgbClr val="8585FF"/>
        </a:hlink>
        <a:folHlink>
          <a:srgbClr val="563E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华时代嘉华模版1 5">
        <a:dk1>
          <a:srgbClr val="545472"/>
        </a:dk1>
        <a:lt1>
          <a:srgbClr val="FFFFFF"/>
        </a:lt1>
        <a:dk2>
          <a:srgbClr val="892D5B"/>
        </a:dk2>
        <a:lt2>
          <a:srgbClr val="515BA7"/>
        </a:lt2>
        <a:accent1>
          <a:srgbClr val="8BD8E7"/>
        </a:accent1>
        <a:accent2>
          <a:srgbClr val="A5AAD3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959ABF"/>
        </a:accent6>
        <a:hlink>
          <a:srgbClr val="B78AFA"/>
        </a:hlink>
        <a:folHlink>
          <a:srgbClr val="A0A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华时代嘉华模版1 6">
        <a:dk1>
          <a:srgbClr val="545472"/>
        </a:dk1>
        <a:lt1>
          <a:srgbClr val="FFFFFF"/>
        </a:lt1>
        <a:dk2>
          <a:srgbClr val="37467F"/>
        </a:dk2>
        <a:lt2>
          <a:srgbClr val="547A3C"/>
        </a:lt2>
        <a:accent1>
          <a:srgbClr val="8BD8E7"/>
        </a:accent1>
        <a:accent2>
          <a:srgbClr val="B7D3A5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A6BF95"/>
        </a:accent6>
        <a:hlink>
          <a:srgbClr val="619147"/>
        </a:hlink>
        <a:folHlink>
          <a:srgbClr val="94BE7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华时代嘉华模版1 7">
        <a:dk1>
          <a:srgbClr val="545472"/>
        </a:dk1>
        <a:lt1>
          <a:srgbClr val="FFFFFF"/>
        </a:lt1>
        <a:dk2>
          <a:srgbClr val="655851"/>
        </a:dk2>
        <a:lt2>
          <a:srgbClr val="B49234"/>
        </a:lt2>
        <a:accent1>
          <a:srgbClr val="F8C684"/>
        </a:accent1>
        <a:accent2>
          <a:srgbClr val="E1CE97"/>
        </a:accent2>
        <a:accent3>
          <a:srgbClr val="FFFFFF"/>
        </a:accent3>
        <a:accent4>
          <a:srgbClr val="464660"/>
        </a:accent4>
        <a:accent5>
          <a:srgbClr val="FBDFC2"/>
        </a:accent5>
        <a:accent6>
          <a:srgbClr val="CCBA88"/>
        </a:accent6>
        <a:hlink>
          <a:srgbClr val="7C6148"/>
        </a:hlink>
        <a:folHlink>
          <a:srgbClr val="8E856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1729</TotalTime>
  <Words>3517</Words>
  <Application>Microsoft Office PowerPoint</Application>
  <PresentationFormat>全屏显示(4:3)</PresentationFormat>
  <Paragraphs>333</Paragraphs>
  <Slides>35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35</vt:i4>
      </vt:variant>
    </vt:vector>
  </HeadingPairs>
  <TitlesOfParts>
    <vt:vector size="51" baseType="lpstr">
      <vt:lpstr>Helvetica Neue</vt:lpstr>
      <vt:lpstr>黑体</vt:lpstr>
      <vt:lpstr>华文楷体</vt:lpstr>
      <vt:lpstr>华文新魏</vt:lpstr>
      <vt:lpstr>华文中宋</vt:lpstr>
      <vt:lpstr>楷体_GB2312</vt:lpstr>
      <vt:lpstr>宋体</vt:lpstr>
      <vt:lpstr>微软雅黑</vt:lpstr>
      <vt:lpstr>Arial</vt:lpstr>
      <vt:lpstr>Calibri</vt:lpstr>
      <vt:lpstr>Tahoma</vt:lpstr>
      <vt:lpstr>Times New Roman</vt:lpstr>
      <vt:lpstr>Wingdings</vt:lpstr>
      <vt:lpstr>1_清华时代嘉华模版1</vt:lpstr>
      <vt:lpstr>清华时代嘉华模版1</vt:lpstr>
      <vt:lpstr>2_清华时代嘉华模版1</vt:lpstr>
      <vt:lpstr>PowerPoint 演示文稿</vt:lpstr>
      <vt:lpstr>目录</vt:lpstr>
      <vt:lpstr>建环专业的发展脉络</vt:lpstr>
      <vt:lpstr>建环专业名称不断调整变化</vt:lpstr>
      <vt:lpstr>专业发展始终服务于国家重大需求</vt:lpstr>
      <vt:lpstr>目录</vt:lpstr>
      <vt:lpstr>建筑专业发展变化历程</vt:lpstr>
      <vt:lpstr>结构工程专业发展变化历程（1）</vt:lpstr>
      <vt:lpstr>结构工程专业发展变化历程（2）</vt:lpstr>
      <vt:lpstr>给排水专业发展变化历程（1）</vt:lpstr>
      <vt:lpstr>给排水专业发展变化历程（2）</vt:lpstr>
      <vt:lpstr>目录</vt:lpstr>
      <vt:lpstr>一级学科申请遇到的困难和问题</vt:lpstr>
      <vt:lpstr>建筑环境与能源应用工程名称存在的不足</vt:lpstr>
      <vt:lpstr>关于专业内涵的不成熟想法</vt:lpstr>
      <vt:lpstr>空气调制技术</vt:lpstr>
      <vt:lpstr>空气与能源管理(AEM)工程框架</vt:lpstr>
      <vt:lpstr>围合空间典型对象</vt:lpstr>
      <vt:lpstr>空气调制设备和系统</vt:lpstr>
      <vt:lpstr>冷热源设备与系统</vt:lpstr>
      <vt:lpstr>控制系统</vt:lpstr>
      <vt:lpstr>能源管理系统</vt:lpstr>
      <vt:lpstr>建环专业在能源需求侧管理可发挥重要作用</vt:lpstr>
      <vt:lpstr>本专业包含的应用场景</vt:lpstr>
      <vt:lpstr>一些代表性应用场景——传统领地</vt:lpstr>
      <vt:lpstr>一些代表性应用场景——可拓展领地</vt:lpstr>
      <vt:lpstr>一些学校目前在探索的学科建设思路</vt:lpstr>
      <vt:lpstr>目录</vt:lpstr>
      <vt:lpstr>本专业需要的专业基础知识和专业知识</vt:lpstr>
      <vt:lpstr>《高等学校建筑环境与能源应用工程本科专业指南》</vt:lpstr>
      <vt:lpstr>形成公共基础+特色方向的课程体系</vt:lpstr>
      <vt:lpstr>希望一批学校积极探索后交流经验</vt:lpstr>
      <vt:lpstr>目录</vt:lpstr>
      <vt:lpstr>齐心协力共创建环美好明天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CRH</dc:creator>
  <cp:lastModifiedBy>CRH</cp:lastModifiedBy>
  <cp:revision>189</cp:revision>
  <dcterms:created xsi:type="dcterms:W3CDTF">2020-06-13T08:05:07Z</dcterms:created>
  <dcterms:modified xsi:type="dcterms:W3CDTF">2024-12-05T23:03:08Z</dcterms:modified>
</cp:coreProperties>
</file>