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  <p:sldId id="400" r:id="rId4"/>
    <p:sldId id="392" r:id="rId5"/>
    <p:sldId id="393" r:id="rId6"/>
    <p:sldId id="394" r:id="rId7"/>
    <p:sldId id="395" r:id="rId8"/>
    <p:sldId id="396" r:id="rId9"/>
    <p:sldId id="397" r:id="rId10"/>
    <p:sldId id="398" r:id="rId11"/>
    <p:sldId id="399" r:id="rId12"/>
    <p:sldId id="330" r:id="rId13"/>
    <p:sldId id="331" r:id="rId14"/>
    <p:sldId id="280" r:id="rId15"/>
    <p:sldId id="379" r:id="rId16"/>
    <p:sldId id="354" r:id="rId17"/>
    <p:sldId id="259" r:id="rId18"/>
    <p:sldId id="356" r:id="rId19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2" userDrawn="1">
          <p15:clr>
            <a:srgbClr val="A4A3A4"/>
          </p15:clr>
        </p15:guide>
        <p15:guide id="2" pos="383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D61B7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99" d="100"/>
          <a:sy n="99" d="100"/>
        </p:scale>
        <p:origin x="84" y="582"/>
      </p:cViewPr>
      <p:guideLst>
        <p:guide orient="horz" pos="2162"/>
        <p:guide pos="3837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2" Type="http://schemas.openxmlformats.org/officeDocument/2006/relationships/tableStyles" Target="tableStyles.xml"/><Relationship Id="rId21" Type="http://schemas.openxmlformats.org/officeDocument/2006/relationships/viewProps" Target="viewProps.xml"/><Relationship Id="rId20" Type="http://schemas.openxmlformats.org/officeDocument/2006/relationships/presProps" Target="presProps.xml"/><Relationship Id="rId2" Type="http://schemas.openxmlformats.org/officeDocument/2006/relationships/theme" Target="theme/theme1.xml"/><Relationship Id="rId19" Type="http://schemas.openxmlformats.org/officeDocument/2006/relationships/slide" Target="slides/slide17.xml"/><Relationship Id="rId18" Type="http://schemas.openxmlformats.org/officeDocument/2006/relationships/slide" Target="slides/slide16.xml"/><Relationship Id="rId17" Type="http://schemas.openxmlformats.org/officeDocument/2006/relationships/slide" Target="slides/slide15.xml"/><Relationship Id="rId16" Type="http://schemas.openxmlformats.org/officeDocument/2006/relationships/slide" Target="slides/slide14.xml"/><Relationship Id="rId15" Type="http://schemas.openxmlformats.org/officeDocument/2006/relationships/slide" Target="slides/slide13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单击此处编辑母版副标题样式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0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65.xml"/><Relationship Id="rId2" Type="http://schemas.openxmlformats.org/officeDocument/2006/relationships/tags" Target="../tags/tag64.xml"/><Relationship Id="rId1" Type="http://schemas.openxmlformats.org/officeDocument/2006/relationships/tags" Target="../tags/tag63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7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7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7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7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79.xml"/><Relationship Id="rId1" Type="http://schemas.openxmlformats.org/officeDocument/2006/relationships/tags" Target="../tags/tag78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80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8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6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1"/>
            </p:custDataLst>
          </p:nvPr>
        </p:nvSpPr>
        <p:spPr>
          <a:xfrm>
            <a:off x="1004490" y="441325"/>
            <a:ext cx="9799200" cy="2570400"/>
          </a:xfrm>
        </p:spPr>
        <p:txBody>
          <a:bodyPr>
            <a:normAutofit fontScale="90000"/>
          </a:bodyPr>
          <a:p>
            <a:r>
              <a:rPr lang="zh-CN" altLang="zh-CN" sz="4400"/>
              <a:t>建环专业</a:t>
            </a:r>
            <a:br>
              <a:rPr lang="zh-CN" altLang="zh-CN" sz="4400"/>
            </a:br>
            <a:br>
              <a:rPr lang="zh-CN" altLang="zh-CN"/>
            </a:br>
            <a:r>
              <a:rPr lang="zh-CN" altLang="zh-CN" b="1"/>
              <a:t>新形势下教学</a:t>
            </a:r>
            <a:r>
              <a:rPr lang="zh-CN" altLang="zh-CN" b="1"/>
              <a:t>改进</a:t>
            </a:r>
            <a:r>
              <a:rPr lang="zh-CN" altLang="zh-CN" b="1">
                <a:sym typeface="+mn-ea"/>
              </a:rPr>
              <a:t>的</a:t>
            </a:r>
            <a:r>
              <a:rPr lang="zh-CN" altLang="zh-CN" b="1"/>
              <a:t>思考</a:t>
            </a:r>
            <a:endParaRPr lang="zh-CN" altLang="zh-CN" b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1198880" y="3912870"/>
            <a:ext cx="9799320" cy="2253615"/>
          </a:xfrm>
        </p:spPr>
        <p:txBody>
          <a:bodyPr>
            <a:normAutofit/>
          </a:bodyPr>
          <a:p>
            <a:r>
              <a:rPr lang="zh-CN" altLang="en-US" b="1"/>
              <a:t>南京工业大学</a:t>
            </a:r>
            <a:r>
              <a:rPr lang="en-US" altLang="zh-CN" b="1"/>
              <a:t>  </a:t>
            </a:r>
            <a:r>
              <a:rPr lang="zh-CN" altLang="en-US" b="1"/>
              <a:t>龚延风</a:t>
            </a:r>
            <a:endParaRPr lang="zh-CN" altLang="en-US" b="1"/>
          </a:p>
          <a:p>
            <a:r>
              <a:rPr lang="en-US" altLang="zh-CN"/>
              <a:t>2024.12.6</a:t>
            </a:r>
            <a:endParaRPr lang="en-US" altLang="zh-CN"/>
          </a:p>
          <a:p>
            <a:r>
              <a:rPr lang="zh-CN" altLang="en-US"/>
              <a:t>于湖南大学</a:t>
            </a:r>
            <a:endParaRPr lang="zh-CN" altLang="en-US"/>
          </a:p>
        </p:txBody>
      </p:sp>
    </p:spTree>
    <p:custDataLst>
      <p:tags r:id="rId3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33140" y="155645"/>
            <a:ext cx="10969200" cy="705600"/>
          </a:xfrm>
        </p:spPr>
        <p:txBody>
          <a:bodyPr/>
          <a:p>
            <a:r>
              <a:rPr lang="en-US" altLang="zh-CN" b="1"/>
              <a:t>4</a:t>
            </a:r>
            <a:r>
              <a:rPr lang="zh-CN" altLang="en-US" b="1"/>
              <a:t>、专业教材的建议</a:t>
            </a:r>
            <a:endParaRPr lang="zh-CN" altLang="en-US" b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35940" y="915035"/>
            <a:ext cx="10968990" cy="5735955"/>
          </a:xfrm>
        </p:spPr>
        <p:txBody>
          <a:bodyPr/>
          <a:p>
            <a:r>
              <a:rPr lang="en-US" altLang="zh-CN" sz="2400" b="1"/>
              <a:t> </a:t>
            </a:r>
            <a:r>
              <a:rPr lang="zh-CN" altLang="en-US" sz="2400" b="1"/>
              <a:t>专业教材</a:t>
            </a:r>
            <a:r>
              <a:rPr lang="en-US" altLang="zh-CN" sz="2400" b="1"/>
              <a:t>  </a:t>
            </a:r>
            <a:r>
              <a:rPr lang="zh-CN" altLang="en-US" sz="2400" b="1"/>
              <a:t>宜</a:t>
            </a:r>
            <a:r>
              <a:rPr lang="en-US" altLang="zh-CN" sz="2400" b="1"/>
              <a:t> </a:t>
            </a:r>
            <a:r>
              <a:rPr lang="zh-CN" altLang="en-US" sz="2400" b="1"/>
              <a:t>升级换代，</a:t>
            </a:r>
            <a:r>
              <a:rPr lang="en-US" altLang="zh-CN" sz="2400" b="1"/>
              <a:t> </a:t>
            </a:r>
            <a:r>
              <a:rPr lang="zh-CN" altLang="en-US" sz="2400" b="1"/>
              <a:t>与能力培养、素质培养衔接</a:t>
            </a:r>
            <a:endParaRPr lang="zh-CN" altLang="en-US" sz="2400" b="1"/>
          </a:p>
          <a:p>
            <a:pPr marL="0" indent="0">
              <a:buNone/>
            </a:pPr>
            <a:r>
              <a:rPr lang="en-US" altLang="zh-CN"/>
              <a:t>         ----</a:t>
            </a:r>
            <a:r>
              <a:rPr lang="zh-CN" altLang="en-US"/>
              <a:t>不仅仅是专业知识的介绍。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 </a:t>
            </a:r>
            <a:r>
              <a:rPr lang="en-US" altLang="zh-CN"/>
              <a:t>        ----</a:t>
            </a:r>
            <a:r>
              <a:rPr lang="zh-CN" altLang="en-US"/>
              <a:t>专业知识需要归纳与综合。</a:t>
            </a:r>
            <a:r>
              <a:rPr lang="en-US" altLang="zh-CN"/>
              <a:t> </a:t>
            </a:r>
            <a:r>
              <a:rPr lang="zh-CN" altLang="en-US"/>
              <a:t>《暖通空调》的问题视角、《流体输配管网》的提炼归纳</a:t>
            </a:r>
            <a:endParaRPr lang="zh-CN" altLang="en-US"/>
          </a:p>
          <a:p>
            <a:pPr marL="0" indent="0">
              <a:buNone/>
            </a:pPr>
            <a:endParaRPr lang="zh-CN" altLang="en-US"/>
          </a:p>
          <a:p>
            <a:pPr>
              <a:buFont typeface="Wingdings" panose="05000000000000000000" charset="0"/>
              <a:buChar char="l"/>
            </a:pPr>
            <a:r>
              <a:rPr lang="zh-CN" altLang="en-US" sz="2400" b="1"/>
              <a:t> 新的教材</a:t>
            </a:r>
            <a:endParaRPr lang="zh-CN" altLang="en-US" sz="2400" b="1"/>
          </a:p>
          <a:p>
            <a:pPr marL="0" indent="0">
              <a:buFont typeface="Wingdings" panose="05000000000000000000" charset="0"/>
              <a:buNone/>
            </a:pPr>
            <a:r>
              <a:rPr lang="en-US" altLang="zh-CN" sz="2400" b="1"/>
              <a:t>      </a:t>
            </a:r>
            <a:endParaRPr lang="zh-CN" altLang="en-US" sz="2400" b="1"/>
          </a:p>
          <a:p>
            <a:pPr marL="0" indent="0">
              <a:buNone/>
            </a:pPr>
            <a:r>
              <a:rPr lang="en-US" altLang="zh-CN"/>
              <a:t>         </a:t>
            </a:r>
            <a:endParaRPr lang="en-US" altLang="zh-CN"/>
          </a:p>
        </p:txBody>
      </p:sp>
      <p:graphicFrame>
        <p:nvGraphicFramePr>
          <p:cNvPr id="4" name="表格 3"/>
          <p:cNvGraphicFramePr/>
          <p:nvPr>
            <p:custDataLst>
              <p:tags r:id="rId1"/>
            </p:custDataLst>
          </p:nvPr>
        </p:nvGraphicFramePr>
        <p:xfrm>
          <a:off x="697230" y="3665220"/>
          <a:ext cx="10876915" cy="27057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9950"/>
                <a:gridCol w="4801870"/>
                <a:gridCol w="1428750"/>
                <a:gridCol w="3776345"/>
              </a:tblGrid>
              <a:tr h="47498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 </a:t>
                      </a:r>
                      <a:r>
                        <a:rPr lang="zh-CN" altLang="en-US"/>
                        <a:t>教材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教材学时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</a:tr>
              <a:tr h="64008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1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 b="1"/>
                        <a:t>数字技术基础</a:t>
                      </a:r>
                      <a:r>
                        <a:rPr lang="en-US" altLang="zh-CN" sz="2400" b="1"/>
                        <a:t> </a:t>
                      </a:r>
                      <a:r>
                        <a:rPr lang="zh-CN" altLang="en-US" sz="2400" b="1"/>
                        <a:t>（面向暖通）</a:t>
                      </a:r>
                      <a:endParaRPr lang="zh-CN" altLang="en-US" sz="2400" b="1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32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限</a:t>
                      </a:r>
                      <a:r>
                        <a:rPr lang="en-US" altLang="zh-CN"/>
                        <a:t>     </a:t>
                      </a:r>
                      <a:r>
                        <a:rPr lang="zh-CN" altLang="en-US" sz="1800" b="1">
                          <a:sym typeface="+mn-ea"/>
                        </a:rPr>
                        <a:t>基础原理性知识</a:t>
                      </a:r>
                      <a:endParaRPr lang="zh-CN" altLang="en-US" sz="1800" b="1">
                        <a:sym typeface="+mn-ea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800" b="1">
                          <a:sym typeface="+mn-ea"/>
                        </a:rPr>
                        <a:t> </a:t>
                      </a:r>
                      <a:r>
                        <a:rPr lang="en-US" altLang="zh-CN" sz="1800" b="1">
                          <a:sym typeface="+mn-ea"/>
                        </a:rPr>
                        <a:t>        </a:t>
                      </a:r>
                      <a:r>
                        <a:rPr lang="zh-CN" altLang="en-US" sz="1800" b="1">
                          <a:sym typeface="+mn-ea"/>
                        </a:rPr>
                        <a:t>数字通信、接口、存储</a:t>
                      </a:r>
                      <a:r>
                        <a:rPr lang="en-US" altLang="zh-CN" sz="1800" b="1">
                          <a:sym typeface="+mn-ea"/>
                        </a:rPr>
                        <a:t>         </a:t>
                      </a:r>
                      <a:endParaRPr lang="en-US" altLang="zh-CN" sz="1800" b="1">
                        <a:sym typeface="+mn-ea"/>
                      </a:endParaRPr>
                    </a:p>
                  </a:txBody>
                  <a:tcPr/>
                </a:tc>
              </a:tr>
              <a:tr h="64008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2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 b="1">
                          <a:solidFill>
                            <a:schemeClr val="tx1"/>
                          </a:solidFill>
                          <a:sym typeface="+mn-ea"/>
                        </a:rPr>
                        <a:t>暖通计算机控制系统的设计与调试</a:t>
                      </a:r>
                      <a:endParaRPr lang="zh-CN" altLang="en-US" sz="2400" b="1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32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限</a:t>
                      </a:r>
                      <a:r>
                        <a:rPr lang="en-US" altLang="zh-CN"/>
                        <a:t> </a:t>
                      </a:r>
                      <a:r>
                        <a:rPr lang="zh-CN" altLang="en-US"/>
                        <a:t>（实训为主）</a:t>
                      </a:r>
                      <a:endParaRPr lang="zh-CN" altLang="en-US"/>
                    </a:p>
                    <a:p>
                      <a:pPr>
                        <a:buNone/>
                      </a:pPr>
                      <a:r>
                        <a:rPr lang="zh-CN" altLang="en-US"/>
                        <a:t>能编程、调试。落实控制策略</a:t>
                      </a:r>
                      <a:endParaRPr lang="zh-CN" altLang="en-US"/>
                    </a:p>
                  </a:txBody>
                  <a:tcPr/>
                </a:tc>
              </a:tr>
              <a:tr h="47561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3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 b="1">
                          <a:solidFill>
                            <a:schemeClr val="tx1"/>
                          </a:solidFill>
                          <a:sym typeface="+mn-ea"/>
                        </a:rPr>
                        <a:t>工业气体生产及管道</a:t>
                      </a:r>
                      <a:endParaRPr lang="zh-CN" altLang="en-US" sz="2400" b="1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32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选</a:t>
                      </a:r>
                      <a:endParaRPr lang="zh-CN" altLang="en-US"/>
                    </a:p>
                  </a:txBody>
                  <a:tcPr/>
                </a:tc>
              </a:tr>
              <a:tr h="47498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4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.</a:t>
                      </a:r>
                      <a:r>
                        <a:rPr lang="zh-CN" altLang="en-US"/>
                        <a:t>。。。。。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</a:tr>
            </a:tbl>
          </a:graphicData>
        </a:graphic>
      </p:graphicFrame>
    </p:spTree>
    <p:custDataLst>
      <p:tags r:id="rId2"/>
    </p:custData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89560" y="498475"/>
            <a:ext cx="11718925" cy="6493510"/>
          </a:xfrm>
        </p:spPr>
        <p:txBody>
          <a:bodyPr>
            <a:normAutofit fontScale="90000"/>
          </a:bodyPr>
          <a:p>
            <a:pPr algn="l">
              <a:lnSpc>
                <a:spcPct val="200000"/>
              </a:lnSpc>
              <a:buClrTx/>
              <a:buSzTx/>
              <a:buFont typeface="Wingdings" panose="05000000000000000000" charset="0"/>
              <a:buChar char="n"/>
            </a:pPr>
            <a:r>
              <a:rPr lang="zh-CN" altLang="en-US" sz="3200" u="sng">
                <a:solidFill>
                  <a:schemeClr val="tx2"/>
                </a:solidFill>
              </a:rPr>
              <a:t> </a:t>
            </a:r>
            <a:r>
              <a:rPr lang="zh-CN" altLang="en-US" sz="3200" b="1" u="sng">
                <a:solidFill>
                  <a:srgbClr val="0070C0"/>
                </a:solidFill>
              </a:rPr>
              <a:t>不再是皇帝的女儿</a:t>
            </a:r>
            <a:r>
              <a:rPr lang="en-US" altLang="zh-CN" sz="3200" b="1" u="sng">
                <a:solidFill>
                  <a:srgbClr val="0070C0"/>
                </a:solidFill>
              </a:rPr>
              <a:t> </a:t>
            </a:r>
            <a:r>
              <a:rPr lang="en-US" altLang="zh-CN" sz="3200" b="1">
                <a:solidFill>
                  <a:srgbClr val="0070C0"/>
                </a:solidFill>
              </a:rPr>
              <a:t> </a:t>
            </a:r>
            <a:r>
              <a:rPr lang="zh-CN" altLang="en-US" sz="3200">
                <a:solidFill>
                  <a:schemeClr val="tx2"/>
                </a:solidFill>
              </a:rPr>
              <a:t>----</a:t>
            </a:r>
            <a:r>
              <a:rPr lang="zh-CN" altLang="en-US" sz="2665">
                <a:solidFill>
                  <a:schemeClr val="tx2"/>
                </a:solidFill>
              </a:rPr>
              <a:t>总需求量</a:t>
            </a:r>
            <a:r>
              <a:rPr lang="zh-CN" altLang="en-US" sz="2660">
                <a:solidFill>
                  <a:schemeClr val="tx2"/>
                </a:solidFill>
                <a:sym typeface="+mn-ea"/>
              </a:rPr>
              <a:t>下降，</a:t>
            </a:r>
            <a:r>
              <a:rPr lang="zh-CN" altLang="en-US" sz="2665">
                <a:solidFill>
                  <a:schemeClr val="tx2"/>
                </a:solidFill>
              </a:rPr>
              <a:t>不可逆。</a:t>
            </a:r>
            <a:endParaRPr lang="zh-CN" altLang="en-US" sz="2665">
              <a:solidFill>
                <a:schemeClr val="tx2"/>
              </a:solidFill>
            </a:endParaRPr>
          </a:p>
          <a:p>
            <a:pPr algn="l">
              <a:lnSpc>
                <a:spcPct val="200000"/>
              </a:lnSpc>
              <a:buClrTx/>
              <a:buSzTx/>
              <a:buFont typeface="Wingdings" panose="05000000000000000000" charset="0"/>
              <a:buChar char="n"/>
            </a:pPr>
            <a:r>
              <a:rPr lang="en-US" altLang="zh-CN" sz="3200" u="sng">
                <a:solidFill>
                  <a:schemeClr val="tx2"/>
                </a:solidFill>
              </a:rPr>
              <a:t> </a:t>
            </a:r>
            <a:r>
              <a:rPr lang="zh-CN" altLang="en-US" sz="3200" b="1" u="sng">
                <a:solidFill>
                  <a:srgbClr val="0070C0"/>
                </a:solidFill>
              </a:rPr>
              <a:t>AI的影响</a:t>
            </a:r>
            <a:r>
              <a:rPr lang="en-US" altLang="zh-CN" sz="3200" u="sng">
                <a:solidFill>
                  <a:schemeClr val="tx2"/>
                </a:solidFill>
              </a:rPr>
              <a:t>               </a:t>
            </a:r>
            <a:r>
              <a:rPr lang="en-US" altLang="zh-CN" sz="2665">
                <a:solidFill>
                  <a:schemeClr val="tx2"/>
                </a:solidFill>
              </a:rPr>
              <a:t>----</a:t>
            </a:r>
            <a:r>
              <a:rPr lang="zh-CN" altLang="en-US" sz="2665">
                <a:solidFill>
                  <a:schemeClr val="tx2"/>
                </a:solidFill>
              </a:rPr>
              <a:t>全方位的影响，对职业岗位、对教学的影响。</a:t>
            </a:r>
            <a:endParaRPr lang="zh-CN" altLang="en-US" sz="3200">
              <a:solidFill>
                <a:schemeClr val="tx2"/>
              </a:solidFill>
            </a:endParaRPr>
          </a:p>
          <a:p>
            <a:pPr>
              <a:lnSpc>
                <a:spcPct val="200000"/>
              </a:lnSpc>
              <a:buFont typeface="Wingdings" panose="05000000000000000000" charset="0"/>
              <a:buChar char="n"/>
            </a:pPr>
            <a:r>
              <a:rPr lang="zh-CN" altLang="en-US" sz="3200" u="sng">
                <a:solidFill>
                  <a:schemeClr val="tx2"/>
                </a:solidFill>
                <a:sym typeface="+mn-ea"/>
              </a:rPr>
              <a:t> </a:t>
            </a:r>
            <a:r>
              <a:rPr lang="zh-CN" altLang="en-US" sz="3200" b="1" u="sng">
                <a:solidFill>
                  <a:srgbClr val="0070C0"/>
                </a:solidFill>
                <a:sym typeface="+mn-ea"/>
              </a:rPr>
              <a:t>行业永存！</a:t>
            </a:r>
            <a:r>
              <a:rPr lang="en-US" altLang="zh-CN" sz="3200" b="1" u="sng">
                <a:solidFill>
                  <a:srgbClr val="0070C0"/>
                </a:solidFill>
                <a:sym typeface="+mn-ea"/>
              </a:rPr>
              <a:t>            </a:t>
            </a:r>
            <a:r>
              <a:rPr lang="zh-CN" altLang="en-US" sz="2665">
                <a:solidFill>
                  <a:schemeClr val="tx2"/>
                </a:solidFill>
                <a:sym typeface="+mn-ea"/>
              </a:rPr>
              <a:t>--</a:t>
            </a:r>
            <a:r>
              <a:rPr lang="en-US" altLang="zh-CN" sz="2665">
                <a:solidFill>
                  <a:schemeClr val="tx2"/>
                </a:solidFill>
                <a:sym typeface="+mn-ea"/>
              </a:rPr>
              <a:t>-</a:t>
            </a:r>
            <a:r>
              <a:rPr lang="zh-CN" altLang="en-US" sz="2665">
                <a:solidFill>
                  <a:schemeClr val="tx2"/>
                </a:solidFill>
                <a:sym typeface="+mn-ea"/>
              </a:rPr>
              <a:t>-有人的地方就有空调。</a:t>
            </a:r>
            <a:r>
              <a:rPr lang="en-US" altLang="zh-CN" sz="2665">
                <a:solidFill>
                  <a:schemeClr val="tx2"/>
                </a:solidFill>
                <a:sym typeface="+mn-ea"/>
              </a:rPr>
              <a:t>   </a:t>
            </a:r>
            <a:r>
              <a:rPr lang="en-US" altLang="zh-CN" sz="2665" u="sng">
                <a:solidFill>
                  <a:schemeClr val="tx2"/>
                </a:solidFill>
                <a:sym typeface="+mn-ea"/>
              </a:rPr>
              <a:t>  </a:t>
            </a:r>
            <a:r>
              <a:rPr lang="zh-CN" altLang="en-US" sz="2665" u="sng">
                <a:solidFill>
                  <a:schemeClr val="tx2"/>
                </a:solidFill>
                <a:sym typeface="+mn-ea"/>
              </a:rPr>
              <a:t>  </a:t>
            </a:r>
            <a:endParaRPr lang="zh-CN" altLang="en-US" sz="3200" u="sng">
              <a:solidFill>
                <a:schemeClr val="tx2"/>
              </a:solidFill>
              <a:sym typeface="+mn-ea"/>
            </a:endParaRPr>
          </a:p>
          <a:p>
            <a:pPr>
              <a:lnSpc>
                <a:spcPct val="200000"/>
              </a:lnSpc>
              <a:buFont typeface="Wingdings" panose="05000000000000000000" charset="0"/>
              <a:buChar char="n"/>
            </a:pPr>
            <a:r>
              <a:rPr lang="en-US" altLang="zh-CN" sz="3200" u="sng">
                <a:solidFill>
                  <a:schemeClr val="tx2"/>
                </a:solidFill>
                <a:sym typeface="+mn-ea"/>
              </a:rPr>
              <a:t> </a:t>
            </a:r>
            <a:r>
              <a:rPr lang="zh-CN" altLang="en-US" sz="3200" b="1" u="sng">
                <a:solidFill>
                  <a:srgbClr val="0070C0"/>
                </a:solidFill>
                <a:sym typeface="+mn-ea"/>
              </a:rPr>
              <a:t>潮水退去，就知道谁在裸泳。</a:t>
            </a:r>
            <a:endParaRPr lang="zh-CN" altLang="en-US" sz="3200">
              <a:solidFill>
                <a:schemeClr val="tx2"/>
              </a:solidFill>
            </a:endParaRPr>
          </a:p>
          <a:p>
            <a:pPr>
              <a:buFont typeface="Wingdings" panose="05000000000000000000" charset="0"/>
              <a:buChar char="n"/>
            </a:pPr>
            <a:r>
              <a:rPr lang="zh-CN" altLang="en-US" sz="3200" b="1" u="sng">
                <a:solidFill>
                  <a:srgbClr val="0070C0"/>
                </a:solidFill>
                <a:sym typeface="+mn-ea"/>
              </a:rPr>
              <a:t> 迫切思考：</a:t>
            </a:r>
            <a:endParaRPr lang="zh-CN" altLang="en-US" sz="3200" u="sng">
              <a:solidFill>
                <a:schemeClr val="tx2"/>
              </a:solidFill>
            </a:endParaRPr>
          </a:p>
          <a:p>
            <a:pPr marL="0" indent="0">
              <a:buNone/>
            </a:pPr>
            <a:r>
              <a:rPr lang="zh-CN" altLang="en-US" sz="2400">
                <a:sym typeface="+mn-ea"/>
              </a:rPr>
              <a:t> </a:t>
            </a:r>
            <a:r>
              <a:rPr lang="en-US" altLang="zh-CN" sz="2400">
                <a:sym typeface="+mn-ea"/>
              </a:rPr>
              <a:t>                              </a:t>
            </a:r>
            <a:r>
              <a:rPr lang="en-US" altLang="zh-CN" sz="2665">
                <a:sym typeface="+mn-ea"/>
              </a:rPr>
              <a:t>-----</a:t>
            </a:r>
            <a:r>
              <a:rPr lang="zh-CN" altLang="en-US" sz="2665" b="1">
                <a:sym typeface="+mn-ea"/>
              </a:rPr>
              <a:t>培养什么样的学生才能满足</a:t>
            </a:r>
            <a:r>
              <a:rPr lang="zh-CN" altLang="en-US" sz="2660" b="1">
                <a:sym typeface="+mn-ea"/>
              </a:rPr>
              <a:t>社会要求</a:t>
            </a:r>
            <a:r>
              <a:rPr lang="zh-CN" altLang="en-US" sz="2665" b="1">
                <a:sym typeface="+mn-ea"/>
              </a:rPr>
              <a:t>、适应发展变化？</a:t>
            </a:r>
            <a:endParaRPr lang="zh-CN" altLang="en-US" sz="2665" b="1">
              <a:sym typeface="+mn-ea"/>
            </a:endParaRPr>
          </a:p>
          <a:p>
            <a:pPr marL="0" indent="0">
              <a:buNone/>
            </a:pPr>
            <a:r>
              <a:rPr lang="zh-CN" altLang="en-US" sz="2665" b="1">
                <a:sym typeface="+mn-ea"/>
              </a:rPr>
              <a:t> </a:t>
            </a:r>
            <a:r>
              <a:rPr lang="en-US" altLang="zh-CN" sz="2665" b="1">
                <a:sym typeface="+mn-ea"/>
              </a:rPr>
              <a:t>                            -----</a:t>
            </a:r>
            <a:r>
              <a:rPr lang="zh-CN" altLang="en-US" sz="2665" b="1">
                <a:sym typeface="+mn-ea"/>
              </a:rPr>
              <a:t>如何吸引学生？</a:t>
            </a:r>
            <a:endParaRPr lang="zh-CN" altLang="en-US" b="1"/>
          </a:p>
          <a:p>
            <a:pPr marL="0" indent="0">
              <a:buNone/>
            </a:pPr>
            <a:endParaRPr lang="zh-CN" altLang="en-US" b="1"/>
          </a:p>
        </p:txBody>
      </p:sp>
      <p:sp>
        <p:nvSpPr>
          <p:cNvPr id="4" name="文本框 3"/>
          <p:cNvSpPr txBox="1"/>
          <p:nvPr/>
        </p:nvSpPr>
        <p:spPr>
          <a:xfrm>
            <a:off x="153670" y="130175"/>
            <a:ext cx="2953385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2800" b="1">
                <a:solidFill>
                  <a:schemeClr val="accent1"/>
                </a:solidFill>
              </a:rPr>
              <a:t>形势：</a:t>
            </a:r>
            <a:endParaRPr lang="zh-CN" altLang="en-US" sz="2800" b="1">
              <a:solidFill>
                <a:schemeClr val="accent1"/>
              </a:solidFill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45485" y="228035"/>
            <a:ext cx="10969200" cy="705600"/>
          </a:xfrm>
        </p:spPr>
        <p:txBody>
          <a:bodyPr>
            <a:normAutofit/>
          </a:bodyPr>
          <a:p>
            <a:r>
              <a:rPr lang="zh-CN" altLang="en-US" b="1"/>
              <a:t>学生可预期的成长高度，是招生的主要吸引力</a:t>
            </a:r>
            <a:endParaRPr lang="zh-CN" altLang="en-US" b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17170" y="1418590"/>
            <a:ext cx="5525770" cy="4759325"/>
          </a:xfrm>
          <a:ln w="6350">
            <a:solidFill>
              <a:srgbClr val="7030A0"/>
            </a:solidFill>
          </a:ln>
        </p:spPr>
        <p:txBody>
          <a:bodyPr>
            <a:normAutofit lnSpcReduction="20000"/>
          </a:bodyPr>
          <a:p>
            <a:r>
              <a:rPr lang="en-US" altLang="zh-CN" sz="2800" b="1"/>
              <a:t> </a:t>
            </a:r>
            <a:r>
              <a:rPr lang="zh-CN" altLang="en-US" sz="2800" b="1">
                <a:solidFill>
                  <a:srgbClr val="FF0000"/>
                </a:solidFill>
              </a:rPr>
              <a:t>以学生为中心</a:t>
            </a:r>
            <a:r>
              <a:rPr lang="zh-CN" altLang="en-US" sz="2800">
                <a:solidFill>
                  <a:srgbClr val="FF0000"/>
                </a:solidFill>
              </a:rPr>
              <a:t>：</a:t>
            </a:r>
            <a:r>
              <a:rPr lang="zh-CN" altLang="en-US" sz="2800">
                <a:solidFill>
                  <a:srgbClr val="2D61B7"/>
                </a:solidFill>
              </a:rPr>
              <a:t>满足学生的个人发展要求</a:t>
            </a:r>
            <a:endParaRPr lang="zh-CN" altLang="en-US" sz="2800">
              <a:solidFill>
                <a:srgbClr val="2D61B7"/>
              </a:solidFill>
            </a:endParaRPr>
          </a:p>
          <a:p>
            <a:pPr marL="0" indent="0">
              <a:buNone/>
            </a:pPr>
            <a:r>
              <a:rPr lang="en-US" altLang="zh-CN"/>
              <a:t>        -----</a:t>
            </a:r>
            <a:r>
              <a:rPr lang="zh-CN" altLang="en-US" sz="2000"/>
              <a:t>职业发展的良好前景</a:t>
            </a:r>
            <a:endParaRPr lang="zh-CN" altLang="en-US" sz="2000"/>
          </a:p>
          <a:p>
            <a:pPr marL="0" indent="0">
              <a:buNone/>
            </a:pPr>
            <a:r>
              <a:rPr lang="zh-CN" altLang="en-US" sz="2000"/>
              <a:t> </a:t>
            </a:r>
            <a:r>
              <a:rPr lang="en-US" altLang="zh-CN" sz="2000"/>
              <a:t>      -----</a:t>
            </a:r>
            <a:r>
              <a:rPr lang="zh-CN" altLang="en-US" sz="2000"/>
              <a:t>应对社会不确定性的能力</a:t>
            </a:r>
            <a:endParaRPr lang="zh-CN" altLang="en-US" sz="2000"/>
          </a:p>
          <a:p>
            <a:pPr marL="0" indent="0">
              <a:buNone/>
            </a:pPr>
            <a:r>
              <a:rPr lang="zh-CN" altLang="en-US" sz="2000"/>
              <a:t> </a:t>
            </a:r>
            <a:r>
              <a:rPr lang="en-US" altLang="zh-CN" sz="2000"/>
              <a:t>      -----</a:t>
            </a:r>
            <a:r>
              <a:rPr lang="zh-CN" altLang="en-US" sz="2000"/>
              <a:t>避免庸俗化的做法</a:t>
            </a:r>
            <a:r>
              <a:rPr lang="en-US" altLang="zh-CN" sz="2000"/>
              <a:t> </a:t>
            </a:r>
            <a:r>
              <a:rPr lang="zh-CN" altLang="en-US" sz="2000"/>
              <a:t> </a:t>
            </a:r>
            <a:r>
              <a:rPr lang="en-US" altLang="zh-CN" sz="2000"/>
              <a:t>  </a:t>
            </a:r>
            <a:r>
              <a:rPr lang="en-US" altLang="zh-CN"/>
              <a:t> </a:t>
            </a:r>
            <a:endParaRPr lang="zh-CN" altLang="en-US"/>
          </a:p>
          <a:p>
            <a:pPr marL="0" indent="0">
              <a:buNone/>
            </a:pPr>
            <a:r>
              <a:rPr lang="en-US" altLang="zh-CN"/>
              <a:t>     </a:t>
            </a:r>
            <a:endParaRPr lang="zh-CN" altLang="en-US"/>
          </a:p>
          <a:p>
            <a:r>
              <a:rPr lang="zh-CN" altLang="en-US" sz="2800">
                <a:solidFill>
                  <a:srgbClr val="FF0000"/>
                </a:solidFill>
              </a:rPr>
              <a:t>与国家、社会的未来相结合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/>
              <a:t>    ----</a:t>
            </a:r>
            <a:r>
              <a:rPr lang="zh-CN" altLang="en-US" sz="2400"/>
              <a:t>正确的价值观</a:t>
            </a:r>
            <a:endParaRPr lang="zh-CN" altLang="en-US" sz="2400"/>
          </a:p>
          <a:p>
            <a:pPr marL="0" indent="0">
              <a:buNone/>
            </a:pPr>
            <a:r>
              <a:rPr lang="en-US" altLang="zh-CN" sz="2400"/>
              <a:t>    -----</a:t>
            </a:r>
            <a:r>
              <a:rPr lang="zh-CN" altLang="en-US" sz="2400"/>
              <a:t>个人与世界的关系边界</a:t>
            </a:r>
            <a:endParaRPr lang="zh-CN" altLang="en-US" sz="2400"/>
          </a:p>
        </p:txBody>
      </p:sp>
      <p:sp>
        <p:nvSpPr>
          <p:cNvPr id="5" name="内容占位符 2"/>
          <p:cNvSpPr>
            <a:spLocks noGrp="1"/>
          </p:cNvSpPr>
          <p:nvPr/>
        </p:nvSpPr>
        <p:spPr>
          <a:xfrm>
            <a:off x="5994400" y="1418590"/>
            <a:ext cx="5897245" cy="4759325"/>
          </a:xfrm>
          <a:prstGeom prst="rect">
            <a:avLst/>
          </a:prstGeom>
          <a:noFill/>
          <a:ln w="6350">
            <a:solidFill>
              <a:srgbClr val="FF0000"/>
            </a:solidFill>
          </a:ln>
        </p:spPr>
        <p:txBody>
          <a:bodyPr vert="horz" lIns="90000" tIns="46800" rIns="90000" bIns="46800" rtlCol="0">
            <a:normAutofit lnSpcReduction="20000"/>
          </a:bodyPr>
          <a:lstStyle>
            <a:lvl1pPr marL="22860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●"/>
              <a:defRPr sz="18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  <a:tab pos="1609725" algn="l"/>
                <a:tab pos="1609725" algn="l"/>
                <a:tab pos="1609725" algn="l"/>
              </a:tabLst>
              <a:defRPr sz="16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sz="16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Wingdings" panose="05000000000000000000" charset="0"/>
              <a:buChar char=""/>
              <a:defRPr sz="14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Arial" panose="020B0604020202020204" pitchFamily="34" charset="0"/>
              <a:buChar char="•"/>
              <a:defRPr sz="14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buFont typeface="Wingdings" panose="05000000000000000000" charset="0"/>
              <a:buChar char="l"/>
            </a:pPr>
            <a:r>
              <a:rPr lang="zh-CN" altLang="en-US" sz="2800">
                <a:solidFill>
                  <a:srgbClr val="2D61B7"/>
                </a:solidFill>
              </a:rPr>
              <a:t>现实目标</a:t>
            </a:r>
            <a:endParaRPr lang="zh-CN" altLang="en-US" sz="2800">
              <a:solidFill>
                <a:srgbClr val="2D61B7"/>
              </a:solidFill>
            </a:endParaRPr>
          </a:p>
          <a:p>
            <a:pPr marL="0" indent="0">
              <a:buFont typeface="Wingdings" panose="05000000000000000000" charset="0"/>
              <a:buNone/>
            </a:pPr>
            <a:r>
              <a:rPr lang="en-US" altLang="zh-CN" sz="2800"/>
              <a:t>     ----</a:t>
            </a:r>
            <a:r>
              <a:rPr lang="zh-CN" altLang="en-US" sz="2000"/>
              <a:t>好就业</a:t>
            </a:r>
            <a:endParaRPr lang="zh-CN" altLang="en-US" sz="2000"/>
          </a:p>
          <a:p>
            <a:pPr marL="0" indent="0">
              <a:buFont typeface="Wingdings" panose="05000000000000000000" charset="0"/>
              <a:buNone/>
            </a:pPr>
            <a:endParaRPr lang="zh-CN" altLang="en-US" sz="2800"/>
          </a:p>
          <a:p>
            <a:pPr>
              <a:buFont typeface="Wingdings" panose="05000000000000000000" charset="0"/>
              <a:buChar char="l"/>
            </a:pPr>
            <a:r>
              <a:rPr lang="zh-CN" altLang="en-US" sz="2800">
                <a:solidFill>
                  <a:srgbClr val="2D61B7"/>
                </a:solidFill>
              </a:rPr>
              <a:t>未来目标</a:t>
            </a:r>
            <a:r>
              <a:rPr lang="en-US" altLang="zh-CN" sz="2800">
                <a:solidFill>
                  <a:srgbClr val="2D61B7"/>
                </a:solidFill>
              </a:rPr>
              <a:t> </a:t>
            </a:r>
            <a:r>
              <a:rPr lang="zh-CN" altLang="en-US">
                <a:solidFill>
                  <a:srgbClr val="2D61B7"/>
                </a:solidFill>
              </a:rPr>
              <a:t>（多样性）</a:t>
            </a:r>
            <a:endParaRPr lang="zh-CN" altLang="en-US" sz="2800">
              <a:solidFill>
                <a:srgbClr val="2D61B7"/>
              </a:solidFill>
            </a:endParaRPr>
          </a:p>
          <a:p>
            <a:pPr marL="0" indent="0">
              <a:buNone/>
            </a:pPr>
            <a:r>
              <a:rPr lang="en-US" altLang="zh-CN"/>
              <a:t>      ---- </a:t>
            </a:r>
            <a:r>
              <a:rPr lang="zh-CN" altLang="en-US"/>
              <a:t>高级工程师、专家学者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 </a:t>
            </a:r>
            <a:r>
              <a:rPr lang="en-US" altLang="zh-CN"/>
              <a:t>     -----</a:t>
            </a:r>
            <a:r>
              <a:rPr lang="zh-CN" altLang="en-US"/>
              <a:t>企业家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 </a:t>
            </a:r>
            <a:r>
              <a:rPr lang="en-US" altLang="zh-CN"/>
              <a:t>     -----</a:t>
            </a:r>
            <a:r>
              <a:rPr lang="zh-CN" altLang="en-US"/>
              <a:t>政府公共管理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 </a:t>
            </a:r>
            <a:r>
              <a:rPr lang="en-US" altLang="zh-CN"/>
              <a:t>    </a:t>
            </a:r>
            <a:endParaRPr lang="zh-CN" altLang="en-US"/>
          </a:p>
          <a:p>
            <a:pPr marL="0" indent="0">
              <a:buNone/>
            </a:pPr>
            <a:r>
              <a:rPr lang="en-US" altLang="zh-CN" sz="2800"/>
              <a:t> </a:t>
            </a:r>
            <a:r>
              <a:rPr lang="zh-CN" altLang="en-US" sz="2800" b="1">
                <a:solidFill>
                  <a:srgbClr val="C00000"/>
                </a:solidFill>
              </a:rPr>
              <a:t>离开学校后，如何实现这些目标？</a:t>
            </a:r>
            <a:endParaRPr lang="zh-CN" altLang="en-US" sz="2800" b="1">
              <a:solidFill>
                <a:srgbClr val="C00000"/>
              </a:solidFill>
            </a:endParaRPr>
          </a:p>
        </p:txBody>
      </p:sp>
      <p:cxnSp>
        <p:nvCxnSpPr>
          <p:cNvPr id="4" name="直接连接符 3"/>
          <p:cNvCxnSpPr/>
          <p:nvPr/>
        </p:nvCxnSpPr>
        <p:spPr>
          <a:xfrm>
            <a:off x="145415" y="1051560"/>
            <a:ext cx="11583035" cy="0"/>
          </a:xfrm>
          <a:prstGeom prst="line">
            <a:avLst/>
          </a:prstGeom>
          <a:ln w="31750" cap="rnd">
            <a:solidFill>
              <a:schemeClr val="accent1"/>
            </a:solidFill>
            <a:round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  <p:custDataLst>
      <p:tags r:id="rId1"/>
    </p:custData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46450" y="133420"/>
            <a:ext cx="10969200" cy="705600"/>
          </a:xfrm>
        </p:spPr>
        <p:txBody>
          <a:bodyPr>
            <a:normAutofit/>
          </a:bodyPr>
          <a:p>
            <a:r>
              <a:rPr lang="zh-CN" altLang="en-US" b="1">
                <a:sym typeface="+mn-ea"/>
              </a:rPr>
              <a:t>成长的不确定性不可避免</a:t>
            </a:r>
            <a:r>
              <a:rPr lang="zh-CN" altLang="en-US" b="1">
                <a:solidFill>
                  <a:schemeClr val="tx1"/>
                </a:solidFill>
                <a:sym typeface="+mn-ea"/>
              </a:rPr>
              <a:t>，</a:t>
            </a:r>
            <a:r>
              <a:rPr lang="zh-CN" altLang="en-US" b="1">
                <a:solidFill>
                  <a:schemeClr val="tx1"/>
                </a:solidFill>
              </a:rPr>
              <a:t>以不变应万变：</a:t>
            </a:r>
            <a:endParaRPr lang="zh-CN" altLang="en-US" b="1">
              <a:solidFill>
                <a:schemeClr val="tx1"/>
              </a:solidFill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31470" y="1407795"/>
            <a:ext cx="11245850" cy="1261745"/>
          </a:xfrm>
          <a:solidFill>
            <a:schemeClr val="accent1">
              <a:lumMod val="20000"/>
              <a:lumOff val="80000"/>
            </a:schemeClr>
          </a:solidFill>
        </p:spPr>
        <p:txBody>
          <a:bodyPr/>
          <a:p>
            <a:r>
              <a:rPr lang="zh-CN" altLang="en-US" sz="3200"/>
              <a:t>用</a:t>
            </a:r>
            <a:r>
              <a:rPr lang="zh-CN" altLang="en-US" sz="3200" b="1">
                <a:solidFill>
                  <a:srgbClr val="FF0000"/>
                </a:solidFill>
              </a:rPr>
              <a:t>确定性和长期主义</a:t>
            </a:r>
            <a:r>
              <a:rPr lang="zh-CN" altLang="en-US" sz="3200"/>
              <a:t>，对抗职业生涯的不确定性。</a:t>
            </a:r>
            <a:endParaRPr lang="zh-CN" altLang="en-US" sz="3200"/>
          </a:p>
        </p:txBody>
      </p:sp>
      <p:sp>
        <p:nvSpPr>
          <p:cNvPr id="4" name="文本框 3"/>
          <p:cNvSpPr txBox="1"/>
          <p:nvPr/>
        </p:nvSpPr>
        <p:spPr>
          <a:xfrm>
            <a:off x="331470" y="2954020"/>
            <a:ext cx="11245215" cy="277495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 rtlCol="0">
            <a:noAutofit/>
          </a:bodyPr>
          <a:p>
            <a:r>
              <a:rPr lang="zh-CN" altLang="en-US" sz="3200"/>
              <a:t>策略：</a:t>
            </a:r>
            <a:r>
              <a:rPr lang="zh-CN" altLang="en-US" sz="3200" b="1">
                <a:solidFill>
                  <a:srgbClr val="FF0000"/>
                </a:solidFill>
              </a:rPr>
              <a:t>短期目标</a:t>
            </a:r>
            <a:r>
              <a:rPr lang="en-US" altLang="zh-CN" sz="3200" b="1">
                <a:solidFill>
                  <a:srgbClr val="FF0000"/>
                </a:solidFill>
              </a:rPr>
              <a:t> + </a:t>
            </a:r>
            <a:r>
              <a:rPr lang="zh-CN" altLang="en-US" sz="3200" b="1">
                <a:solidFill>
                  <a:srgbClr val="FF0000"/>
                </a:solidFill>
              </a:rPr>
              <a:t>长期目标</a:t>
            </a:r>
            <a:r>
              <a:rPr lang="en-US" altLang="zh-CN" sz="3200" b="1">
                <a:solidFill>
                  <a:srgbClr val="FF0000"/>
                </a:solidFill>
              </a:rPr>
              <a:t>  </a:t>
            </a:r>
            <a:r>
              <a:rPr lang="zh-CN" altLang="en-US" sz="3200" b="1">
                <a:solidFill>
                  <a:srgbClr val="FF0000"/>
                </a:solidFill>
              </a:rPr>
              <a:t>结合</a:t>
            </a:r>
            <a:endParaRPr lang="zh-CN" altLang="en-US" sz="3200"/>
          </a:p>
          <a:p>
            <a:endParaRPr lang="zh-CN" altLang="en-US" sz="3200"/>
          </a:p>
          <a:p>
            <a:r>
              <a:rPr lang="en-US" altLang="zh-CN" sz="3200"/>
              <a:t>         </a:t>
            </a:r>
            <a:r>
              <a:rPr lang="en-US" altLang="zh-CN" sz="3200" b="1"/>
              <a:t> </a:t>
            </a:r>
            <a:r>
              <a:rPr lang="zh-CN" altLang="en-US" sz="3200" b="1"/>
              <a:t>短期</a:t>
            </a:r>
            <a:r>
              <a:rPr lang="zh-CN" altLang="en-US" sz="3200"/>
              <a:t>：工程师的</a:t>
            </a:r>
            <a:r>
              <a:rPr lang="zh-CN" altLang="en-US" sz="3200">
                <a:sym typeface="+mn-ea"/>
              </a:rPr>
              <a:t>良好</a:t>
            </a:r>
            <a:r>
              <a:rPr lang="zh-CN" altLang="en-US" sz="3200"/>
              <a:t>训练；</a:t>
            </a:r>
            <a:endParaRPr lang="zh-CN" altLang="en-US" sz="3200"/>
          </a:p>
          <a:p>
            <a:endParaRPr lang="zh-CN" altLang="en-US" sz="3200"/>
          </a:p>
          <a:p>
            <a:r>
              <a:rPr lang="en-US" altLang="zh-CN" sz="3200"/>
              <a:t>         </a:t>
            </a:r>
            <a:r>
              <a:rPr lang="en-US" altLang="zh-CN" sz="3200" b="1"/>
              <a:t> </a:t>
            </a:r>
            <a:r>
              <a:rPr lang="zh-CN" altLang="en-US" sz="3200" b="1"/>
              <a:t>长期</a:t>
            </a:r>
            <a:r>
              <a:rPr lang="zh-CN" altLang="en-US" sz="3200"/>
              <a:t>：使学生具有自我进化与成长的内在能力</a:t>
            </a:r>
            <a:endParaRPr lang="zh-CN" altLang="en-US" sz="3200"/>
          </a:p>
        </p:txBody>
      </p:sp>
      <p:cxnSp>
        <p:nvCxnSpPr>
          <p:cNvPr id="5" name="直接连接符 4"/>
          <p:cNvCxnSpPr/>
          <p:nvPr/>
        </p:nvCxnSpPr>
        <p:spPr>
          <a:xfrm flipV="1">
            <a:off x="187960" y="979805"/>
            <a:ext cx="11365865" cy="71755"/>
          </a:xfrm>
          <a:prstGeom prst="line">
            <a:avLst/>
          </a:prstGeom>
          <a:ln w="31750" cap="rnd">
            <a:solidFill>
              <a:schemeClr val="accent1"/>
            </a:solidFill>
            <a:round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  <p:custDataLst>
      <p:tags r:id="rId1"/>
    </p:custData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33775" y="309950"/>
            <a:ext cx="10969200" cy="705600"/>
          </a:xfrm>
        </p:spPr>
        <p:txBody>
          <a:bodyPr/>
          <a:p>
            <a:r>
              <a:rPr lang="zh-CN" altLang="en-US" b="1"/>
              <a:t>对长期目标的支持力量</a:t>
            </a:r>
            <a:endParaRPr lang="zh-CN" altLang="en-US" b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08330" y="1473200"/>
            <a:ext cx="10968990" cy="4090670"/>
          </a:xfrm>
          <a:ln w="9525">
            <a:solidFill>
              <a:schemeClr val="accent2">
                <a:lumMod val="60000"/>
                <a:lumOff val="40000"/>
              </a:schemeClr>
            </a:solidFill>
          </a:ln>
        </p:spPr>
        <p:txBody>
          <a:bodyPr/>
          <a:p>
            <a:pPr marL="0" indent="0">
              <a:buNone/>
            </a:pPr>
            <a:r>
              <a:rPr lang="en-US" altLang="zh-CN" sz="2800">
                <a:sym typeface="+mn-ea"/>
              </a:rPr>
              <a:t>1   </a:t>
            </a:r>
            <a:r>
              <a:rPr lang="zh-CN" altLang="en-US" sz="2800">
                <a:sym typeface="+mn-ea"/>
              </a:rPr>
              <a:t>自学能力</a:t>
            </a:r>
            <a:r>
              <a:rPr lang="en-US" altLang="zh-CN" sz="2800">
                <a:sym typeface="+mn-ea"/>
              </a:rPr>
              <a:t> </a:t>
            </a:r>
            <a:r>
              <a:rPr lang="en-US" altLang="zh-CN" sz="2400">
                <a:sym typeface="+mn-ea"/>
              </a:rPr>
              <a:t>       </a:t>
            </a:r>
            <a:r>
              <a:rPr lang="en-US" altLang="zh-CN" sz="2000">
                <a:sym typeface="+mn-ea"/>
              </a:rPr>
              <a:t> </a:t>
            </a:r>
            <a:r>
              <a:rPr lang="zh-CN" altLang="en-US" sz="2000">
                <a:sym typeface="+mn-ea"/>
              </a:rPr>
              <a:t>获取知识的主要通道</a:t>
            </a:r>
            <a:endParaRPr lang="en-US" altLang="zh-CN" sz="2000"/>
          </a:p>
          <a:p>
            <a:pPr marL="0" indent="0">
              <a:buNone/>
            </a:pPr>
            <a:r>
              <a:rPr lang="en-US" altLang="zh-CN" sz="2800">
                <a:sym typeface="+mn-ea"/>
              </a:rPr>
              <a:t>2</a:t>
            </a:r>
            <a:r>
              <a:rPr lang="zh-CN" altLang="en-US" sz="2800">
                <a:sym typeface="+mn-ea"/>
              </a:rPr>
              <a:t>、研究能力</a:t>
            </a:r>
            <a:r>
              <a:rPr lang="en-US" altLang="zh-CN" sz="2400">
                <a:sym typeface="+mn-ea"/>
              </a:rPr>
              <a:t>    </a:t>
            </a:r>
            <a:endParaRPr lang="en-US" altLang="zh-CN" sz="2400"/>
          </a:p>
          <a:p>
            <a:pPr marL="0" indent="0">
              <a:buNone/>
            </a:pPr>
            <a:r>
              <a:rPr lang="en-US" altLang="zh-CN" sz="2800">
                <a:sym typeface="+mn-ea"/>
              </a:rPr>
              <a:t>3</a:t>
            </a:r>
            <a:r>
              <a:rPr lang="zh-CN" altLang="en-US" sz="2800">
                <a:sym typeface="+mn-ea"/>
              </a:rPr>
              <a:t>、沟通能力</a:t>
            </a:r>
            <a:r>
              <a:rPr lang="en-US" altLang="zh-CN" sz="2800">
                <a:sym typeface="+mn-ea"/>
              </a:rPr>
              <a:t>  </a:t>
            </a:r>
            <a:r>
              <a:rPr lang="en-US" altLang="zh-CN" sz="2400">
                <a:sym typeface="+mn-ea"/>
              </a:rPr>
              <a:t>     </a:t>
            </a:r>
            <a:r>
              <a:rPr lang="zh-CN" altLang="en-US" sz="2000">
                <a:sym typeface="+mn-ea"/>
              </a:rPr>
              <a:t>解决复杂问题，做事的能力，</a:t>
            </a:r>
            <a:r>
              <a:rPr lang="zh-CN" altLang="en-US" sz="2000" b="1">
                <a:sym typeface="+mn-ea"/>
              </a:rPr>
              <a:t>任何事情都需要</a:t>
            </a:r>
            <a:r>
              <a:rPr lang="en-US" altLang="zh-CN" sz="2000" b="1">
                <a:sym typeface="+mn-ea"/>
              </a:rPr>
              <a:t> “</a:t>
            </a:r>
            <a:r>
              <a:rPr lang="zh-CN" altLang="en-US" sz="2000" b="1">
                <a:sym typeface="+mn-ea"/>
              </a:rPr>
              <a:t>研究的态度和方法</a:t>
            </a:r>
            <a:r>
              <a:rPr lang="en-US" altLang="zh-CN" sz="2000" b="1">
                <a:sym typeface="+mn-ea"/>
              </a:rPr>
              <a:t>”</a:t>
            </a:r>
            <a:endParaRPr lang="zh-CN" altLang="en-US" sz="2000"/>
          </a:p>
          <a:p>
            <a:pPr marL="0" indent="0">
              <a:buNone/>
            </a:pPr>
            <a:r>
              <a:rPr lang="en-US" altLang="zh-CN" sz="2800">
                <a:sym typeface="+mn-ea"/>
              </a:rPr>
              <a:t>4</a:t>
            </a:r>
            <a:r>
              <a:rPr lang="zh-CN" altLang="en-US" sz="2800">
                <a:sym typeface="+mn-ea"/>
              </a:rPr>
              <a:t>、科学精神</a:t>
            </a:r>
            <a:r>
              <a:rPr lang="en-US" altLang="zh-CN" sz="2400">
                <a:sym typeface="+mn-ea"/>
              </a:rPr>
              <a:t>   </a:t>
            </a:r>
            <a:r>
              <a:rPr lang="en-US" altLang="zh-CN">
                <a:sym typeface="+mn-ea"/>
              </a:rPr>
              <a:t>     </a:t>
            </a:r>
            <a:endParaRPr lang="zh-CN" altLang="en-US"/>
          </a:p>
        </p:txBody>
      </p:sp>
      <p:cxnSp>
        <p:nvCxnSpPr>
          <p:cNvPr id="4" name="直接连接符 3"/>
          <p:cNvCxnSpPr/>
          <p:nvPr/>
        </p:nvCxnSpPr>
        <p:spPr>
          <a:xfrm>
            <a:off x="3209925" y="2296795"/>
            <a:ext cx="0" cy="1738630"/>
          </a:xfrm>
          <a:prstGeom prst="line">
            <a:avLst/>
          </a:prstGeom>
          <a:ln w="63500" cmpd="sng">
            <a:solidFill>
              <a:schemeClr val="accent1">
                <a:shade val="50000"/>
              </a:schemeClr>
            </a:solidFill>
            <a:prstDash val="solid"/>
          </a:ln>
        </p:spPr>
        <p:style>
          <a:lnRef idx="2">
            <a:schemeClr val="accent1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/>
        </p:nvCxnSpPr>
        <p:spPr>
          <a:xfrm>
            <a:off x="3220085" y="1473200"/>
            <a:ext cx="0" cy="565785"/>
          </a:xfrm>
          <a:prstGeom prst="line">
            <a:avLst/>
          </a:prstGeom>
          <a:ln w="63500" cmpd="sng">
            <a:solidFill>
              <a:srgbClr val="FF0000"/>
            </a:solidFill>
            <a:prstDash val="solid"/>
          </a:ln>
        </p:spPr>
        <p:style>
          <a:lnRef idx="2">
            <a:schemeClr val="accent1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  <p:custDataLst>
      <p:tags r:id="rId1"/>
    </p:custData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389325" y="70"/>
            <a:ext cx="10969200" cy="705600"/>
          </a:xfrm>
        </p:spPr>
        <p:txBody>
          <a:bodyPr/>
          <a:p>
            <a:r>
              <a:rPr lang="zh-CN" altLang="en-US" b="1"/>
              <a:t>专业认证的</a:t>
            </a:r>
            <a:r>
              <a:rPr lang="en-US" altLang="zh-CN" b="1"/>
              <a:t>12</a:t>
            </a:r>
            <a:r>
              <a:rPr lang="zh-CN" altLang="en-US" b="1"/>
              <a:t>条要求</a:t>
            </a:r>
            <a:r>
              <a:rPr lang="zh-CN" altLang="en-US"/>
              <a:t>，恰如其分</a:t>
            </a:r>
            <a:endParaRPr lang="zh-CN" altLang="en-US"/>
          </a:p>
        </p:txBody>
      </p:sp>
      <p:graphicFrame>
        <p:nvGraphicFramePr>
          <p:cNvPr id="4" name="表格 3"/>
          <p:cNvGraphicFramePr/>
          <p:nvPr>
            <p:custDataLst>
              <p:tags r:id="rId1"/>
            </p:custDataLst>
          </p:nvPr>
        </p:nvGraphicFramePr>
        <p:xfrm>
          <a:off x="316230" y="815975"/>
          <a:ext cx="11485245" cy="5753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36980"/>
                <a:gridCol w="4106545"/>
                <a:gridCol w="3076575"/>
                <a:gridCol w="3065145"/>
              </a:tblGrid>
              <a:tr h="385445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毕业要求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含义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备注</a:t>
                      </a:r>
                      <a:endParaRPr lang="zh-CN" altLang="en-US"/>
                    </a:p>
                  </a:txBody>
                  <a:tcPr/>
                </a:tc>
              </a:tr>
              <a:tr h="54737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1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工程知识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1800">
                          <a:sym typeface="+mn-ea"/>
                        </a:rPr>
                        <a:t>发展基础。</a:t>
                      </a:r>
                      <a:r>
                        <a:rPr lang="en-US" altLang="zh-CN" sz="1800">
                          <a:sym typeface="+mn-ea"/>
                        </a:rPr>
                        <a:t> </a:t>
                      </a:r>
                      <a:r>
                        <a:rPr lang="zh-CN" altLang="en-US" sz="1800">
                          <a:sym typeface="+mn-ea"/>
                        </a:rPr>
                        <a:t>决定宽度与高度</a:t>
                      </a:r>
                      <a:endParaRPr lang="zh-CN" altLang="en-US" sz="1800"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明确建环专业的知识结构</a:t>
                      </a:r>
                      <a:endParaRPr lang="zh-CN" altLang="en-US"/>
                    </a:p>
                  </a:txBody>
                  <a:tcPr/>
                </a:tc>
              </a:tr>
              <a:tr h="54102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2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问题分析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 rowSpan="4"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  <a:p>
                      <a:pPr>
                        <a:buNone/>
                      </a:pPr>
                      <a:r>
                        <a:rPr lang="zh-CN" altLang="en-US"/>
                        <a:t> </a:t>
                      </a:r>
                      <a:r>
                        <a:rPr lang="en-US" altLang="zh-CN"/>
                        <a:t> </a:t>
                      </a:r>
                      <a:endParaRPr lang="en-US" altLang="zh-CN"/>
                    </a:p>
                    <a:p>
                      <a:pPr>
                        <a:buNone/>
                      </a:pPr>
                      <a:r>
                        <a:rPr lang="zh-CN" altLang="en-US"/>
                        <a:t>研究能力，解决问题</a:t>
                      </a:r>
                      <a:endParaRPr lang="zh-CN" altLang="en-US"/>
                    </a:p>
                  </a:txBody>
                  <a:tcPr/>
                </a:tc>
                <a:tc rowSpan="4"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  <a:p>
                      <a:pPr>
                        <a:buNone/>
                      </a:pPr>
                      <a:endParaRPr lang="zh-CN" altLang="en-US"/>
                    </a:p>
                    <a:p>
                      <a:pPr>
                        <a:buNone/>
                      </a:pPr>
                      <a:r>
                        <a:rPr lang="zh-CN" altLang="en-US"/>
                        <a:t>研究能力的培养；无处不在</a:t>
                      </a:r>
                      <a:endParaRPr lang="zh-CN" altLang="en-US"/>
                    </a:p>
                  </a:txBody>
                  <a:tcPr/>
                </a:tc>
              </a:tr>
              <a:tr h="65532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3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设计</a:t>
                      </a:r>
                      <a:r>
                        <a:rPr lang="en-US" altLang="zh-CN" sz="2000" b="1">
                          <a:solidFill>
                            <a:srgbClr val="0070C0"/>
                          </a:solidFill>
                        </a:rPr>
                        <a:t>/</a:t>
                      </a: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开发解决方案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</a:tr>
              <a:tr h="40195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4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研究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</a:tr>
              <a:tr h="39941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5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使用现代工具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 vMerge="1">
                  <a:tcPr/>
                </a:tc>
                <a:tc vMerge="1">
                  <a:tcPr/>
                </a:tc>
              </a:tr>
              <a:tr h="40195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6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工程与社会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 rowSpan="3"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  <a:p>
                      <a:pPr>
                        <a:buNone/>
                      </a:pPr>
                      <a:r>
                        <a:rPr lang="zh-CN" altLang="en-US"/>
                        <a:t>工程价值观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人与自然的关系</a:t>
                      </a:r>
                      <a:endParaRPr lang="en-US" altLang="zh-CN"/>
                    </a:p>
                  </a:txBody>
                  <a:tcPr/>
                </a:tc>
              </a:tr>
              <a:tr h="40195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7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环境和可持续发展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 vMerge="1"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</a:tr>
              <a:tr h="40132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8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职业规范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 vMerge="1"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</a:tr>
              <a:tr h="40132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9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个人和团队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 rowSpan="2"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  <a:p>
                      <a:pPr>
                        <a:buNone/>
                      </a:pPr>
                      <a:r>
                        <a:rPr lang="zh-CN" altLang="en-US"/>
                        <a:t>工作岗位共性要求</a:t>
                      </a:r>
                      <a:endParaRPr lang="zh-CN" altLang="en-US"/>
                    </a:p>
                    <a:p>
                      <a:pPr>
                        <a:buNone/>
                      </a:pPr>
                      <a:endParaRPr lang="zh-CN" altLang="en-US" sz="1800"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</a:tr>
              <a:tr h="40259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10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沟通交流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 vMerge="1"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职业宽度</a:t>
                      </a:r>
                      <a:endParaRPr lang="zh-CN" altLang="en-US"/>
                    </a:p>
                  </a:txBody>
                  <a:tcPr/>
                </a:tc>
              </a:tr>
              <a:tr h="41148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11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项目管理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1800">
                          <a:sym typeface="+mn-ea"/>
                        </a:rPr>
                        <a:t>工程岗位要求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</a:tr>
              <a:tr h="40195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/>
                        <a:t>12</a:t>
                      </a:r>
                      <a:endParaRPr lang="en-US" altLang="zh-CN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000" b="1">
                          <a:solidFill>
                            <a:srgbClr val="0070C0"/>
                          </a:solidFill>
                        </a:rPr>
                        <a:t>终生学习</a:t>
                      </a:r>
                      <a:endParaRPr lang="zh-CN" altLang="en-US" sz="2000" b="1">
                        <a:solidFill>
                          <a:srgbClr val="0070C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1800">
                          <a:sym typeface="+mn-ea"/>
                        </a:rPr>
                        <a:t>个人持续发展保证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1800">
                          <a:sym typeface="+mn-ea"/>
                        </a:rPr>
                        <a:t>无处不在</a:t>
                      </a:r>
                      <a:endParaRPr lang="zh-CN" alt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圆角矩形 7"/>
          <p:cNvSpPr/>
          <p:nvPr/>
        </p:nvSpPr>
        <p:spPr>
          <a:xfrm>
            <a:off x="1358265" y="1761490"/>
            <a:ext cx="3714750" cy="1975485"/>
          </a:xfrm>
          <a:prstGeom prst="roundRect">
            <a:avLst/>
          </a:prstGeom>
          <a:noFill/>
          <a:ln w="12700" cmpd="sng">
            <a:solidFill>
              <a:srgbClr val="FF0000"/>
            </a:solidFill>
            <a:prstDash val="solid"/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9" name="圆角矩形 8"/>
          <p:cNvSpPr/>
          <p:nvPr/>
        </p:nvSpPr>
        <p:spPr>
          <a:xfrm>
            <a:off x="1358265" y="4995545"/>
            <a:ext cx="3714750" cy="1255395"/>
          </a:xfrm>
          <a:prstGeom prst="roundRect">
            <a:avLst/>
          </a:prstGeom>
          <a:noFill/>
          <a:ln w="12700" cmpd="sng">
            <a:solidFill>
              <a:srgbClr val="FF0000"/>
            </a:solidFill>
            <a:prstDash val="solid"/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" name="圆角矩形 9"/>
          <p:cNvSpPr/>
          <p:nvPr/>
        </p:nvSpPr>
        <p:spPr>
          <a:xfrm>
            <a:off x="1358265" y="6293485"/>
            <a:ext cx="3714750" cy="386080"/>
          </a:xfrm>
          <a:prstGeom prst="roundRect">
            <a:avLst/>
          </a:prstGeom>
          <a:noFill/>
          <a:ln w="12700" cmpd="sng">
            <a:solidFill>
              <a:srgbClr val="FF0000"/>
            </a:solidFill>
            <a:prstDash val="solid"/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" name="圆角矩形 10"/>
          <p:cNvSpPr/>
          <p:nvPr/>
        </p:nvSpPr>
        <p:spPr>
          <a:xfrm>
            <a:off x="1358265" y="3736340"/>
            <a:ext cx="3714750" cy="1216660"/>
          </a:xfrm>
          <a:prstGeom prst="roundRect">
            <a:avLst/>
          </a:prstGeom>
          <a:noFill/>
          <a:ln w="28575" cmpd="sng">
            <a:solidFill>
              <a:schemeClr val="accent5">
                <a:lumMod val="75000"/>
              </a:schemeClr>
            </a:solidFill>
            <a:prstDash val="solid"/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2" name="圆角矩形 11"/>
          <p:cNvSpPr/>
          <p:nvPr/>
        </p:nvSpPr>
        <p:spPr>
          <a:xfrm>
            <a:off x="1358265" y="1208405"/>
            <a:ext cx="3714750" cy="553085"/>
          </a:xfrm>
          <a:prstGeom prst="roundRect">
            <a:avLst/>
          </a:prstGeom>
          <a:noFill/>
          <a:ln w="28575" cmpd="sng">
            <a:solidFill>
              <a:schemeClr val="accent5">
                <a:lumMod val="75000"/>
              </a:schemeClr>
            </a:solidFill>
            <a:prstDash val="solid"/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</p:spTree>
    <p:custDataLst>
      <p:tags r:id="rId2"/>
    </p:custData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37915" y="295345"/>
            <a:ext cx="10969200" cy="705600"/>
          </a:xfrm>
        </p:spPr>
        <p:txBody>
          <a:bodyPr/>
          <a:p>
            <a:r>
              <a:rPr lang="zh-CN" altLang="en-US" b="1">
                <a:sym typeface="+mn-ea"/>
              </a:rPr>
              <a:t>邓小平：面向现代化、面向世界、面向未来</a:t>
            </a:r>
            <a:endParaRPr lang="zh-CN" altLang="en-US" b="1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37845" y="1502410"/>
            <a:ext cx="10968990" cy="4944110"/>
          </a:xfrm>
          <a:ln w="6350">
            <a:solidFill>
              <a:srgbClr val="FF0000"/>
            </a:solidFill>
          </a:ln>
        </p:spPr>
        <p:txBody>
          <a:bodyPr>
            <a:normAutofit/>
          </a:bodyPr>
          <a:p>
            <a:pPr marL="0" indent="0">
              <a:buNone/>
            </a:pPr>
            <a:r>
              <a:rPr lang="zh-CN" altLang="en-US" sz="2800" b="1">
                <a:solidFill>
                  <a:schemeClr val="accent1"/>
                </a:solidFill>
              </a:rPr>
              <a:t>以学生为中心：</a:t>
            </a:r>
            <a:endParaRPr lang="en-US" altLang="zh-CN" sz="2800" b="1">
              <a:solidFill>
                <a:schemeClr val="accent1"/>
              </a:solidFill>
            </a:endParaRPr>
          </a:p>
          <a:p>
            <a:pPr marL="0" indent="0">
              <a:buNone/>
            </a:pPr>
            <a:r>
              <a:rPr lang="en-US" altLang="zh-CN" sz="2800" b="1">
                <a:solidFill>
                  <a:srgbClr val="0070C0"/>
                </a:solidFill>
                <a:sym typeface="+mn-ea"/>
              </a:rPr>
              <a:t>1</a:t>
            </a:r>
            <a:r>
              <a:rPr lang="zh-CN" altLang="en-US" sz="2800" b="1">
                <a:solidFill>
                  <a:srgbClr val="0070C0"/>
                </a:solidFill>
                <a:sym typeface="+mn-ea"/>
              </a:rPr>
              <a:t>、知识</a:t>
            </a:r>
            <a:r>
              <a:rPr lang="zh-CN" altLang="en-US" sz="2800" b="1">
                <a:sym typeface="+mn-ea"/>
              </a:rPr>
              <a:t>：</a:t>
            </a:r>
            <a:r>
              <a:rPr lang="zh-CN" altLang="en-US" sz="2400" b="1">
                <a:sym typeface="+mn-ea"/>
              </a:rPr>
              <a:t>强基础、宽口径。</a:t>
            </a:r>
            <a:endParaRPr lang="zh-CN" altLang="en-US" sz="2800" b="1"/>
          </a:p>
          <a:p>
            <a:pPr marL="0" indent="0">
              <a:buNone/>
            </a:pPr>
            <a:r>
              <a:rPr lang="en-US" altLang="zh-CN" sz="2800" b="1">
                <a:solidFill>
                  <a:srgbClr val="0070C0"/>
                </a:solidFill>
                <a:sym typeface="+mn-ea"/>
              </a:rPr>
              <a:t>2</a:t>
            </a:r>
            <a:r>
              <a:rPr lang="zh-CN" altLang="en-US" sz="2800" b="1">
                <a:solidFill>
                  <a:srgbClr val="0070C0"/>
                </a:solidFill>
                <a:sym typeface="+mn-ea"/>
              </a:rPr>
              <a:t>、能力</a:t>
            </a:r>
            <a:r>
              <a:rPr lang="zh-CN" altLang="en-US" sz="2800" b="1">
                <a:sym typeface="+mn-ea"/>
              </a:rPr>
              <a:t>：</a:t>
            </a:r>
            <a:r>
              <a:rPr lang="zh-CN" altLang="en-US" sz="2400" b="1">
                <a:sym typeface="+mn-ea"/>
              </a:rPr>
              <a:t>不断学习的自觉与能力；</a:t>
            </a:r>
            <a:endParaRPr lang="zh-CN" altLang="en-US" sz="2400" b="1"/>
          </a:p>
          <a:p>
            <a:pPr marL="0" indent="0">
              <a:buNone/>
            </a:pPr>
            <a:r>
              <a:rPr lang="zh-CN" altLang="en-US" sz="2400" b="1">
                <a:sym typeface="+mn-ea"/>
              </a:rPr>
              <a:t> </a:t>
            </a:r>
            <a:r>
              <a:rPr lang="en-US" altLang="zh-CN" sz="2400" b="1">
                <a:sym typeface="+mn-ea"/>
              </a:rPr>
              <a:t>               </a:t>
            </a:r>
            <a:r>
              <a:rPr lang="zh-CN" altLang="en-US" sz="2400" b="1">
                <a:sym typeface="+mn-ea"/>
              </a:rPr>
              <a:t>应用知识，解决问题的能力。</a:t>
            </a:r>
            <a:endParaRPr lang="zh-CN" altLang="en-US" sz="2800" b="1"/>
          </a:p>
          <a:p>
            <a:pPr marL="0" indent="0">
              <a:buNone/>
            </a:pPr>
            <a:r>
              <a:rPr lang="en-US" altLang="zh-CN" sz="2800" b="1">
                <a:solidFill>
                  <a:srgbClr val="0070C0"/>
                </a:solidFill>
                <a:sym typeface="+mn-ea"/>
              </a:rPr>
              <a:t>3</a:t>
            </a:r>
            <a:r>
              <a:rPr lang="zh-CN" altLang="en-US" sz="2800" b="1">
                <a:solidFill>
                  <a:srgbClr val="0070C0"/>
                </a:solidFill>
                <a:sym typeface="+mn-ea"/>
              </a:rPr>
              <a:t>、素养</a:t>
            </a:r>
            <a:r>
              <a:rPr lang="zh-CN" altLang="en-US" sz="2800" b="1">
                <a:sym typeface="+mn-ea"/>
              </a:rPr>
              <a:t>：</a:t>
            </a:r>
            <a:r>
              <a:rPr lang="zh-CN" altLang="en-US" sz="2400" b="1">
                <a:sym typeface="+mn-ea"/>
              </a:rPr>
              <a:t>自我进化的意识；</a:t>
            </a:r>
            <a:endParaRPr lang="zh-CN" altLang="en-US" sz="2400" b="1"/>
          </a:p>
          <a:p>
            <a:pPr marL="0" indent="0">
              <a:buNone/>
            </a:pPr>
            <a:r>
              <a:rPr lang="zh-CN" altLang="en-US" sz="2400" b="1">
                <a:sym typeface="+mn-ea"/>
              </a:rPr>
              <a:t> </a:t>
            </a:r>
            <a:r>
              <a:rPr lang="en-US" altLang="zh-CN" sz="2400" b="1">
                <a:sym typeface="+mn-ea"/>
              </a:rPr>
              <a:t>               </a:t>
            </a:r>
            <a:r>
              <a:rPr lang="zh-CN" altLang="en-US" sz="2400" b="1">
                <a:sym typeface="+mn-ea"/>
              </a:rPr>
              <a:t>科学决策的能力与科学精神，做好一切事情的方法。</a:t>
            </a:r>
            <a:endParaRPr lang="zh-CN" altLang="en-US" sz="2800" b="1"/>
          </a:p>
          <a:p>
            <a:pPr marL="0" indent="0">
              <a:buNone/>
            </a:pPr>
            <a:endParaRPr lang="zh-CN" altLang="en-US"/>
          </a:p>
          <a:p>
            <a:endParaRPr lang="zh-CN" altLang="en-US"/>
          </a:p>
          <a:p>
            <a:pPr marL="0" indent="0">
              <a:buNone/>
            </a:pPr>
            <a:endParaRPr lang="zh-CN" altLang="en-US"/>
          </a:p>
        </p:txBody>
      </p:sp>
      <p:cxnSp>
        <p:nvCxnSpPr>
          <p:cNvPr id="4" name="直接连接符 3"/>
          <p:cNvCxnSpPr/>
          <p:nvPr/>
        </p:nvCxnSpPr>
        <p:spPr>
          <a:xfrm flipV="1">
            <a:off x="267335" y="1113155"/>
            <a:ext cx="11409680" cy="10160"/>
          </a:xfrm>
          <a:prstGeom prst="line">
            <a:avLst/>
          </a:prstGeom>
          <a:ln w="31750" cap="rnd">
            <a:solidFill>
              <a:schemeClr val="accent1"/>
            </a:solidFill>
            <a:round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  <p:custDataLst>
      <p:tags r:id="rId1"/>
    </p:custData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249680" y="1204595"/>
            <a:ext cx="9961880" cy="2820035"/>
          </a:xfrm>
        </p:spPr>
        <p:txBody>
          <a:bodyPr/>
          <a:p>
            <a:r>
              <a:rPr lang="en-US" altLang="zh-CN"/>
              <a:t>                     </a:t>
            </a:r>
            <a:r>
              <a:rPr lang="zh-CN" altLang="en-US" b="1"/>
              <a:t>汇报结束</a:t>
            </a:r>
            <a:br>
              <a:rPr lang="zh-CN" altLang="en-US"/>
            </a:br>
            <a:r>
              <a:rPr lang="zh-CN" altLang="en-US"/>
              <a:t> </a:t>
            </a:r>
            <a:br>
              <a:rPr lang="zh-CN" altLang="en-US"/>
            </a:br>
            <a:r>
              <a:rPr lang="zh-CN" altLang="en-US"/>
              <a:t> </a:t>
            </a:r>
            <a:r>
              <a:rPr lang="en-US" altLang="zh-CN"/>
              <a:t>                    </a:t>
            </a:r>
            <a:r>
              <a:rPr lang="zh-CN" altLang="en-US" b="1"/>
              <a:t>谢</a:t>
            </a:r>
            <a:r>
              <a:rPr lang="en-US" altLang="zh-CN" b="1"/>
              <a:t>     </a:t>
            </a:r>
            <a:r>
              <a:rPr lang="zh-CN" altLang="en-US" b="1"/>
              <a:t>谢！</a:t>
            </a:r>
            <a:endParaRPr lang="zh-CN" altLang="en-US" b="1"/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336620" y="261055"/>
            <a:ext cx="10969200" cy="705600"/>
          </a:xfrm>
        </p:spPr>
        <p:txBody>
          <a:bodyPr>
            <a:normAutofit fontScale="90000"/>
          </a:bodyPr>
          <a:p>
            <a:pPr algn="l"/>
            <a:r>
              <a:rPr lang="zh-CN" altLang="en-US" sz="400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+mj-ea"/>
              </a:rPr>
              <a:t>现状的反思</a:t>
            </a:r>
            <a:r>
              <a:rPr lang="en-US" altLang="zh-CN"/>
              <a:t>   ---</a:t>
            </a:r>
            <a:r>
              <a:rPr lang="zh-CN" altLang="en-US"/>
              <a:t>几个明显的短板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54000" y="1233805"/>
            <a:ext cx="11648440" cy="5040630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 lnSpcReduction="20000"/>
          </a:bodyPr>
          <a:p>
            <a:r>
              <a:rPr lang="zh-CN" altLang="en-US" sz="2800" b="1">
                <a:sym typeface="+mn-ea"/>
              </a:rPr>
              <a:t>数字时代与数字脱节。数字技术的知识少，应用能力不足</a:t>
            </a:r>
            <a:endParaRPr lang="zh-CN" altLang="en-US" sz="2800" b="1">
              <a:sym typeface="+mn-ea"/>
            </a:endParaRPr>
          </a:p>
          <a:p>
            <a:r>
              <a:rPr lang="zh-CN" altLang="en-US" sz="2800" b="1"/>
              <a:t>现代科学知识偏少，近</a:t>
            </a:r>
            <a:r>
              <a:rPr lang="en-US" altLang="zh-CN" sz="2800" b="1"/>
              <a:t>100</a:t>
            </a:r>
            <a:r>
              <a:rPr lang="zh-CN" altLang="en-US" sz="2800" b="1"/>
              <a:t>年的自然科学（物理化学）基本未涉及。</a:t>
            </a:r>
            <a:endParaRPr lang="zh-CN" altLang="en-US" sz="2800" b="1"/>
          </a:p>
          <a:p>
            <a:endParaRPr lang="zh-CN" altLang="en-US" sz="2800" b="1">
              <a:sym typeface="+mn-ea"/>
            </a:endParaRPr>
          </a:p>
          <a:p>
            <a:r>
              <a:rPr lang="en-US" altLang="zh-CN" sz="2800" b="1"/>
              <a:t> </a:t>
            </a:r>
            <a:r>
              <a:rPr lang="zh-CN" altLang="en-US" sz="2800" b="1">
                <a:solidFill>
                  <a:schemeClr val="accent2"/>
                </a:solidFill>
              </a:rPr>
              <a:t>理论与工程问题结合的能力不够</a:t>
            </a:r>
            <a:r>
              <a:rPr lang="en-US" altLang="zh-CN" sz="2800" b="1">
                <a:solidFill>
                  <a:schemeClr val="accent2"/>
                </a:solidFill>
              </a:rPr>
              <a:t>  ----</a:t>
            </a:r>
            <a:r>
              <a:rPr lang="zh-CN" altLang="en-US" sz="2800" b="1">
                <a:solidFill>
                  <a:schemeClr val="accent2"/>
                </a:solidFill>
              </a:rPr>
              <a:t>知识转化率低。</a:t>
            </a:r>
            <a:endParaRPr lang="zh-CN" altLang="en-US" sz="2800" b="1">
              <a:solidFill>
                <a:schemeClr val="accent2"/>
              </a:solidFill>
            </a:endParaRPr>
          </a:p>
          <a:p>
            <a:r>
              <a:rPr lang="en-US" altLang="zh-CN" sz="2800" b="1">
                <a:solidFill>
                  <a:schemeClr val="accent2"/>
                </a:solidFill>
                <a:sym typeface="+mn-ea"/>
              </a:rPr>
              <a:t> </a:t>
            </a:r>
            <a:r>
              <a:rPr lang="zh-CN" altLang="en-US" sz="2800" b="1">
                <a:solidFill>
                  <a:schemeClr val="accent2"/>
                </a:solidFill>
                <a:sym typeface="+mn-ea"/>
              </a:rPr>
              <a:t>缺乏</a:t>
            </a:r>
            <a:r>
              <a:rPr lang="zh-CN" altLang="en-US" sz="2800" b="1">
                <a:solidFill>
                  <a:schemeClr val="accent2"/>
                </a:solidFill>
              </a:rPr>
              <a:t>商务、管理岗位所需能力的培养</a:t>
            </a:r>
            <a:endParaRPr lang="zh-CN" altLang="en-US" sz="2800" b="1">
              <a:solidFill>
                <a:schemeClr val="accent2"/>
              </a:solidFill>
            </a:endParaRPr>
          </a:p>
          <a:p>
            <a:r>
              <a:rPr lang="en-US" altLang="zh-CN" sz="2800" b="1">
                <a:solidFill>
                  <a:schemeClr val="accent2"/>
                </a:solidFill>
                <a:sym typeface="+mn-ea"/>
              </a:rPr>
              <a:t> </a:t>
            </a:r>
            <a:r>
              <a:rPr lang="zh-CN" altLang="en-US" sz="2800" b="1">
                <a:solidFill>
                  <a:schemeClr val="accent2"/>
                </a:solidFill>
                <a:sym typeface="+mn-ea"/>
              </a:rPr>
              <a:t>缺乏</a:t>
            </a:r>
            <a:r>
              <a:rPr lang="zh-CN" altLang="en-US" sz="2800" b="1">
                <a:solidFill>
                  <a:schemeClr val="accent2"/>
                </a:solidFill>
              </a:rPr>
              <a:t>自学能力培养</a:t>
            </a:r>
            <a:endParaRPr lang="zh-CN" altLang="en-US" sz="2800" b="1">
              <a:solidFill>
                <a:schemeClr val="accent2"/>
              </a:solidFill>
            </a:endParaRPr>
          </a:p>
          <a:p>
            <a:r>
              <a:rPr lang="en-US" altLang="zh-CN" sz="2800" b="1">
                <a:solidFill>
                  <a:schemeClr val="accent2"/>
                </a:solidFill>
                <a:sym typeface="+mn-ea"/>
              </a:rPr>
              <a:t> </a:t>
            </a:r>
            <a:r>
              <a:rPr lang="zh-CN" altLang="en-US" sz="2800" b="1">
                <a:solidFill>
                  <a:schemeClr val="accent2"/>
                </a:solidFill>
                <a:sym typeface="+mn-ea"/>
              </a:rPr>
              <a:t>缺乏</a:t>
            </a:r>
            <a:r>
              <a:rPr lang="zh-CN" altLang="en-US" sz="2800" b="1">
                <a:solidFill>
                  <a:schemeClr val="accent2"/>
                </a:solidFill>
              </a:rPr>
              <a:t>研究能力与研究方法培养</a:t>
            </a:r>
            <a:endParaRPr lang="zh-CN" altLang="en-US" sz="2800" b="1">
              <a:solidFill>
                <a:schemeClr val="accent2"/>
              </a:solidFill>
            </a:endParaRPr>
          </a:p>
          <a:p>
            <a:r>
              <a:rPr lang="en-US" altLang="zh-CN" sz="2800" b="1">
                <a:solidFill>
                  <a:schemeClr val="tx1"/>
                </a:solidFill>
              </a:rPr>
              <a:t> </a:t>
            </a:r>
            <a:r>
              <a:rPr lang="zh-CN" altLang="en-US" sz="2800" b="1">
                <a:solidFill>
                  <a:schemeClr val="tx1"/>
                </a:solidFill>
              </a:rPr>
              <a:t>教学法：</a:t>
            </a:r>
            <a:r>
              <a:rPr lang="zh-CN" altLang="en-US" sz="2800" b="1">
                <a:solidFill>
                  <a:schemeClr val="tx1"/>
                </a:solidFill>
                <a:sym typeface="+mn-ea"/>
              </a:rPr>
              <a:t>教学转化效率不高；</a:t>
            </a:r>
            <a:r>
              <a:rPr lang="en-US" altLang="zh-CN" sz="2800" b="1">
                <a:solidFill>
                  <a:schemeClr val="tx1"/>
                </a:solidFill>
                <a:sym typeface="+mn-ea"/>
              </a:rPr>
              <a:t> </a:t>
            </a:r>
            <a:r>
              <a:rPr lang="zh-CN" altLang="en-US" sz="2800" b="1">
                <a:solidFill>
                  <a:schemeClr val="tx1"/>
                </a:solidFill>
              </a:rPr>
              <a:t>教学质量管理：</a:t>
            </a:r>
            <a:r>
              <a:rPr lang="zh-CN" altLang="en-US" sz="2800" b="1">
                <a:solidFill>
                  <a:schemeClr val="tx1"/>
                </a:solidFill>
                <a:sym typeface="+mn-ea"/>
              </a:rPr>
              <a:t>粗放。</a:t>
            </a:r>
            <a:endParaRPr lang="zh-CN" altLang="en-US" sz="2800" b="1">
              <a:solidFill>
                <a:schemeClr val="tx1"/>
              </a:solidFill>
            </a:endParaRPr>
          </a:p>
        </p:txBody>
      </p:sp>
      <p:cxnSp>
        <p:nvCxnSpPr>
          <p:cNvPr id="4" name="直接连接符 3"/>
          <p:cNvCxnSpPr/>
          <p:nvPr/>
        </p:nvCxnSpPr>
        <p:spPr>
          <a:xfrm flipV="1">
            <a:off x="336550" y="2759075"/>
            <a:ext cx="11577320" cy="72390"/>
          </a:xfrm>
          <a:prstGeom prst="line">
            <a:avLst/>
          </a:prstGeom>
          <a:ln w="38100" cmpd="sng">
            <a:prstDash val="sysDash"/>
          </a:ln>
        </p:spPr>
        <p:style>
          <a:lnRef idx="2">
            <a:schemeClr val="accent1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  <p:cxnSp>
        <p:nvCxnSpPr>
          <p:cNvPr id="5" name="直接连接符 4"/>
          <p:cNvCxnSpPr/>
          <p:nvPr/>
        </p:nvCxnSpPr>
        <p:spPr>
          <a:xfrm flipV="1">
            <a:off x="331470" y="969010"/>
            <a:ext cx="11479530" cy="51435"/>
          </a:xfrm>
          <a:prstGeom prst="line">
            <a:avLst/>
          </a:prstGeom>
          <a:ln w="31750" cap="rnd">
            <a:solidFill>
              <a:schemeClr val="accent1"/>
            </a:solidFill>
            <a:round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392500" y="94050"/>
            <a:ext cx="10969200" cy="705600"/>
          </a:xfrm>
        </p:spPr>
        <p:txBody>
          <a:bodyPr/>
          <a:p>
            <a:r>
              <a:rPr lang="en-US" altLang="zh-CN" b="1">
                <a:sym typeface="+mn-ea"/>
              </a:rPr>
              <a:t>1</a:t>
            </a:r>
            <a:r>
              <a:rPr lang="zh-CN" altLang="en-US" b="1">
                <a:sym typeface="+mn-ea"/>
              </a:rPr>
              <a:t>、主要建议</a:t>
            </a:r>
            <a:endParaRPr lang="zh-CN" altLang="en-US" b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64160" y="1367155"/>
            <a:ext cx="11852910" cy="5232400"/>
          </a:xfrm>
        </p:spPr>
        <p:txBody>
          <a:bodyPr>
            <a:normAutofit lnSpcReduction="20000"/>
          </a:bodyPr>
          <a:p>
            <a:r>
              <a:rPr lang="zh-CN" altLang="en-US" sz="2800" b="1">
                <a:solidFill>
                  <a:schemeClr val="accent1"/>
                </a:solidFill>
              </a:rPr>
              <a:t>最紧要的问题</a:t>
            </a:r>
            <a:r>
              <a:rPr lang="zh-CN" altLang="en-US" sz="2400"/>
              <a:t>：</a:t>
            </a:r>
            <a:endParaRPr lang="zh-CN" altLang="en-US" sz="2400"/>
          </a:p>
          <a:p>
            <a:pPr marL="0" indent="0">
              <a:lnSpc>
                <a:spcPct val="200000"/>
              </a:lnSpc>
              <a:buNone/>
            </a:pPr>
            <a:r>
              <a:rPr lang="en-US" altLang="zh-CN" sz="2400"/>
              <a:t>     </a:t>
            </a:r>
            <a:r>
              <a:rPr lang="zh-CN" altLang="en-US" sz="2400"/>
              <a:t>（</a:t>
            </a:r>
            <a:r>
              <a:rPr lang="en-US" altLang="zh-CN" sz="2400"/>
              <a:t>1</a:t>
            </a:r>
            <a:r>
              <a:rPr lang="zh-CN" altLang="en-US" sz="2400"/>
              <a:t>）补能力培养的短板</a:t>
            </a:r>
            <a:r>
              <a:rPr lang="en-US" altLang="zh-CN" sz="2400"/>
              <a:t>---------------</a:t>
            </a:r>
            <a:r>
              <a:rPr lang="zh-CN" altLang="en-US" sz="2400"/>
              <a:t>改革教学方法。知识传授与能力培养平衡</a:t>
            </a:r>
            <a:endParaRPr lang="zh-CN" altLang="en-US" sz="2000"/>
          </a:p>
          <a:p>
            <a:pPr marL="0" indent="0">
              <a:lnSpc>
                <a:spcPct val="200000"/>
              </a:lnSpc>
              <a:buNone/>
            </a:pPr>
            <a:r>
              <a:rPr lang="en-US" altLang="zh-CN" sz="2400"/>
              <a:t>     </a:t>
            </a:r>
            <a:r>
              <a:rPr lang="zh-CN" altLang="en-US" sz="2400"/>
              <a:t>（</a:t>
            </a:r>
            <a:r>
              <a:rPr lang="en-US" altLang="zh-CN" sz="2400"/>
              <a:t>2</a:t>
            </a:r>
            <a:r>
              <a:rPr lang="zh-CN" altLang="en-US" sz="2400"/>
              <a:t>）强基础宽口径</a:t>
            </a:r>
            <a:r>
              <a:rPr lang="en-US" altLang="zh-CN" sz="2400"/>
              <a:t>--------------------</a:t>
            </a:r>
            <a:r>
              <a:rPr lang="zh-CN" altLang="en-US" sz="2400"/>
              <a:t>改进课程体系。</a:t>
            </a:r>
            <a:endParaRPr lang="zh-CN" altLang="en-US" sz="2400"/>
          </a:p>
          <a:p>
            <a:pPr marL="0" indent="0">
              <a:lnSpc>
                <a:spcPct val="200000"/>
              </a:lnSpc>
              <a:buNone/>
            </a:pPr>
            <a:r>
              <a:rPr lang="en-US" altLang="zh-CN" sz="2400"/>
              <a:t>     </a:t>
            </a:r>
            <a:r>
              <a:rPr lang="zh-CN" altLang="en-US" sz="2400"/>
              <a:t>（</a:t>
            </a:r>
            <a:r>
              <a:rPr lang="en-US" altLang="zh-CN" sz="2400"/>
              <a:t>3</a:t>
            </a:r>
            <a:r>
              <a:rPr lang="zh-CN" altLang="en-US" sz="2400"/>
              <a:t>）重视本科生教育</a:t>
            </a:r>
            <a:r>
              <a:rPr lang="en-US" altLang="zh-CN" sz="2400"/>
              <a:t>------------------</a:t>
            </a:r>
            <a:r>
              <a:rPr lang="zh-CN" altLang="en-US" sz="2400"/>
              <a:t>改善教学管理</a:t>
            </a:r>
            <a:endParaRPr lang="zh-CN" altLang="en-US" sz="2400"/>
          </a:p>
          <a:p>
            <a:pPr marL="0" indent="0">
              <a:buFont typeface="Wingdings" panose="05000000000000000000" charset="0"/>
              <a:buNone/>
            </a:pPr>
            <a:endParaRPr lang="zh-CN" altLang="en-US" sz="2400"/>
          </a:p>
        </p:txBody>
      </p:sp>
      <p:cxnSp>
        <p:nvCxnSpPr>
          <p:cNvPr id="5" name="直接连接符 4"/>
          <p:cNvCxnSpPr/>
          <p:nvPr/>
        </p:nvCxnSpPr>
        <p:spPr>
          <a:xfrm flipV="1">
            <a:off x="331470" y="907415"/>
            <a:ext cx="11294110" cy="35560"/>
          </a:xfrm>
          <a:prstGeom prst="line">
            <a:avLst/>
          </a:prstGeom>
          <a:ln w="31750" cap="rnd">
            <a:solidFill>
              <a:schemeClr val="accent1"/>
            </a:solidFill>
            <a:round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8400" y="221050"/>
            <a:ext cx="10969200" cy="705600"/>
          </a:xfrm>
        </p:spPr>
        <p:txBody>
          <a:bodyPr/>
          <a:p>
            <a:r>
              <a:rPr lang="en-US" altLang="zh-CN" b="1"/>
              <a:t>2</a:t>
            </a:r>
            <a:r>
              <a:rPr lang="zh-CN" altLang="en-US" b="1"/>
              <a:t>、能力的训练</a:t>
            </a:r>
            <a:endParaRPr lang="zh-CN" altLang="en-US" b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07695" y="4078605"/>
            <a:ext cx="10968990" cy="2618740"/>
          </a:xfrm>
          <a:solidFill>
            <a:schemeClr val="accent3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txBody>
          <a:bodyPr>
            <a:normAutofit fontScale="25000"/>
          </a:bodyPr>
          <a:p>
            <a:r>
              <a:rPr lang="zh-CN" altLang="en-US" sz="9600" b="1"/>
              <a:t>途径：融入所有课程教学和实践环节中，不需再单设课程。</a:t>
            </a:r>
            <a:endParaRPr lang="zh-CN" altLang="en-US" sz="9600" b="1"/>
          </a:p>
          <a:p>
            <a:r>
              <a:rPr lang="zh-CN" altLang="en-US" sz="9600" b="1"/>
              <a:t>载体：（</a:t>
            </a:r>
            <a:r>
              <a:rPr lang="en-US" altLang="zh-CN" sz="9600" b="1"/>
              <a:t>1</a:t>
            </a:r>
            <a:r>
              <a:rPr lang="zh-CN" altLang="en-US" sz="9600" b="1"/>
              <a:t>）以专业课为主。</a:t>
            </a:r>
            <a:endParaRPr lang="zh-CN" altLang="en-US" sz="9600" b="1"/>
          </a:p>
          <a:p>
            <a:pPr marL="0" indent="0">
              <a:buNone/>
            </a:pPr>
            <a:r>
              <a:rPr lang="en-US" altLang="zh-CN" sz="9600" b="1"/>
              <a:t>            </a:t>
            </a:r>
            <a:r>
              <a:rPr lang="zh-CN" altLang="en-US" sz="9600" b="1"/>
              <a:t>（</a:t>
            </a:r>
            <a:r>
              <a:rPr lang="en-US" altLang="zh-CN" sz="9600" b="1"/>
              <a:t>2</a:t>
            </a:r>
            <a:r>
              <a:rPr lang="zh-CN" altLang="en-US" sz="9600" b="1"/>
              <a:t>）大幅提升实训环节的质量水平</a:t>
            </a:r>
            <a:r>
              <a:rPr lang="en-US" altLang="zh-CN" sz="9600" b="1"/>
              <a:t>-----</a:t>
            </a:r>
            <a:r>
              <a:rPr lang="zh-CN" altLang="en-US" sz="9600" b="1"/>
              <a:t>实战型，研究型</a:t>
            </a:r>
            <a:endParaRPr lang="zh-CN" altLang="en-US" sz="9600"/>
          </a:p>
          <a:p>
            <a:endParaRPr lang="zh-CN" altLang="en-US"/>
          </a:p>
          <a:p>
            <a:pPr marL="0" indent="0">
              <a:buNone/>
            </a:pPr>
            <a:r>
              <a:rPr lang="en-US" altLang="zh-CN"/>
              <a:t>            </a:t>
            </a:r>
            <a:endParaRPr lang="en-US" altLang="zh-CN"/>
          </a:p>
        </p:txBody>
      </p:sp>
      <p:cxnSp>
        <p:nvCxnSpPr>
          <p:cNvPr id="5" name="直接连接符 4"/>
          <p:cNvCxnSpPr/>
          <p:nvPr/>
        </p:nvCxnSpPr>
        <p:spPr>
          <a:xfrm flipV="1">
            <a:off x="267335" y="1009650"/>
            <a:ext cx="11409680" cy="10160"/>
          </a:xfrm>
          <a:prstGeom prst="line">
            <a:avLst/>
          </a:prstGeom>
          <a:ln w="31750" cap="rnd">
            <a:solidFill>
              <a:schemeClr val="accent1"/>
            </a:solidFill>
            <a:round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  <p:sp>
        <p:nvSpPr>
          <p:cNvPr id="6" name="文本框 5"/>
          <p:cNvSpPr txBox="1"/>
          <p:nvPr/>
        </p:nvSpPr>
        <p:spPr>
          <a:xfrm>
            <a:off x="608330" y="1332230"/>
            <a:ext cx="10968355" cy="2545715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19050" cmpd="sng">
            <a:solidFill>
              <a:schemeClr val="accent1">
                <a:shade val="50000"/>
              </a:schemeClr>
            </a:solidFill>
            <a:prstDash val="solid"/>
          </a:ln>
        </p:spPr>
        <p:txBody>
          <a:bodyPr wrap="square" rtlCol="0">
            <a:noAutofit/>
          </a:bodyPr>
          <a:p>
            <a:r>
              <a:rPr lang="zh-CN" altLang="en-US" sz="2800"/>
              <a:t>能力：</a:t>
            </a:r>
            <a:endParaRPr lang="zh-CN" altLang="en-US" sz="2800"/>
          </a:p>
          <a:p>
            <a:r>
              <a:rPr lang="en-US" altLang="zh-CN" sz="2800"/>
              <a:t>1</a:t>
            </a:r>
            <a:r>
              <a:rPr lang="zh-CN" altLang="en-US" sz="2800"/>
              <a:t>、自学能力</a:t>
            </a:r>
            <a:r>
              <a:rPr lang="en-US" altLang="zh-CN" sz="2800"/>
              <a:t>         </a:t>
            </a:r>
            <a:r>
              <a:rPr lang="zh-CN" altLang="en-US" sz="2000"/>
              <a:t>获取知识的主要通道</a:t>
            </a:r>
            <a:endParaRPr lang="en-US" altLang="zh-CN" sz="2800"/>
          </a:p>
          <a:p>
            <a:r>
              <a:rPr lang="en-US" altLang="zh-CN" sz="2800"/>
              <a:t>2</a:t>
            </a:r>
            <a:r>
              <a:rPr lang="zh-CN" altLang="en-US" sz="2800"/>
              <a:t>、研究能力</a:t>
            </a:r>
            <a:r>
              <a:rPr lang="en-US" altLang="zh-CN" sz="2800"/>
              <a:t>    </a:t>
            </a:r>
            <a:endParaRPr lang="en-US" altLang="zh-CN" sz="2800"/>
          </a:p>
          <a:p>
            <a:r>
              <a:rPr lang="en-US" altLang="zh-CN" sz="2800"/>
              <a:t>3</a:t>
            </a:r>
            <a:r>
              <a:rPr lang="zh-CN" altLang="en-US" sz="2800"/>
              <a:t>、沟通能力</a:t>
            </a:r>
            <a:r>
              <a:rPr lang="en-US" altLang="zh-CN" sz="2800"/>
              <a:t>         </a:t>
            </a:r>
            <a:r>
              <a:rPr lang="zh-CN" altLang="en-US" sz="2000">
                <a:sym typeface="+mn-ea"/>
              </a:rPr>
              <a:t>解决复杂问题，做事的能力，</a:t>
            </a:r>
            <a:r>
              <a:rPr lang="zh-CN" altLang="en-US" sz="2000" b="1">
                <a:sym typeface="+mn-ea"/>
              </a:rPr>
              <a:t>任何事情都需要</a:t>
            </a:r>
            <a:r>
              <a:rPr lang="en-US" altLang="zh-CN" sz="2000" b="1">
                <a:sym typeface="+mn-ea"/>
              </a:rPr>
              <a:t> “</a:t>
            </a:r>
            <a:r>
              <a:rPr lang="zh-CN" altLang="en-US" sz="2000" b="1">
                <a:sym typeface="+mn-ea"/>
              </a:rPr>
              <a:t>研究的态度和方法</a:t>
            </a:r>
            <a:r>
              <a:rPr lang="en-US" altLang="zh-CN" sz="2000" b="1">
                <a:sym typeface="+mn-ea"/>
              </a:rPr>
              <a:t>”</a:t>
            </a:r>
            <a:endParaRPr lang="zh-CN" altLang="en-US" sz="2000"/>
          </a:p>
          <a:p>
            <a:r>
              <a:rPr lang="en-US" altLang="zh-CN" sz="2800"/>
              <a:t>4</a:t>
            </a:r>
            <a:r>
              <a:rPr lang="zh-CN" altLang="en-US" sz="2800"/>
              <a:t>、科学精神</a:t>
            </a:r>
            <a:r>
              <a:rPr lang="en-US" altLang="zh-CN" sz="2800"/>
              <a:t>         </a:t>
            </a:r>
            <a:endParaRPr lang="zh-CN" altLang="en-US" sz="2000"/>
          </a:p>
        </p:txBody>
      </p:sp>
      <p:cxnSp>
        <p:nvCxnSpPr>
          <p:cNvPr id="4" name="直接连接符 3"/>
          <p:cNvCxnSpPr/>
          <p:nvPr/>
        </p:nvCxnSpPr>
        <p:spPr>
          <a:xfrm flipH="1">
            <a:off x="3220085" y="2378710"/>
            <a:ext cx="10160" cy="1162685"/>
          </a:xfrm>
          <a:prstGeom prst="line">
            <a:avLst/>
          </a:prstGeom>
          <a:ln w="63500" cmpd="sng">
            <a:solidFill>
              <a:schemeClr val="accent1">
                <a:shade val="50000"/>
              </a:schemeClr>
            </a:solidFill>
            <a:prstDash val="solid"/>
          </a:ln>
        </p:spPr>
        <p:style>
          <a:lnRef idx="2">
            <a:schemeClr val="accent1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/>
        </p:nvCxnSpPr>
        <p:spPr>
          <a:xfrm>
            <a:off x="3230245" y="1812925"/>
            <a:ext cx="0" cy="565785"/>
          </a:xfrm>
          <a:prstGeom prst="line">
            <a:avLst/>
          </a:prstGeom>
          <a:ln w="63500" cmpd="sng">
            <a:solidFill>
              <a:srgbClr val="FF0000"/>
            </a:solidFill>
            <a:prstDash val="solid"/>
          </a:ln>
        </p:spPr>
        <p:style>
          <a:lnRef idx="2">
            <a:schemeClr val="accent1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67405" y="228035"/>
            <a:ext cx="10969200" cy="705600"/>
          </a:xfrm>
        </p:spPr>
        <p:txBody>
          <a:bodyPr/>
          <a:p>
            <a:r>
              <a:rPr lang="zh-CN" altLang="en-US" b="1"/>
              <a:t>专业课教学改进</a:t>
            </a:r>
            <a:endParaRPr lang="zh-CN" altLang="en-US" b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02590" y="1274445"/>
            <a:ext cx="10968990" cy="5324475"/>
          </a:xfrm>
          <a:ln w="12700" cmpd="sng">
            <a:solidFill>
              <a:srgbClr val="FF0000"/>
            </a:solidFill>
            <a:prstDash val="solid"/>
          </a:ln>
        </p:spPr>
        <p:txBody>
          <a:bodyPr>
            <a:normAutofit fontScale="70000"/>
          </a:bodyPr>
          <a:p>
            <a:r>
              <a:rPr lang="zh-CN" altLang="en-US" sz="3500" b="1">
                <a:solidFill>
                  <a:schemeClr val="accent1"/>
                </a:solidFill>
              </a:rPr>
              <a:t>三个任务</a:t>
            </a:r>
            <a:endParaRPr lang="zh-CN" altLang="en-US" sz="3500" b="1">
              <a:solidFill>
                <a:schemeClr val="accent1"/>
              </a:solidFill>
            </a:endParaRPr>
          </a:p>
          <a:p>
            <a:pPr marL="0" indent="0">
              <a:lnSpc>
                <a:spcPct val="200000"/>
              </a:lnSpc>
              <a:buNone/>
            </a:pPr>
            <a:r>
              <a:rPr lang="en-US" altLang="zh-CN" sz="2400"/>
              <a:t>  </a:t>
            </a:r>
            <a:r>
              <a:rPr lang="en-US" altLang="zh-CN" sz="2400" b="1"/>
              <a:t> </a:t>
            </a:r>
            <a:r>
              <a:rPr lang="en-US" altLang="zh-CN" sz="3430" b="1"/>
              <a:t>1</a:t>
            </a:r>
            <a:r>
              <a:rPr lang="zh-CN" altLang="en-US" sz="3430" b="1"/>
              <a:t>、锻炼自学能力。通过以自学为主，掌握已有的工程技术。节约课时</a:t>
            </a:r>
            <a:r>
              <a:rPr lang="zh-CN" altLang="en-US" sz="3430"/>
              <a:t>。</a:t>
            </a:r>
            <a:endParaRPr lang="zh-CN" altLang="en-US" sz="3110"/>
          </a:p>
          <a:p>
            <a:pPr marL="0" indent="0">
              <a:lnSpc>
                <a:spcPct val="200000"/>
              </a:lnSpc>
              <a:buNone/>
            </a:pPr>
            <a:r>
              <a:rPr lang="en-US" altLang="zh-CN" sz="3110"/>
              <a:t> </a:t>
            </a:r>
            <a:r>
              <a:rPr lang="en-US" altLang="zh-CN" sz="3430"/>
              <a:t>  </a:t>
            </a:r>
            <a:r>
              <a:rPr lang="en-US" altLang="zh-CN" sz="3430" b="1"/>
              <a:t>2</a:t>
            </a:r>
            <a:r>
              <a:rPr lang="zh-CN" altLang="en-US" sz="3430" b="1"/>
              <a:t>、</a:t>
            </a:r>
            <a:r>
              <a:rPr lang="zh-CN" altLang="en-US" sz="3430" b="1">
                <a:sym typeface="+mn-ea"/>
              </a:rPr>
              <a:t>培养</a:t>
            </a:r>
            <a:r>
              <a:rPr lang="zh-CN" altLang="en-US" sz="3430" b="1"/>
              <a:t>研究能力：从问题研究的角度，深入理解专业问题。</a:t>
            </a:r>
            <a:endParaRPr lang="zh-CN" altLang="en-US" sz="3110"/>
          </a:p>
          <a:p>
            <a:pPr marL="0" indent="0">
              <a:lnSpc>
                <a:spcPct val="200000"/>
              </a:lnSpc>
              <a:buNone/>
            </a:pPr>
            <a:r>
              <a:rPr lang="zh-CN" altLang="en-US" sz="2400"/>
              <a:t> </a:t>
            </a:r>
            <a:r>
              <a:rPr lang="en-US" altLang="zh-CN" sz="2400"/>
              <a:t>          </a:t>
            </a:r>
            <a:r>
              <a:rPr lang="en-US" altLang="zh-CN" sz="2500"/>
              <a:t>    </a:t>
            </a:r>
            <a:r>
              <a:rPr lang="zh-CN" altLang="en-US" sz="2500"/>
              <a:t>将研究思路、理论模型、方法、价值观等展现出来。</a:t>
            </a:r>
            <a:endParaRPr lang="zh-CN" altLang="en-US" sz="2500"/>
          </a:p>
          <a:p>
            <a:pPr marL="0" indent="0">
              <a:buFont typeface="Wingdings" panose="05000000000000000000" charset="0"/>
              <a:buNone/>
            </a:pPr>
            <a:r>
              <a:rPr lang="zh-CN" altLang="en-US" sz="2500"/>
              <a:t> </a:t>
            </a:r>
            <a:r>
              <a:rPr lang="en-US" altLang="zh-CN" sz="2500"/>
              <a:t>             </a:t>
            </a:r>
            <a:r>
              <a:rPr lang="zh-CN" altLang="en-US" sz="2500" b="1">
                <a:sym typeface="+mn-ea"/>
              </a:rPr>
              <a:t>每个专业知识都是科研成果，将专业问题归纳为一个个研究问题讲述。</a:t>
            </a:r>
            <a:r>
              <a:rPr lang="en-US" altLang="zh-CN" sz="2500" b="1">
                <a:sym typeface="+mn-ea"/>
              </a:rPr>
              <a:t>   </a:t>
            </a:r>
            <a:endParaRPr lang="en-US" altLang="zh-CN" sz="2500" b="1"/>
          </a:p>
          <a:p>
            <a:pPr marL="0" indent="0">
              <a:buFont typeface="Wingdings" panose="05000000000000000000" charset="0"/>
              <a:buNone/>
            </a:pPr>
            <a:r>
              <a:rPr lang="en-US" altLang="zh-CN" sz="2500" b="1">
                <a:sym typeface="+mn-ea"/>
              </a:rPr>
              <a:t>              </a:t>
            </a:r>
            <a:r>
              <a:rPr lang="zh-CN" altLang="en-US" sz="2500">
                <a:sym typeface="+mn-ea"/>
              </a:rPr>
              <a:t>如：负荷计算与特性分析；热舒适；温湿度独立处理；变风量；气流组织。。。</a:t>
            </a:r>
            <a:endParaRPr lang="zh-CN" altLang="en-US" sz="2500"/>
          </a:p>
          <a:p>
            <a:pPr marL="0" indent="0">
              <a:lnSpc>
                <a:spcPct val="200000"/>
              </a:lnSpc>
              <a:buNone/>
            </a:pPr>
            <a:r>
              <a:rPr lang="en-US" altLang="zh-CN" sz="3500"/>
              <a:t>   </a:t>
            </a:r>
            <a:r>
              <a:rPr lang="en-US" altLang="zh-CN" sz="3500" b="1"/>
              <a:t>3</a:t>
            </a:r>
            <a:r>
              <a:rPr lang="zh-CN" altLang="en-US" sz="3500" b="1"/>
              <a:t>、培养学生</a:t>
            </a:r>
            <a:r>
              <a:rPr lang="en-US" altLang="zh-CN" sz="3500" b="1"/>
              <a:t> </a:t>
            </a:r>
            <a:r>
              <a:rPr lang="zh-CN" altLang="en-US" sz="3500" b="1"/>
              <a:t>表达、沟通、写作</a:t>
            </a:r>
            <a:r>
              <a:rPr lang="en-US" altLang="zh-CN" sz="3500" b="1"/>
              <a:t> </a:t>
            </a:r>
            <a:r>
              <a:rPr lang="zh-CN" altLang="en-US" sz="3500" b="1"/>
              <a:t>能力</a:t>
            </a:r>
            <a:r>
              <a:rPr lang="zh-CN" altLang="en-US" sz="3500"/>
              <a:t>。</a:t>
            </a:r>
            <a:endParaRPr lang="zh-CN" altLang="en-US" sz="3500"/>
          </a:p>
          <a:p>
            <a:pPr marL="0" indent="0">
              <a:buNone/>
            </a:pPr>
            <a:r>
              <a:rPr lang="en-US" altLang="zh-CN" sz="2400"/>
              <a:t>   </a:t>
            </a:r>
            <a:endParaRPr lang="zh-CN" altLang="en-US" sz="2400" b="1"/>
          </a:p>
        </p:txBody>
      </p:sp>
      <p:cxnSp>
        <p:nvCxnSpPr>
          <p:cNvPr id="5" name="直接连接符 4"/>
          <p:cNvCxnSpPr/>
          <p:nvPr/>
        </p:nvCxnSpPr>
        <p:spPr>
          <a:xfrm>
            <a:off x="267335" y="1019810"/>
            <a:ext cx="11368405" cy="635"/>
          </a:xfrm>
          <a:prstGeom prst="line">
            <a:avLst/>
          </a:prstGeom>
          <a:ln w="31750" cap="rnd">
            <a:solidFill>
              <a:schemeClr val="accent1"/>
            </a:solidFill>
            <a:round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08400" y="1397690"/>
            <a:ext cx="10969200" cy="4759200"/>
          </a:xfrm>
          <a:ln w="12700" cmpd="sng">
            <a:solidFill>
              <a:srgbClr val="FF0000"/>
            </a:solidFill>
            <a:prstDash val="solid"/>
          </a:ln>
        </p:spPr>
        <p:txBody>
          <a:bodyPr/>
          <a:p>
            <a:pPr marL="0" indent="0">
              <a:buNone/>
            </a:pPr>
            <a:r>
              <a:rPr lang="zh-CN" altLang="en-US" sz="3200" b="1">
                <a:solidFill>
                  <a:schemeClr val="accent1"/>
                </a:solidFill>
                <a:sym typeface="+mn-ea"/>
              </a:rPr>
              <a:t>三个问题：</a:t>
            </a:r>
            <a:endParaRPr lang="zh-CN" altLang="en-US" sz="3200" b="1">
              <a:solidFill>
                <a:schemeClr val="accent1"/>
              </a:solidFill>
            </a:endParaRPr>
          </a:p>
          <a:p>
            <a:pPr marL="0" indent="0">
              <a:buNone/>
            </a:pPr>
            <a:r>
              <a:rPr lang="en-US" altLang="zh-CN" sz="2400" b="1">
                <a:sym typeface="+mn-ea"/>
              </a:rPr>
              <a:t> </a:t>
            </a:r>
            <a:r>
              <a:rPr lang="en-US" altLang="zh-CN" sz="2800" b="1">
                <a:sym typeface="+mn-ea"/>
              </a:rPr>
              <a:t>1</a:t>
            </a:r>
            <a:r>
              <a:rPr lang="zh-CN" altLang="en-US" sz="2800" b="1">
                <a:sym typeface="+mn-ea"/>
              </a:rPr>
              <a:t>、教师：如何进行课程教学组织（老师讲什么？形式？）。</a:t>
            </a:r>
            <a:endParaRPr lang="zh-CN" altLang="en-US" sz="2800" b="1">
              <a:sym typeface="+mn-ea"/>
            </a:endParaRPr>
          </a:p>
          <a:p>
            <a:pPr marL="0" indent="0">
              <a:buNone/>
            </a:pPr>
            <a:r>
              <a:rPr lang="en-US" altLang="zh-CN" sz="2800">
                <a:sym typeface="+mn-ea"/>
              </a:rPr>
              <a:t> </a:t>
            </a:r>
            <a:r>
              <a:rPr lang="en-US" altLang="zh-CN" sz="2800" b="1">
                <a:sym typeface="+mn-ea"/>
              </a:rPr>
              <a:t>2</a:t>
            </a:r>
            <a:r>
              <a:rPr lang="zh-CN" altLang="en-US" sz="2800" b="1">
                <a:sym typeface="+mn-ea"/>
              </a:rPr>
              <a:t>、教师：引导鼓励学生参与研究</a:t>
            </a:r>
            <a:endParaRPr lang="zh-CN" altLang="en-US" sz="2800" b="1"/>
          </a:p>
          <a:p>
            <a:pPr marL="0" indent="0">
              <a:buNone/>
            </a:pPr>
            <a:r>
              <a:rPr lang="en-US" altLang="zh-CN" sz="2800" b="1">
                <a:sym typeface="+mn-ea"/>
              </a:rPr>
              <a:t> 3</a:t>
            </a:r>
            <a:r>
              <a:rPr lang="zh-CN" altLang="en-US" sz="2800" b="1">
                <a:sym typeface="+mn-ea"/>
              </a:rPr>
              <a:t>、评价：如何进行过程性评价？</a:t>
            </a:r>
            <a:endParaRPr lang="zh-CN" altLang="en-US" sz="2800" b="1"/>
          </a:p>
          <a:p>
            <a:endParaRPr lang="zh-CN" altLang="en-US" sz="2800"/>
          </a:p>
        </p:txBody>
      </p:sp>
      <p:sp>
        <p:nvSpPr>
          <p:cNvPr id="4" name="标题 3"/>
          <p:cNvSpPr>
            <a:spLocks noGrp="1"/>
          </p:cNvSpPr>
          <p:nvPr>
            <p:ph type="title"/>
          </p:nvPr>
        </p:nvSpPr>
        <p:spPr>
          <a:xfrm>
            <a:off x="402660" y="228035"/>
            <a:ext cx="10969200" cy="705600"/>
          </a:xfrm>
        </p:spPr>
        <p:txBody>
          <a:bodyPr/>
          <a:p>
            <a:r>
              <a:rPr lang="zh-CN" altLang="en-US" b="1"/>
              <a:t>专业课教学改进</a:t>
            </a:r>
            <a:endParaRPr lang="zh-CN" altLang="en-US" b="1"/>
          </a:p>
        </p:txBody>
      </p:sp>
      <p:cxnSp>
        <p:nvCxnSpPr>
          <p:cNvPr id="5" name="直接连接符 4"/>
          <p:cNvCxnSpPr/>
          <p:nvPr/>
        </p:nvCxnSpPr>
        <p:spPr>
          <a:xfrm>
            <a:off x="267335" y="1019810"/>
            <a:ext cx="11368405" cy="635"/>
          </a:xfrm>
          <a:prstGeom prst="line">
            <a:avLst/>
          </a:prstGeom>
          <a:ln w="31750" cap="rnd">
            <a:solidFill>
              <a:schemeClr val="accent1"/>
            </a:solidFill>
            <a:round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361385" y="197555"/>
            <a:ext cx="10969200" cy="705600"/>
          </a:xfrm>
        </p:spPr>
        <p:txBody>
          <a:bodyPr/>
          <a:p>
            <a:r>
              <a:rPr lang="zh-CN" altLang="en-US" b="1"/>
              <a:t>实训教学改进</a:t>
            </a:r>
            <a:endParaRPr lang="zh-CN" altLang="en-US" b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66725" y="1171575"/>
            <a:ext cx="10968990" cy="5455285"/>
          </a:xfrm>
          <a:ln w="6350">
            <a:solidFill>
              <a:schemeClr val="accent6">
                <a:lumMod val="40000"/>
                <a:lumOff val="60000"/>
              </a:schemeClr>
            </a:solidFill>
          </a:ln>
        </p:spPr>
        <p:txBody>
          <a:bodyPr>
            <a:normAutofit lnSpcReduction="20000"/>
          </a:bodyPr>
          <a:p>
            <a:pPr>
              <a:buFont typeface="Wingdings" panose="05000000000000000000" charset="0"/>
              <a:buChar char="n"/>
            </a:pPr>
            <a:r>
              <a:rPr lang="en-US" altLang="zh-CN" sz="2800" b="1">
                <a:sym typeface="+mn-ea"/>
              </a:rPr>
              <a:t> </a:t>
            </a:r>
            <a:r>
              <a:rPr lang="zh-CN" altLang="en-US" sz="2800" b="1">
                <a:sym typeface="+mn-ea"/>
              </a:rPr>
              <a:t>理论与实践的结合，</a:t>
            </a:r>
            <a:r>
              <a:rPr lang="zh-CN" altLang="en-US" sz="2800" b="1">
                <a:sym typeface="+mn-ea"/>
              </a:rPr>
              <a:t>解决</a:t>
            </a:r>
            <a:r>
              <a:rPr lang="zh-CN" altLang="en-US" sz="2800" b="1">
                <a:sym typeface="+mn-ea"/>
              </a:rPr>
              <a:t>复杂工程问题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>
                <a:sym typeface="+mn-ea"/>
              </a:rPr>
              <a:t>         ----</a:t>
            </a:r>
            <a:r>
              <a:rPr lang="zh-CN" altLang="en-US" sz="2800">
                <a:sym typeface="+mn-ea"/>
              </a:rPr>
              <a:t>开展基础训练</a:t>
            </a:r>
            <a:endParaRPr lang="en-US" altLang="zh-CN" sz="2800">
              <a:sym typeface="+mn-ea"/>
            </a:endParaRPr>
          </a:p>
          <a:p>
            <a:pPr marL="0" indent="0">
              <a:buNone/>
            </a:pPr>
            <a:r>
              <a:rPr lang="en-US" altLang="zh-CN" sz="2800">
                <a:sym typeface="+mn-ea"/>
              </a:rPr>
              <a:t>         ----</a:t>
            </a:r>
            <a:r>
              <a:rPr lang="zh-CN" altLang="en-US" sz="2800">
                <a:sym typeface="+mn-ea"/>
              </a:rPr>
              <a:t>开展研究型毕业设计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>
                <a:sym typeface="+mn-ea"/>
              </a:rPr>
              <a:t>         ----</a:t>
            </a:r>
            <a:r>
              <a:rPr lang="zh-CN" altLang="en-US" sz="2800">
                <a:sym typeface="+mn-ea"/>
              </a:rPr>
              <a:t>开展工程诊断型实习</a:t>
            </a:r>
            <a:endParaRPr lang="zh-CN" altLang="en-US" sz="2800">
              <a:sym typeface="+mn-ea"/>
            </a:endParaRPr>
          </a:p>
          <a:p>
            <a:pPr marL="0" indent="0">
              <a:buNone/>
            </a:pPr>
            <a:endParaRPr lang="zh-CN" altLang="en-US" sz="2800">
              <a:sym typeface="+mn-ea"/>
            </a:endParaRPr>
          </a:p>
          <a:p>
            <a:pPr>
              <a:buFont typeface="Wingdings" panose="05000000000000000000" charset="0"/>
              <a:buChar char="n"/>
            </a:pPr>
            <a:r>
              <a:rPr lang="en-US" altLang="zh-CN" sz="2800" b="1"/>
              <a:t> </a:t>
            </a:r>
            <a:r>
              <a:rPr lang="zh-CN" altLang="en-US" sz="2800" b="1"/>
              <a:t>掌握现代生产技术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/>
              <a:t>       </a:t>
            </a:r>
            <a:r>
              <a:rPr lang="en-US" altLang="zh-CN" sz="2400"/>
              <a:t> -----</a:t>
            </a:r>
            <a:r>
              <a:rPr lang="zh-CN" altLang="en-US" sz="2400"/>
              <a:t>先进施工装备操作、暖通控制系统调试。现代工具。</a:t>
            </a:r>
            <a:endParaRPr lang="zh-CN" altLang="en-US" sz="2400"/>
          </a:p>
          <a:p>
            <a:pPr marL="0" indent="0">
              <a:buNone/>
            </a:pPr>
            <a:endParaRPr lang="zh-CN" altLang="en-US" sz="2400"/>
          </a:p>
        </p:txBody>
      </p:sp>
      <p:cxnSp>
        <p:nvCxnSpPr>
          <p:cNvPr id="5" name="直接连接符 4"/>
          <p:cNvCxnSpPr/>
          <p:nvPr/>
        </p:nvCxnSpPr>
        <p:spPr>
          <a:xfrm>
            <a:off x="267335" y="960755"/>
            <a:ext cx="11368405" cy="635"/>
          </a:xfrm>
          <a:prstGeom prst="line">
            <a:avLst/>
          </a:prstGeom>
          <a:ln w="31750" cap="rnd">
            <a:solidFill>
              <a:schemeClr val="accent1"/>
            </a:solidFill>
            <a:round/>
          </a:ln>
        </p:spPr>
        <p:style>
          <a:lnRef idx="0">
            <a:srgbClr val="FFFFFF"/>
          </a:lnRef>
          <a:fillRef idx="0">
            <a:srgbClr val="FFFFFF"/>
          </a:fillRef>
          <a:effectRef idx="0">
            <a:srgbClr val="FFFFFF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375990" y="489655"/>
            <a:ext cx="10969200" cy="705600"/>
          </a:xfrm>
        </p:spPr>
        <p:txBody>
          <a:bodyPr>
            <a:normAutofit fontScale="90000"/>
          </a:bodyPr>
          <a:p>
            <a:r>
              <a:rPr lang="en-US" altLang="zh-CN" b="1"/>
              <a:t>3</a:t>
            </a:r>
            <a:r>
              <a:rPr lang="zh-CN" altLang="en-US" b="1"/>
              <a:t>、知识体系：</a:t>
            </a:r>
            <a:r>
              <a:rPr lang="zh-CN" altLang="en-US" b="1">
                <a:sym typeface="+mn-ea"/>
              </a:rPr>
              <a:t>强基础，宽口径</a:t>
            </a:r>
            <a:br>
              <a:rPr lang="zh-CN" altLang="en-US"/>
            </a:br>
            <a:r>
              <a:rPr lang="zh-CN" altLang="en-US"/>
              <a:t> </a:t>
            </a:r>
            <a:r>
              <a:rPr lang="en-US" altLang="zh-CN"/>
              <a:t>                  </a:t>
            </a:r>
            <a:r>
              <a:rPr lang="zh-CN" altLang="en-US" sz="3110" b="1">
                <a:solidFill>
                  <a:srgbClr val="FF0000"/>
                </a:solidFill>
                <a:sym typeface="+mn-ea"/>
              </a:rPr>
              <a:t>理论的高度，</a:t>
            </a:r>
            <a:r>
              <a:rPr lang="en-US" altLang="zh-CN" sz="3110" b="1">
                <a:solidFill>
                  <a:srgbClr val="FF0000"/>
                </a:solidFill>
                <a:sym typeface="+mn-ea"/>
              </a:rPr>
              <a:t> </a:t>
            </a:r>
            <a:r>
              <a:rPr lang="zh-CN" altLang="en-US" sz="3110" b="1">
                <a:solidFill>
                  <a:srgbClr val="FF0000"/>
                </a:solidFill>
                <a:sym typeface="+mn-ea"/>
              </a:rPr>
              <a:t>既</a:t>
            </a:r>
            <a:r>
              <a:rPr lang="zh-CN" altLang="en-US" sz="3110" b="1">
                <a:solidFill>
                  <a:srgbClr val="FF0000"/>
                </a:solidFill>
                <a:sym typeface="+mn-ea"/>
              </a:rPr>
              <a:t>是专业水平的天花板高度，</a:t>
            </a:r>
            <a:br>
              <a:rPr lang="zh-CN" altLang="en-US" sz="3110" b="1">
                <a:solidFill>
                  <a:srgbClr val="FF0000"/>
                </a:solidFill>
                <a:sym typeface="+mn-ea"/>
              </a:rPr>
            </a:br>
            <a:r>
              <a:rPr lang="zh-CN" altLang="en-US" sz="3110" b="1">
                <a:solidFill>
                  <a:srgbClr val="FF0000"/>
                </a:solidFill>
                <a:sym typeface="+mn-ea"/>
              </a:rPr>
              <a:t> </a:t>
            </a:r>
            <a:r>
              <a:rPr lang="en-US" altLang="zh-CN" sz="3110" b="1">
                <a:solidFill>
                  <a:srgbClr val="FF0000"/>
                </a:solidFill>
                <a:sym typeface="+mn-ea"/>
              </a:rPr>
              <a:t>                                      </a:t>
            </a:r>
            <a:r>
              <a:rPr lang="zh-CN" altLang="en-US" sz="3110" b="1">
                <a:solidFill>
                  <a:srgbClr val="FF0000"/>
                </a:solidFill>
                <a:sym typeface="+mn-ea"/>
              </a:rPr>
              <a:t>也是专业的宽度。</a:t>
            </a:r>
            <a:endParaRPr lang="zh-CN" altLang="en-US" sz="3110" b="1">
              <a:solidFill>
                <a:srgbClr val="FF0000"/>
              </a:solidFill>
              <a:sym typeface="+mn-ea"/>
            </a:endParaRPr>
          </a:p>
        </p:txBody>
      </p:sp>
      <p:graphicFrame>
        <p:nvGraphicFramePr>
          <p:cNvPr id="4" name="表格 3"/>
          <p:cNvGraphicFramePr/>
          <p:nvPr>
            <p:custDataLst>
              <p:tags r:id="rId1"/>
            </p:custDataLst>
          </p:nvPr>
        </p:nvGraphicFramePr>
        <p:xfrm>
          <a:off x="474980" y="2741930"/>
          <a:ext cx="11095990" cy="35134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02640"/>
                <a:gridCol w="4241165"/>
                <a:gridCol w="2487930"/>
                <a:gridCol w="3564255"/>
              </a:tblGrid>
              <a:tr h="75184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800"/>
                        <a:t>课程或内容</a:t>
                      </a:r>
                      <a:endParaRPr lang="zh-CN" altLang="en-US" sz="28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类型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说明</a:t>
                      </a:r>
                      <a:endParaRPr lang="zh-CN" altLang="en-US"/>
                    </a:p>
                  </a:txBody>
                  <a:tcPr/>
                </a:tc>
              </a:tr>
              <a:tr h="119316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2400"/>
                        <a:t>1</a:t>
                      </a:r>
                      <a:endParaRPr lang="en-US" altLang="zh-CN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物质结构或简明量子力学</a:t>
                      </a:r>
                      <a:r>
                        <a:rPr lang="en-US" altLang="zh-CN" sz="2400"/>
                        <a:t> </a:t>
                      </a:r>
                      <a:r>
                        <a:rPr lang="zh-CN" altLang="en-US" sz="2400"/>
                        <a:t>？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物理或化学课程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物质世界的认识拓展到原子层面</a:t>
                      </a:r>
                      <a:endParaRPr lang="zh-CN" altLang="en-US" sz="2400"/>
                    </a:p>
                  </a:txBody>
                  <a:tcPr/>
                </a:tc>
              </a:tr>
              <a:tr h="90551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2400"/>
                        <a:t>2</a:t>
                      </a:r>
                      <a:endParaRPr lang="en-US" altLang="zh-CN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数字技术（网络、数据库等）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新开课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建立数字世界的技术体系</a:t>
                      </a:r>
                      <a:endParaRPr lang="zh-CN" altLang="en-US" sz="2400"/>
                    </a:p>
                  </a:txBody>
                  <a:tcPr/>
                </a:tc>
              </a:tr>
              <a:tr h="66294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2400"/>
                        <a:t>3</a:t>
                      </a:r>
                      <a:endParaRPr lang="en-US" altLang="zh-CN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逻辑学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新开课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思维过程的规范</a:t>
                      </a:r>
                      <a:endParaRPr lang="zh-CN" altLang="en-US" sz="240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474980" y="1663065"/>
            <a:ext cx="10276205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2800" b="1"/>
              <a:t>基础知识</a:t>
            </a:r>
            <a:r>
              <a:rPr lang="en-US" altLang="zh-CN" sz="2800" b="1"/>
              <a:t>  </a:t>
            </a:r>
            <a:r>
              <a:rPr lang="zh-CN" altLang="en-US" sz="2800" b="1"/>
              <a:t>（</a:t>
            </a:r>
            <a:r>
              <a:rPr lang="en-US" altLang="zh-CN" sz="2800" b="1"/>
              <a:t>1</a:t>
            </a:r>
            <a:r>
              <a:rPr lang="zh-CN" altLang="en-US" sz="2800" b="1"/>
              <a:t>）现有基础课程提高质量</a:t>
            </a:r>
            <a:r>
              <a:rPr lang="en-US" altLang="zh-CN" sz="2800" b="1"/>
              <a:t>  </a:t>
            </a:r>
            <a:r>
              <a:rPr lang="zh-CN" altLang="en-US" sz="2800" b="1"/>
              <a:t>（</a:t>
            </a:r>
            <a:r>
              <a:rPr lang="en-US" altLang="zh-CN" sz="2800" b="1"/>
              <a:t>2</a:t>
            </a:r>
            <a:r>
              <a:rPr lang="zh-CN" altLang="en-US" sz="2800" b="1"/>
              <a:t>）完善结构</a:t>
            </a:r>
            <a:endParaRPr lang="zh-CN" altLang="en-US" sz="2800" b="1"/>
          </a:p>
        </p:txBody>
      </p:sp>
    </p:spTree>
    <p:custDataLst>
      <p:tags r:id="rId2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89655" y="275660"/>
            <a:ext cx="10969200" cy="705600"/>
          </a:xfrm>
        </p:spPr>
        <p:txBody>
          <a:bodyPr/>
          <a:p>
            <a:r>
              <a:rPr lang="zh-CN" altLang="en-US" b="1"/>
              <a:t>宽口径</a:t>
            </a:r>
            <a:endParaRPr lang="zh-CN" altLang="en-US" b="1"/>
          </a:p>
        </p:txBody>
      </p:sp>
      <p:graphicFrame>
        <p:nvGraphicFramePr>
          <p:cNvPr id="4" name="表格 3"/>
          <p:cNvGraphicFramePr/>
          <p:nvPr>
            <p:custDataLst>
              <p:tags r:id="rId1"/>
            </p:custDataLst>
          </p:nvPr>
        </p:nvGraphicFramePr>
        <p:xfrm>
          <a:off x="641350" y="1894205"/>
          <a:ext cx="11229975" cy="45072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2165"/>
                <a:gridCol w="4511040"/>
                <a:gridCol w="1973580"/>
                <a:gridCol w="3933190"/>
              </a:tblGrid>
              <a:tr h="741680">
                <a:tc>
                  <a:txBody>
                    <a:bodyPr/>
                    <a:p>
                      <a:pPr>
                        <a:buNone/>
                      </a:pP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800"/>
                        <a:t>课程内容</a:t>
                      </a:r>
                      <a:endParaRPr lang="zh-CN" altLang="en-US" sz="28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类型</a:t>
                      </a:r>
                      <a:endParaRPr lang="zh-CN" alt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/>
                        <a:t>说明</a:t>
                      </a:r>
                      <a:endParaRPr lang="zh-CN" altLang="en-US"/>
                    </a:p>
                  </a:txBody>
                  <a:tcPr/>
                </a:tc>
              </a:tr>
              <a:tr h="95948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2400"/>
                        <a:t>1</a:t>
                      </a:r>
                      <a:endParaRPr lang="en-US" altLang="zh-CN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 b="1">
                          <a:solidFill>
                            <a:schemeClr val="tx1"/>
                          </a:solidFill>
                          <a:sym typeface="+mn-ea"/>
                        </a:rPr>
                        <a:t>计算机控制系统的设计与调试</a:t>
                      </a:r>
                      <a:endParaRPr lang="zh-CN" altLang="en-US" sz="2400" b="1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新开课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数字化技术与本专业的融合</a:t>
                      </a:r>
                      <a:endParaRPr lang="zh-CN" altLang="en-US" sz="2400"/>
                    </a:p>
                  </a:txBody>
                  <a:tcPr/>
                </a:tc>
              </a:tr>
              <a:tr h="84264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2400"/>
                        <a:t>2</a:t>
                      </a:r>
                      <a:endParaRPr lang="en-US" altLang="zh-CN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 b="1">
                          <a:solidFill>
                            <a:schemeClr val="tx1"/>
                          </a:solidFill>
                        </a:rPr>
                        <a:t>工业气体生产及管道</a:t>
                      </a:r>
                      <a:endParaRPr lang="zh-CN" altLang="en-US" sz="2400" b="1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新开课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厂务管理</a:t>
                      </a:r>
                      <a:endParaRPr lang="zh-CN" altLang="en-US" sz="2400"/>
                    </a:p>
                  </a:txBody>
                  <a:tcPr/>
                </a:tc>
              </a:tr>
              <a:tr h="65468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2400"/>
                        <a:t>3</a:t>
                      </a:r>
                      <a:endParaRPr lang="en-US" altLang="zh-CN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 b="1">
                          <a:solidFill>
                            <a:schemeClr val="tx1"/>
                          </a:solidFill>
                          <a:sym typeface="+mn-ea"/>
                        </a:rPr>
                        <a:t>洁净生产</a:t>
                      </a:r>
                      <a:endParaRPr lang="zh-CN" altLang="en-US" sz="2400" b="1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新开课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厂务管理</a:t>
                      </a:r>
                      <a:endParaRPr lang="zh-CN" altLang="en-US" sz="2400"/>
                    </a:p>
                  </a:txBody>
                  <a:tcPr/>
                </a:tc>
              </a:tr>
              <a:tr h="654685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2400"/>
                        <a:t>4</a:t>
                      </a:r>
                      <a:endParaRPr lang="en-US" altLang="zh-CN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 b="1">
                          <a:solidFill>
                            <a:schemeClr val="tx1"/>
                          </a:solidFill>
                          <a:sym typeface="+mn-ea"/>
                        </a:rPr>
                        <a:t>储能</a:t>
                      </a:r>
                      <a:endParaRPr lang="zh-CN" altLang="en-US" sz="2400" b="1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>
                          <a:sym typeface="+mn-ea"/>
                        </a:rPr>
                        <a:t>新开课</a:t>
                      </a: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/>
                        <a:t>能源系统</a:t>
                      </a:r>
                      <a:endParaRPr lang="zh-CN" altLang="en-US" sz="2400"/>
                    </a:p>
                  </a:txBody>
                  <a:tcPr/>
                </a:tc>
              </a:tr>
              <a:tr h="65405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2400"/>
                        <a:t>4</a:t>
                      </a:r>
                      <a:endParaRPr lang="en-US" altLang="zh-CN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2400">
                          <a:solidFill>
                            <a:schemeClr val="tx1"/>
                          </a:solidFill>
                        </a:rPr>
                        <a:t>各类专业特色课。。。。。。</a:t>
                      </a:r>
                      <a:endParaRPr lang="zh-CN" altLang="en-US" sz="240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 sz="2400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zh-CN" altLang="en-US" sz="240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551180" y="1053465"/>
            <a:ext cx="7519670" cy="46037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2400" b="1"/>
              <a:t>专业应用拓展到：</a:t>
            </a:r>
            <a:r>
              <a:rPr lang="en-US" altLang="zh-CN" sz="2400" b="1"/>
              <a:t> </a:t>
            </a:r>
            <a:r>
              <a:rPr lang="zh-CN" altLang="en-US" sz="2400" b="1"/>
              <a:t>工业、能源、农业</a:t>
            </a:r>
            <a:endParaRPr lang="zh-CN" altLang="en-US" sz="2400" b="1"/>
          </a:p>
        </p:txBody>
      </p:sp>
    </p:spTree>
    <p:custDataLst>
      <p:tags r:id="rId2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081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UNIT_ISCONTENTSTITLE" val="0"/>
  <p:tag name="KSO_WM_UNIT_ISNUMDGMTITLE" val="0"/>
  <p:tag name="KSO_WM_UNIT_NOCLEAR" val="0"/>
  <p:tag name="KSO_WM_UNIT_SHOW_EDIT_AREA_INDICATION" val="1"/>
  <p:tag name="KSO_WM_UNIT_VALUE" val="28"/>
  <p:tag name="KSO_WM_UNIT_HIGHLIGHT" val="0"/>
  <p:tag name="KSO_WM_UNIT_COMPATIBLE" val="0"/>
  <p:tag name="KSO_WM_UNIT_DIAGRAM_ISNUMVISUAL" val="0"/>
  <p:tag name="KSO_WM_UNIT_DIAGRAM_ISREFERUNIT" val="0"/>
  <p:tag name="KSO_WM_UNIT_TYPE" val="a"/>
  <p:tag name="KSO_WM_UNIT_INDEX" val="1"/>
  <p:tag name="KSO_WM_UNIT_ID" val="custom20205081_1*a*1"/>
  <p:tag name="KSO_WM_TEMPLATE_CATEGORY" val="custom"/>
  <p:tag name="KSO_WM_TEMPLATE_INDEX" val="20205081"/>
  <p:tag name="KSO_WM_UNIT_LAYERLEVEL" val="1"/>
  <p:tag name="KSO_WM_TAG_VERSION" val="1.0"/>
  <p:tag name="KSO_WM_BEAUTIFY_FLAG" val="#wm#"/>
</p:tagLst>
</file>

<file path=ppt/tags/tag64.xml><?xml version="1.0" encoding="utf-8"?>
<p:tagLst xmlns:p="http://schemas.openxmlformats.org/presentationml/2006/main">
  <p:tag name="KSO_WM_UNIT_ISCONTENTSTITLE" val="0"/>
  <p:tag name="KSO_WM_UNIT_ISNUMDGMTITLE" val="0"/>
  <p:tag name="KSO_WM_UNIT_NOCLEAR" val="0"/>
  <p:tag name="KSO_WM_UNIT_SHOW_EDIT_AREA_INDICATION" val="1"/>
  <p:tag name="KSO_WM_UNIT_VALUE" val="111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205081_1*b*1"/>
  <p:tag name="KSO_WM_TEMPLATE_CATEGORY" val="custom"/>
  <p:tag name="KSO_WM_TEMPLATE_INDEX" val="20205081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67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68.xml><?xml version="1.0" encoding="utf-8"?>
<p:tagLst xmlns:p="http://schemas.openxmlformats.org/presentationml/2006/main">
  <p:tag name="TABLE_ENDDRAG_ORIGIN_RECT" val="873*299"/>
  <p:tag name="TABLE_ENDDRAG_RECT" val="37*194*873*299"/>
</p:tagLst>
</file>

<file path=ppt/tags/tag69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TABLE_ENDDRAG_ORIGIN_RECT" val="884*354"/>
  <p:tag name="TABLE_ENDDRAG_RECT" val="50*149*884*354"/>
</p:tagLst>
</file>

<file path=ppt/tags/tag71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2.xml><?xml version="1.0" encoding="utf-8"?>
<p:tagLst xmlns:p="http://schemas.openxmlformats.org/presentationml/2006/main">
  <p:tag name="TABLE_ENDDRAG_ORIGIN_RECT" val="856*210"/>
  <p:tag name="TABLE_ENDDRAG_RECT" val="54*288*856*210"/>
</p:tagLst>
</file>

<file path=ppt/tags/tag73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4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5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6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7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8.xml><?xml version="1.0" encoding="utf-8"?>
<p:tagLst xmlns:p="http://schemas.openxmlformats.org/presentationml/2006/main">
  <p:tag name="TABLE_ENDDRAG_ORIGIN_RECT" val="904*475"/>
  <p:tag name="TABLE_ENDDRAG_RECT" val="24*64*904*475"/>
</p:tagLst>
</file>

<file path=ppt/tags/tag79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81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WPS">
  <a:themeElements>
    <a:clrScheme name="WPS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874CB"/>
      </a:accent1>
      <a:accent2>
        <a:srgbClr val="EE822F"/>
      </a:accent2>
      <a:accent3>
        <a:srgbClr val="F2BA02"/>
      </a:accent3>
      <a:accent4>
        <a:srgbClr val="75BD42"/>
      </a:accent4>
      <a:accent5>
        <a:srgbClr val="30C0B4"/>
      </a:accent5>
      <a:accent6>
        <a:srgbClr val="E54C5E"/>
      </a:accent6>
      <a:hlink>
        <a:srgbClr val="0026E5"/>
      </a:hlink>
      <a:folHlink>
        <a:srgbClr val="7E1FAD"/>
      </a:folHlink>
    </a:clrScheme>
    <a:fontScheme name="WPS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WPS">
      <a:fillStyleLst>
        <a:solidFill>
          <a:schemeClr val="phClr"/>
        </a:solidFill>
        <a:gradFill>
          <a:gsLst>
            <a:gs pos="0">
              <a:schemeClr val="phClr">
                <a:lumOff val="17500"/>
              </a:schemeClr>
            </a:gs>
            <a:gs pos="100000">
              <a:schemeClr val="phClr"/>
            </a:gs>
          </a:gsLst>
          <a:lin ang="2700000" scaled="0"/>
        </a:gradFill>
        <a:gradFill>
          <a:gsLst>
            <a:gs pos="0">
              <a:schemeClr val="phClr">
                <a:hueOff val="-2520000"/>
              </a:schemeClr>
            </a:gs>
            <a:gs pos="100000">
              <a:schemeClr val="phClr"/>
            </a:gs>
          </a:gsLst>
          <a:lin ang="27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gradFill>
            <a:gsLst>
              <a:gs pos="0">
                <a:schemeClr val="phClr">
                  <a:hueOff val="-4200000"/>
                </a:schemeClr>
              </a:gs>
              <a:gs pos="100000">
                <a:schemeClr val="phClr"/>
              </a:gs>
            </a:gsLst>
            <a:lin ang="2700000" scaled="1"/>
          </a:gradFill>
          <a:prstDash val="solid"/>
          <a:miter lim="800000"/>
        </a:ln>
      </a:lnStyleLst>
      <a:effectStyleLst>
        <a:effectStyle>
          <a:effectLst>
            <a:outerShdw blurRad="101600" dist="50800" dir="5400000" algn="ctr" rotWithShape="0">
              <a:schemeClr val="phClr">
                <a:alpha val="60000"/>
              </a:schemeClr>
            </a:outerShdw>
          </a:effectLst>
        </a:effectStyle>
        <a:effectStyle>
          <a:effectLst>
            <a:reflection stA="50000" endA="300" endPos="40000" dist="25400" dir="5400000" sy="-100000" algn="bl" rotWithShape="0"/>
          </a:effectLst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2754</Words>
  <Application>WPS 演示</Application>
  <PresentationFormat>宽屏</PresentationFormat>
  <Paragraphs>362</Paragraphs>
  <Slides>17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17</vt:i4>
      </vt:variant>
    </vt:vector>
  </HeadingPairs>
  <TitlesOfParts>
    <vt:vector size="25" baseType="lpstr">
      <vt:lpstr>Arial</vt:lpstr>
      <vt:lpstr>宋体</vt:lpstr>
      <vt:lpstr>Wingdings</vt:lpstr>
      <vt:lpstr>Wingdings</vt:lpstr>
      <vt:lpstr>微软雅黑</vt:lpstr>
      <vt:lpstr>Arial Unicode MS</vt:lpstr>
      <vt:lpstr>Calibri</vt:lpstr>
      <vt:lpstr>WPS</vt:lpstr>
      <vt:lpstr>建环专业  新形势下教学改进的思考</vt:lpstr>
      <vt:lpstr>现状的反思   ---几个明显的短板</vt:lpstr>
      <vt:lpstr>主要建议</vt:lpstr>
      <vt:lpstr>能力的训练</vt:lpstr>
      <vt:lpstr>专业课教学改进</vt:lpstr>
      <vt:lpstr>专业课教学改进</vt:lpstr>
      <vt:lpstr>实训教学改进</vt:lpstr>
      <vt:lpstr>知识体系：强基础，宽口径               理论的高度， 既是专业水平的天花板高度，                                   也是专业的宽度。</vt:lpstr>
      <vt:lpstr>宽口径</vt:lpstr>
      <vt:lpstr>专业教材的建议</vt:lpstr>
      <vt:lpstr>PowerPoint 演示文稿</vt:lpstr>
      <vt:lpstr>学生可预期的成长高度，是招生的主要吸引力</vt:lpstr>
      <vt:lpstr>成长的不确定性不可避免，以不变应万变：</vt:lpstr>
      <vt:lpstr>对长期目标的支持力量</vt:lpstr>
      <vt:lpstr>专业认证的12条要求，恰如其分</vt:lpstr>
      <vt:lpstr>邓小平：面向现代化、面向世界、面向未来</vt:lpstr>
      <vt:lpstr>                     汇报结束                        谢     谢！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/>
  <cp:lastModifiedBy>龙共</cp:lastModifiedBy>
  <cp:revision>202</cp:revision>
  <dcterms:created xsi:type="dcterms:W3CDTF">2019-06-19T02:08:00Z</dcterms:created>
  <dcterms:modified xsi:type="dcterms:W3CDTF">2024-12-05T23:37:19Z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2052-12.1.0.19302</vt:lpwstr>
  </property>
  <property fmtid="{D5CDD505-2E9C-101B-9397-08002B2CF9AE}" pid="3" name="ICV">
    <vt:lpwstr>4E431AF6941D446C9FFC066EF94DB9B1_12</vt:lpwstr>
  </property>
</Properties>
</file>