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84" r:id="rId4"/>
    <p:sldId id="263" r:id="rId5"/>
    <p:sldId id="275" r:id="rId6"/>
    <p:sldId id="265" r:id="rId7"/>
    <p:sldId id="290" r:id="rId8"/>
    <p:sldId id="277" r:id="rId9"/>
    <p:sldId id="267" r:id="rId10"/>
    <p:sldId id="278" r:id="rId11"/>
    <p:sldId id="274" r:id="rId12"/>
    <p:sldId id="269" r:id="rId13"/>
    <p:sldId id="272" r:id="rId14"/>
    <p:sldId id="280" r:id="rId15"/>
    <p:sldId id="257" r:id="rId16"/>
    <p:sldId id="291" r:id="rId17"/>
    <p:sldId id="270" r:id="rId18"/>
    <p:sldId id="259" r:id="rId19"/>
    <p:sldId id="286" r:id="rId20"/>
    <p:sldId id="261" r:id="rId21"/>
    <p:sldId id="262" r:id="rId22"/>
    <p:sldId id="287" r:id="rId23"/>
    <p:sldId id="288" r:id="rId24"/>
    <p:sldId id="282" r:id="rId25"/>
    <p:sldId id="283" r:id="rId26"/>
    <p:sldId id="289" r:id="rId27"/>
  </p:sldIdLst>
  <p:sldSz cx="12192000" cy="6858000"/>
  <p:notesSz cx="6858000" cy="9144000"/>
  <p:defaultTextStyle>
    <a:defPPr>
      <a:defRPr lang="zh-CN"/>
    </a:defPPr>
    <a:lvl1pPr marL="0" algn="l" defTabSz="1830705" rtl="0" eaLnBrk="1" latinLnBrk="0" hangingPunct="1">
      <a:defRPr sz="3600" kern="1200">
        <a:solidFill>
          <a:schemeClr val="tx1"/>
        </a:solidFill>
        <a:latin typeface="+mn-lt"/>
        <a:ea typeface="+mn-ea"/>
        <a:cs typeface="+mn-cs"/>
      </a:defRPr>
    </a:lvl1pPr>
    <a:lvl2pPr marL="915670" algn="l" defTabSz="1830705" rtl="0" eaLnBrk="1" latinLnBrk="0" hangingPunct="1">
      <a:defRPr sz="3600" kern="1200">
        <a:solidFill>
          <a:schemeClr val="tx1"/>
        </a:solidFill>
        <a:latin typeface="+mn-lt"/>
        <a:ea typeface="+mn-ea"/>
        <a:cs typeface="+mn-cs"/>
      </a:defRPr>
    </a:lvl2pPr>
    <a:lvl3pPr marL="1830705" algn="l" defTabSz="1830705" rtl="0" eaLnBrk="1" latinLnBrk="0" hangingPunct="1">
      <a:defRPr sz="3600" kern="1200">
        <a:solidFill>
          <a:schemeClr val="tx1"/>
        </a:solidFill>
        <a:latin typeface="+mn-lt"/>
        <a:ea typeface="+mn-ea"/>
        <a:cs typeface="+mn-cs"/>
      </a:defRPr>
    </a:lvl3pPr>
    <a:lvl4pPr marL="2746375" algn="l" defTabSz="1830705" rtl="0" eaLnBrk="1" latinLnBrk="0" hangingPunct="1">
      <a:defRPr sz="3600" kern="1200">
        <a:solidFill>
          <a:schemeClr val="tx1"/>
        </a:solidFill>
        <a:latin typeface="+mn-lt"/>
        <a:ea typeface="+mn-ea"/>
        <a:cs typeface="+mn-cs"/>
      </a:defRPr>
    </a:lvl4pPr>
    <a:lvl5pPr marL="3662045" algn="l" defTabSz="1830705" rtl="0" eaLnBrk="1" latinLnBrk="0" hangingPunct="1">
      <a:defRPr sz="3600" kern="1200">
        <a:solidFill>
          <a:schemeClr val="tx1"/>
        </a:solidFill>
        <a:latin typeface="+mn-lt"/>
        <a:ea typeface="+mn-ea"/>
        <a:cs typeface="+mn-cs"/>
      </a:defRPr>
    </a:lvl5pPr>
    <a:lvl6pPr marL="4577715" algn="l" defTabSz="1830705" rtl="0" eaLnBrk="1" latinLnBrk="0" hangingPunct="1">
      <a:defRPr sz="3600" kern="1200">
        <a:solidFill>
          <a:schemeClr val="tx1"/>
        </a:solidFill>
        <a:latin typeface="+mn-lt"/>
        <a:ea typeface="+mn-ea"/>
        <a:cs typeface="+mn-cs"/>
      </a:defRPr>
    </a:lvl6pPr>
    <a:lvl7pPr marL="5492750" algn="l" defTabSz="1830705" rtl="0" eaLnBrk="1" latinLnBrk="0" hangingPunct="1">
      <a:defRPr sz="3600" kern="1200">
        <a:solidFill>
          <a:schemeClr val="tx1"/>
        </a:solidFill>
        <a:latin typeface="+mn-lt"/>
        <a:ea typeface="+mn-ea"/>
        <a:cs typeface="+mn-cs"/>
      </a:defRPr>
    </a:lvl7pPr>
    <a:lvl8pPr marL="6408420" algn="l" defTabSz="1830705" rtl="0" eaLnBrk="1" latinLnBrk="0" hangingPunct="1">
      <a:defRPr sz="3600" kern="1200">
        <a:solidFill>
          <a:schemeClr val="tx1"/>
        </a:solidFill>
        <a:latin typeface="+mn-lt"/>
        <a:ea typeface="+mn-ea"/>
        <a:cs typeface="+mn-cs"/>
      </a:defRPr>
    </a:lvl8pPr>
    <a:lvl9pPr marL="7324090" algn="l" defTabSz="1830705"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2" userDrawn="1">
          <p15:clr>
            <a:srgbClr val="A4A3A4"/>
          </p15:clr>
        </p15:guide>
        <p15:guide id="2" pos="1511" userDrawn="1">
          <p15:clr>
            <a:srgbClr val="A4A3A4"/>
          </p15:clr>
        </p15:guide>
        <p15:guide id="3" orient="horz" pos="2246" userDrawn="1">
          <p15:clr>
            <a:srgbClr val="A4A3A4"/>
          </p15:clr>
        </p15:guide>
        <p15:guide id="4"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FDB5"/>
    <a:srgbClr val="F6C2EF"/>
    <a:srgbClr val="E4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731" autoAdjust="0"/>
  </p:normalViewPr>
  <p:slideViewPr>
    <p:cSldViewPr showGuides="1">
      <p:cViewPr>
        <p:scale>
          <a:sx n="60" d="100"/>
          <a:sy n="60" d="100"/>
        </p:scale>
        <p:origin x="-276" y="-804"/>
      </p:cViewPr>
      <p:guideLst>
        <p:guide orient="horz" pos="1682"/>
        <p:guide pos="1511"/>
        <p:guide orient="horz" pos="2246"/>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12" y="1173218"/>
            <a:ext cx="10363339" cy="1470101"/>
          </a:xfrm>
        </p:spPr>
        <p:txBody>
          <a:bodyPr anchor="b"/>
          <a:lstStyle>
            <a:lvl1pPr algn="l">
              <a:defRPr sz="7950"/>
            </a:lvl1pPr>
          </a:lstStyle>
          <a:p>
            <a:r>
              <a:rPr kumimoji="0" lang="zh-CN" altLang="en-US"/>
              <a:t>单击此处编辑母版标题样式</a:t>
            </a:r>
            <a:endParaRPr kumimoji="0" lang="en-US"/>
          </a:p>
        </p:txBody>
      </p:sp>
      <p:sp>
        <p:nvSpPr>
          <p:cNvPr id="3" name="副标题 2"/>
          <p:cNvSpPr>
            <a:spLocks noGrp="1"/>
          </p:cNvSpPr>
          <p:nvPr>
            <p:ph type="subTitle" idx="1"/>
          </p:nvPr>
        </p:nvSpPr>
        <p:spPr>
          <a:xfrm>
            <a:off x="916967" y="2643318"/>
            <a:ext cx="8893941" cy="1752690"/>
          </a:xfrm>
        </p:spPr>
        <p:txBody>
          <a:bodyPr/>
          <a:lstStyle>
            <a:lvl1pPr marL="0" indent="0" algn="l">
              <a:buNone/>
              <a:defRPr sz="4640">
                <a:solidFill>
                  <a:schemeClr val="tx1">
                    <a:tint val="75000"/>
                  </a:schemeClr>
                </a:solidFill>
              </a:defRPr>
            </a:lvl1pPr>
            <a:lvl2pPr marL="758825" indent="0" algn="ctr">
              <a:buNone/>
              <a:defRPr>
                <a:solidFill>
                  <a:schemeClr val="tx1">
                    <a:tint val="75000"/>
                  </a:schemeClr>
                </a:solidFill>
              </a:defRPr>
            </a:lvl2pPr>
            <a:lvl3pPr marL="1516380" indent="0" algn="ctr">
              <a:buNone/>
              <a:defRPr>
                <a:solidFill>
                  <a:schemeClr val="tx1">
                    <a:tint val="75000"/>
                  </a:schemeClr>
                </a:solidFill>
              </a:defRPr>
            </a:lvl3pPr>
            <a:lvl4pPr marL="2274570" indent="0" algn="ctr">
              <a:buNone/>
              <a:defRPr>
                <a:solidFill>
                  <a:schemeClr val="tx1">
                    <a:tint val="75000"/>
                  </a:schemeClr>
                </a:solidFill>
              </a:defRPr>
            </a:lvl4pPr>
            <a:lvl5pPr marL="3033395" indent="0" algn="ctr">
              <a:buNone/>
              <a:defRPr>
                <a:solidFill>
                  <a:schemeClr val="tx1">
                    <a:tint val="75000"/>
                  </a:schemeClr>
                </a:solidFill>
              </a:defRPr>
            </a:lvl5pPr>
            <a:lvl6pPr marL="3791585" indent="0" algn="ctr">
              <a:buNone/>
              <a:defRPr>
                <a:solidFill>
                  <a:schemeClr val="tx1">
                    <a:tint val="75000"/>
                  </a:schemeClr>
                </a:solidFill>
              </a:defRPr>
            </a:lvl6pPr>
            <a:lvl7pPr marL="4549140" indent="0" algn="ctr">
              <a:buNone/>
              <a:defRPr>
                <a:solidFill>
                  <a:schemeClr val="tx1">
                    <a:tint val="75000"/>
                  </a:schemeClr>
                </a:solidFill>
              </a:defRPr>
            </a:lvl7pPr>
            <a:lvl8pPr marL="5307965" indent="0" algn="ctr">
              <a:buNone/>
              <a:defRPr>
                <a:solidFill>
                  <a:schemeClr val="tx1">
                    <a:tint val="75000"/>
                  </a:schemeClr>
                </a:solidFill>
              </a:defRPr>
            </a:lvl8pPr>
            <a:lvl9pPr marL="6066155" indent="0" algn="ctr">
              <a:buNone/>
              <a:defRPr>
                <a:solidFill>
                  <a:schemeClr val="tx1">
                    <a:tint val="75000"/>
                  </a:schemeClr>
                </a:solidFill>
              </a:defRPr>
            </a:lvl9pPr>
          </a:lstStyle>
          <a:p>
            <a:r>
              <a:rPr kumimoji="0" lang="zh-CN" altLang="en-US"/>
              <a:t>单击此处编辑母版副标题样式</a:t>
            </a:r>
            <a:endParaRPr kumimoji="0" lang="en-US"/>
          </a:p>
        </p:txBody>
      </p:sp>
      <p:sp>
        <p:nvSpPr>
          <p:cNvPr id="4" name="日期占位符 3"/>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977787" y="6391718"/>
            <a:ext cx="2844838" cy="365144"/>
          </a:xfrm>
        </p:spPr>
        <p:txBody>
          <a:bodyPr/>
          <a:lstStyle/>
          <a:p>
            <a:fld id="{E0288EBF-8C2E-468B-AB50-A60F7CE1BD47}" type="slidenum">
              <a:rPr lang="zh-CN" altLang="en-US" smtClean="0"/>
            </a:fld>
            <a:endParaRPr lang="zh-CN" altLang="en-US"/>
          </a:p>
        </p:txBody>
      </p:sp>
      <p:pic>
        <p:nvPicPr>
          <p:cNvPr id="7" name="内容占位符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29980" y="5158740"/>
            <a:ext cx="4780915" cy="2802890"/>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88EBF-8C2E-468B-AB50-A60F7CE1BD4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525152" y="274654"/>
            <a:ext cx="2057403" cy="5851827"/>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609608" y="274654"/>
            <a:ext cx="8820291" cy="5851827"/>
          </a:xfrm>
        </p:spPr>
        <p:txBody>
          <a:bodyPr vert="eaVert"/>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B04E523C-D54F-4955-B533-0BAB91A4E8D9}"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88EBF-8C2E-468B-AB50-A60F7CE1BD4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1">
          <a:gsLst>
            <a:gs pos="0">
              <a:schemeClr val="bg1">
                <a:tint val="100000"/>
                <a:shade val="100000"/>
                <a:hueMod val="100000"/>
                <a:satMod val="150000"/>
              </a:schemeClr>
            </a:gs>
            <a:gs pos="19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a:t>单击此处编辑母版标题样式</a:t>
            </a:r>
            <a:endParaRPr kumimoji="0" lang="en-US" dirty="0"/>
          </a:p>
        </p:txBody>
      </p:sp>
      <p:sp>
        <p:nvSpPr>
          <p:cNvPr id="3" name="内容占位符 2"/>
          <p:cNvSpPr>
            <a:spLocks noGrp="1"/>
          </p:cNvSpPr>
          <p:nvPr>
            <p:ph idx="1"/>
          </p:nvPr>
        </p:nvSpPr>
        <p:spPr/>
        <p:txBody>
          <a:body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88EBF-8C2E-468B-AB50-A60F7CE1BD47}" type="slidenum">
              <a:rPr lang="zh-CN" altLang="en-US" smtClean="0"/>
            </a:fld>
            <a:endParaRPr lang="zh-CN" altLang="en-US"/>
          </a:p>
        </p:txBody>
      </p:sp>
      <p:pic>
        <p:nvPicPr>
          <p:cNvPr id="7" name="内容占位符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45320" y="5576570"/>
            <a:ext cx="3576955" cy="2095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12" y="2924333"/>
            <a:ext cx="10363339" cy="1362145"/>
          </a:xfrm>
        </p:spPr>
        <p:txBody>
          <a:bodyPr anchor="t"/>
          <a:lstStyle>
            <a:lvl1pPr algn="l">
              <a:defRPr sz="7290" b="0" cap="all"/>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914412" y="1428821"/>
            <a:ext cx="10363339" cy="1500264"/>
          </a:xfrm>
        </p:spPr>
        <p:txBody>
          <a:bodyPr anchor="b"/>
          <a:lstStyle>
            <a:lvl1pPr marL="0" indent="0">
              <a:buNone/>
              <a:defRPr sz="3315">
                <a:solidFill>
                  <a:schemeClr val="tx1">
                    <a:tint val="75000"/>
                  </a:schemeClr>
                </a:solidFill>
              </a:defRPr>
            </a:lvl1pPr>
            <a:lvl2pPr marL="758825" indent="0">
              <a:buNone/>
              <a:defRPr sz="2980">
                <a:solidFill>
                  <a:schemeClr val="tx1">
                    <a:tint val="75000"/>
                  </a:schemeClr>
                </a:solidFill>
              </a:defRPr>
            </a:lvl2pPr>
            <a:lvl3pPr marL="1516380" indent="0">
              <a:buNone/>
              <a:defRPr sz="2655">
                <a:solidFill>
                  <a:schemeClr val="tx1">
                    <a:tint val="75000"/>
                  </a:schemeClr>
                </a:solidFill>
              </a:defRPr>
            </a:lvl3pPr>
            <a:lvl4pPr marL="2274570" indent="0">
              <a:buNone/>
              <a:defRPr sz="2320">
                <a:solidFill>
                  <a:schemeClr val="tx1">
                    <a:tint val="75000"/>
                  </a:schemeClr>
                </a:solidFill>
              </a:defRPr>
            </a:lvl4pPr>
            <a:lvl5pPr marL="3033395" indent="0">
              <a:buNone/>
              <a:defRPr sz="2320">
                <a:solidFill>
                  <a:schemeClr val="tx1">
                    <a:tint val="75000"/>
                  </a:schemeClr>
                </a:solidFill>
              </a:defRPr>
            </a:lvl5pPr>
            <a:lvl6pPr marL="3791585" indent="0">
              <a:buNone/>
              <a:defRPr sz="2320">
                <a:solidFill>
                  <a:schemeClr val="tx1">
                    <a:tint val="75000"/>
                  </a:schemeClr>
                </a:solidFill>
              </a:defRPr>
            </a:lvl6pPr>
            <a:lvl7pPr marL="4549140" indent="0">
              <a:buNone/>
              <a:defRPr sz="2320">
                <a:solidFill>
                  <a:schemeClr val="tx1">
                    <a:tint val="75000"/>
                  </a:schemeClr>
                </a:solidFill>
              </a:defRPr>
            </a:lvl7pPr>
            <a:lvl8pPr marL="5307965" indent="0">
              <a:buNone/>
              <a:defRPr sz="2320">
                <a:solidFill>
                  <a:schemeClr val="tx1">
                    <a:tint val="75000"/>
                  </a:schemeClr>
                </a:solidFill>
              </a:defRPr>
            </a:lvl8pPr>
            <a:lvl9pPr marL="6066155" indent="0">
              <a:buNone/>
              <a:defRPr sz="2320">
                <a:solidFill>
                  <a:schemeClr val="tx1">
                    <a:tint val="75000"/>
                  </a:schemeClr>
                </a:solidFill>
              </a:defRPr>
            </a:lvl9p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288EBF-8C2E-468B-AB50-A60F7CE1BD47}"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1">
          <a:gsLst>
            <a:gs pos="0">
              <a:schemeClr val="bg1">
                <a:tint val="100000"/>
                <a:shade val="100000"/>
                <a:hueMod val="100000"/>
                <a:satMod val="150000"/>
              </a:schemeClr>
            </a:gs>
            <a:gs pos="17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609608" y="1600283"/>
            <a:ext cx="5384872" cy="4526196"/>
          </a:xfrm>
        </p:spPr>
        <p:txBody>
          <a:bodyPr/>
          <a:lstStyle>
            <a:lvl1pPr>
              <a:defRPr sz="4640"/>
            </a:lvl1pPr>
            <a:lvl2pPr>
              <a:defRPr sz="3975"/>
            </a:lvl2pPr>
            <a:lvl3pPr>
              <a:defRPr sz="3315"/>
            </a:lvl3pPr>
            <a:lvl4pPr>
              <a:defRPr sz="2980"/>
            </a:lvl4pPr>
            <a:lvl5pPr>
              <a:defRPr sz="2980"/>
            </a:lvl5pPr>
            <a:lvl6pPr>
              <a:defRPr sz="2980"/>
            </a:lvl6pPr>
            <a:lvl7pPr>
              <a:defRPr sz="2980"/>
            </a:lvl7pPr>
            <a:lvl8pPr>
              <a:defRPr sz="2980"/>
            </a:lvl8pPr>
            <a:lvl9pPr>
              <a:defRPr sz="2980"/>
            </a:lvl9p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4" name="内容占位符 3"/>
          <p:cNvSpPr>
            <a:spLocks noGrp="1"/>
          </p:cNvSpPr>
          <p:nvPr>
            <p:ph sz="half" idx="2"/>
          </p:nvPr>
        </p:nvSpPr>
        <p:spPr>
          <a:xfrm>
            <a:off x="6197683" y="1600283"/>
            <a:ext cx="5384872" cy="4526196"/>
          </a:xfrm>
        </p:spPr>
        <p:txBody>
          <a:bodyPr/>
          <a:lstStyle>
            <a:lvl1pPr>
              <a:defRPr sz="4640"/>
            </a:lvl1pPr>
            <a:lvl2pPr>
              <a:defRPr sz="3975"/>
            </a:lvl2pPr>
            <a:lvl3pPr>
              <a:defRPr sz="3315"/>
            </a:lvl3pPr>
            <a:lvl4pPr>
              <a:defRPr sz="2980"/>
            </a:lvl4pPr>
            <a:lvl5pPr>
              <a:defRPr sz="2980"/>
            </a:lvl5pPr>
            <a:lvl6pPr>
              <a:defRPr sz="2980"/>
            </a:lvl6pPr>
            <a:lvl7pPr>
              <a:defRPr sz="2980"/>
            </a:lvl7pPr>
            <a:lvl8pPr>
              <a:defRPr sz="2980"/>
            </a:lvl8pPr>
            <a:lvl9pPr>
              <a:defRPr sz="2980"/>
            </a:lvl9p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88EBF-8C2E-468B-AB50-A60F7CE1BD4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1">
          <a:gsLst>
            <a:gs pos="0">
              <a:schemeClr val="bg1">
                <a:tint val="100000"/>
                <a:shade val="100000"/>
                <a:hueMod val="100000"/>
                <a:satMod val="150000"/>
              </a:schemeClr>
            </a:gs>
            <a:gs pos="16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609608" y="1535192"/>
            <a:ext cx="5386989" cy="639795"/>
          </a:xfrm>
        </p:spPr>
        <p:txBody>
          <a:bodyPr anchor="b"/>
          <a:lstStyle>
            <a:lvl1pPr marL="0" indent="0">
              <a:buNone/>
              <a:defRPr sz="3975" b="1"/>
            </a:lvl1pPr>
            <a:lvl2pPr marL="758825" indent="0">
              <a:buNone/>
              <a:defRPr sz="3315" b="1"/>
            </a:lvl2pPr>
            <a:lvl3pPr marL="1516380" indent="0">
              <a:buNone/>
              <a:defRPr sz="2980" b="1"/>
            </a:lvl3pPr>
            <a:lvl4pPr marL="2274570" indent="0">
              <a:buNone/>
              <a:defRPr sz="2655" b="1"/>
            </a:lvl4pPr>
            <a:lvl5pPr marL="3033395" indent="0">
              <a:buNone/>
              <a:defRPr sz="2655" b="1"/>
            </a:lvl5pPr>
            <a:lvl6pPr marL="3791585" indent="0">
              <a:buNone/>
              <a:defRPr sz="2655" b="1"/>
            </a:lvl6pPr>
            <a:lvl7pPr marL="4549140" indent="0">
              <a:buNone/>
              <a:defRPr sz="2655" b="1"/>
            </a:lvl7pPr>
            <a:lvl8pPr marL="5307965" indent="0">
              <a:buNone/>
              <a:defRPr sz="2655" b="1"/>
            </a:lvl8pPr>
            <a:lvl9pPr marL="6066155" indent="0">
              <a:buNone/>
              <a:defRPr sz="2655" b="1"/>
            </a:lvl9pPr>
          </a:lstStyle>
          <a:p>
            <a:pPr lvl="0" eaLnBrk="1" latinLnBrk="0" hangingPunct="1"/>
            <a:r>
              <a:rPr kumimoji="0" lang="zh-CN" altLang="en-US"/>
              <a:t>单击此处编辑母版文本样式</a:t>
            </a:r>
            <a:endParaRPr kumimoji="0" lang="zh-CN" altLang="en-US"/>
          </a:p>
        </p:txBody>
      </p:sp>
      <p:sp>
        <p:nvSpPr>
          <p:cNvPr id="4" name="内容占位符 3"/>
          <p:cNvSpPr>
            <a:spLocks noGrp="1"/>
          </p:cNvSpPr>
          <p:nvPr>
            <p:ph sz="half" idx="2"/>
          </p:nvPr>
        </p:nvSpPr>
        <p:spPr>
          <a:xfrm>
            <a:off x="609608" y="2174987"/>
            <a:ext cx="5386989" cy="3951491"/>
          </a:xfrm>
        </p:spPr>
        <p:txBody>
          <a:bodyPr/>
          <a:lstStyle>
            <a:lvl1pPr>
              <a:defRPr sz="3975"/>
            </a:lvl1pPr>
            <a:lvl2pPr>
              <a:defRPr sz="3315"/>
            </a:lvl2pPr>
            <a:lvl3pPr>
              <a:defRPr sz="2980"/>
            </a:lvl3pPr>
            <a:lvl4pPr>
              <a:defRPr sz="2655"/>
            </a:lvl4pPr>
            <a:lvl5pPr>
              <a:defRPr sz="2655"/>
            </a:lvl5pPr>
            <a:lvl6pPr>
              <a:defRPr sz="2655"/>
            </a:lvl6pPr>
            <a:lvl7pPr>
              <a:defRPr sz="2655"/>
            </a:lvl7pPr>
            <a:lvl8pPr>
              <a:defRPr sz="2655"/>
            </a:lvl8pPr>
            <a:lvl9pPr>
              <a:defRPr sz="2655"/>
            </a:lvl9p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5" name="文本占位符 4"/>
          <p:cNvSpPr>
            <a:spLocks noGrp="1"/>
          </p:cNvSpPr>
          <p:nvPr>
            <p:ph type="body" sz="quarter" idx="3"/>
          </p:nvPr>
        </p:nvSpPr>
        <p:spPr>
          <a:xfrm>
            <a:off x="6193450" y="1535192"/>
            <a:ext cx="5389105" cy="639795"/>
          </a:xfrm>
        </p:spPr>
        <p:txBody>
          <a:bodyPr anchor="b"/>
          <a:lstStyle>
            <a:lvl1pPr marL="0" indent="0">
              <a:buNone/>
              <a:defRPr sz="3975" b="1"/>
            </a:lvl1pPr>
            <a:lvl2pPr marL="758825" indent="0">
              <a:buNone/>
              <a:defRPr sz="3315" b="1"/>
            </a:lvl2pPr>
            <a:lvl3pPr marL="1516380" indent="0">
              <a:buNone/>
              <a:defRPr sz="2980" b="1"/>
            </a:lvl3pPr>
            <a:lvl4pPr marL="2274570" indent="0">
              <a:buNone/>
              <a:defRPr sz="2655" b="1"/>
            </a:lvl4pPr>
            <a:lvl5pPr marL="3033395" indent="0">
              <a:buNone/>
              <a:defRPr sz="2655" b="1"/>
            </a:lvl5pPr>
            <a:lvl6pPr marL="3791585" indent="0">
              <a:buNone/>
              <a:defRPr sz="2655" b="1"/>
            </a:lvl6pPr>
            <a:lvl7pPr marL="4549140" indent="0">
              <a:buNone/>
              <a:defRPr sz="2655" b="1"/>
            </a:lvl7pPr>
            <a:lvl8pPr marL="5307965" indent="0">
              <a:buNone/>
              <a:defRPr sz="2655" b="1"/>
            </a:lvl8pPr>
            <a:lvl9pPr marL="6066155" indent="0">
              <a:buNone/>
              <a:defRPr sz="2655" b="1"/>
            </a:lvl9pPr>
          </a:lstStyle>
          <a:p>
            <a:pPr lvl="0" eaLnBrk="1" latinLnBrk="0" hangingPunct="1"/>
            <a:r>
              <a:rPr kumimoji="0" lang="zh-CN" altLang="en-US"/>
              <a:t>单击此处编辑母版文本样式</a:t>
            </a:r>
            <a:endParaRPr kumimoji="0" lang="zh-CN" altLang="en-US"/>
          </a:p>
        </p:txBody>
      </p:sp>
      <p:sp>
        <p:nvSpPr>
          <p:cNvPr id="6" name="内容占位符 5"/>
          <p:cNvSpPr>
            <a:spLocks noGrp="1"/>
          </p:cNvSpPr>
          <p:nvPr>
            <p:ph sz="quarter" idx="4"/>
          </p:nvPr>
        </p:nvSpPr>
        <p:spPr>
          <a:xfrm>
            <a:off x="6193450" y="2174987"/>
            <a:ext cx="5389105" cy="3951491"/>
          </a:xfrm>
        </p:spPr>
        <p:txBody>
          <a:bodyPr/>
          <a:lstStyle>
            <a:lvl1pPr>
              <a:defRPr sz="3975"/>
            </a:lvl1pPr>
            <a:lvl2pPr>
              <a:defRPr sz="3315"/>
            </a:lvl2pPr>
            <a:lvl3pPr>
              <a:defRPr sz="2980"/>
            </a:lvl3pPr>
            <a:lvl4pPr>
              <a:defRPr sz="2655"/>
            </a:lvl4pPr>
            <a:lvl5pPr>
              <a:defRPr sz="2655"/>
            </a:lvl5pPr>
            <a:lvl6pPr>
              <a:defRPr sz="2655"/>
            </a:lvl6pPr>
            <a:lvl7pPr>
              <a:defRPr sz="2655"/>
            </a:lvl7pPr>
            <a:lvl8pPr>
              <a:defRPr sz="2655"/>
            </a:lvl8pPr>
            <a:lvl9pPr>
              <a:defRPr sz="2655"/>
            </a:lvl9p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288EBF-8C2E-468B-AB50-A60F7CE1BD4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1">
          <a:gsLst>
            <a:gs pos="0">
              <a:schemeClr val="bg1">
                <a:tint val="100000"/>
                <a:shade val="100000"/>
                <a:hueMod val="100000"/>
                <a:satMod val="150000"/>
              </a:schemeClr>
            </a:gs>
            <a:gs pos="13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288EBF-8C2E-468B-AB50-A60F7CE1BD4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1">
          <a:gsLst>
            <a:gs pos="0">
              <a:schemeClr val="bg1">
                <a:tint val="100000"/>
                <a:shade val="100000"/>
                <a:hueMod val="100000"/>
                <a:satMod val="150000"/>
              </a:schemeClr>
            </a:gs>
            <a:gs pos="13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288EBF-8C2E-468B-AB50-A60F7CE1BD4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1">
          <a:gsLst>
            <a:gs pos="0">
              <a:schemeClr val="bg1">
                <a:tint val="100000"/>
                <a:shade val="100000"/>
                <a:hueMod val="100000"/>
                <a:satMod val="150000"/>
              </a:schemeClr>
            </a:gs>
            <a:gs pos="14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613851" y="1071601"/>
            <a:ext cx="6815758" cy="5050020"/>
          </a:xfrm>
        </p:spPr>
        <p:txBody>
          <a:bodyPr/>
          <a:lstStyle>
            <a:lvl1pPr>
              <a:defRPr sz="5300"/>
            </a:lvl1pPr>
            <a:lvl2pPr>
              <a:defRPr sz="4640"/>
            </a:lvl2pPr>
            <a:lvl3pPr>
              <a:defRPr sz="3975"/>
            </a:lvl3pPr>
            <a:lvl4pPr>
              <a:defRPr sz="3315"/>
            </a:lvl4pPr>
            <a:lvl5pPr>
              <a:defRPr sz="3315"/>
            </a:lvl5pPr>
            <a:lvl6pPr>
              <a:defRPr sz="3315"/>
            </a:lvl6pPr>
            <a:lvl7pPr>
              <a:defRPr sz="3315"/>
            </a:lvl7pPr>
            <a:lvl8pPr>
              <a:defRPr sz="3315"/>
            </a:lvl8pPr>
            <a:lvl9pPr>
              <a:defRPr sz="3315"/>
            </a:lvl9p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4" name="文本占位符 3"/>
          <p:cNvSpPr>
            <a:spLocks noGrp="1"/>
          </p:cNvSpPr>
          <p:nvPr>
            <p:ph type="body" sz="half" idx="2"/>
          </p:nvPr>
        </p:nvSpPr>
        <p:spPr>
          <a:xfrm>
            <a:off x="7572213" y="1071602"/>
            <a:ext cx="4011138" cy="3429201"/>
          </a:xfrm>
        </p:spPr>
        <p:txBody>
          <a:bodyPr/>
          <a:lstStyle>
            <a:lvl1pPr marL="0" indent="0">
              <a:buNone/>
              <a:defRPr sz="2320"/>
            </a:lvl1pPr>
            <a:lvl2pPr marL="758825" indent="0">
              <a:buNone/>
              <a:defRPr sz="1995"/>
            </a:lvl2pPr>
            <a:lvl3pPr marL="1516380" indent="0">
              <a:buNone/>
              <a:defRPr sz="1655"/>
            </a:lvl3pPr>
            <a:lvl4pPr marL="2274570" indent="0">
              <a:buNone/>
              <a:defRPr sz="1495"/>
            </a:lvl4pPr>
            <a:lvl5pPr marL="3033395" indent="0">
              <a:buNone/>
              <a:defRPr sz="1495"/>
            </a:lvl5pPr>
            <a:lvl6pPr marL="3791585" indent="0">
              <a:buNone/>
              <a:defRPr sz="1495"/>
            </a:lvl6pPr>
            <a:lvl7pPr marL="4549140" indent="0">
              <a:buNone/>
              <a:defRPr sz="1495"/>
            </a:lvl7pPr>
            <a:lvl8pPr marL="5307965" indent="0">
              <a:buNone/>
              <a:defRPr sz="1495"/>
            </a:lvl8pPr>
            <a:lvl9pPr marL="6066155" indent="0">
              <a:buNone/>
              <a:defRPr sz="1495"/>
            </a:lvl9p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88EBF-8C2E-468B-AB50-A60F7CE1BD47}" type="slidenum">
              <a:rPr lang="zh-CN" altLang="en-US" smtClean="0"/>
            </a:fld>
            <a:endParaRPr lang="zh-CN" altLang="en-US"/>
          </a:p>
        </p:txBody>
      </p:sp>
      <p:sp>
        <p:nvSpPr>
          <p:cNvPr id="2" name="标题 1"/>
          <p:cNvSpPr>
            <a:spLocks noGrp="1"/>
          </p:cNvSpPr>
          <p:nvPr>
            <p:ph type="title"/>
          </p:nvPr>
        </p:nvSpPr>
        <p:spPr>
          <a:xfrm>
            <a:off x="609616" y="285743"/>
            <a:ext cx="10974804" cy="696662"/>
          </a:xfrm>
        </p:spPr>
        <p:txBody>
          <a:bodyPr anchor="ctr"/>
          <a:lstStyle>
            <a:lvl1pPr algn="ctr">
              <a:defRPr sz="5965" b="0"/>
            </a:lvl1pPr>
          </a:lstStyle>
          <a:p>
            <a:r>
              <a:rPr kumimoji="0" lang="zh-CN" altLang="en-US"/>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668175" y="642951"/>
            <a:ext cx="1047771" cy="4572267"/>
          </a:xfrm>
        </p:spPr>
        <p:txBody>
          <a:bodyPr vert="eaVert" anchor="ctr"/>
          <a:lstStyle>
            <a:lvl1pPr algn="l">
              <a:defRPr sz="3975" b="0"/>
            </a:lvl1pPr>
          </a:lstStyle>
          <a:p>
            <a:r>
              <a:rPr kumimoji="0" lang="zh-CN" altLang="en-US"/>
              <a:t>单击此处编辑母版标题样式</a:t>
            </a:r>
            <a:endParaRPr kumimoji="0" lang="en-US"/>
          </a:p>
        </p:txBody>
      </p:sp>
      <p:sp>
        <p:nvSpPr>
          <p:cNvPr id="3" name="图片占位符 2"/>
          <p:cNvSpPr>
            <a:spLocks noGrp="1"/>
          </p:cNvSpPr>
          <p:nvPr>
            <p:ph type="pic" idx="1"/>
          </p:nvPr>
        </p:nvSpPr>
        <p:spPr>
          <a:xfrm>
            <a:off x="590571" y="541368"/>
            <a:ext cx="8553573" cy="5459709"/>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5300"/>
            </a:lvl1pPr>
            <a:lvl2pPr marL="758825" indent="0">
              <a:buNone/>
              <a:defRPr sz="4640"/>
            </a:lvl2pPr>
            <a:lvl3pPr marL="1516380" indent="0">
              <a:buNone/>
              <a:defRPr sz="3975"/>
            </a:lvl3pPr>
            <a:lvl4pPr marL="2274570" indent="0">
              <a:buNone/>
              <a:defRPr sz="3315"/>
            </a:lvl4pPr>
            <a:lvl5pPr marL="3033395" indent="0">
              <a:buNone/>
              <a:defRPr sz="3315"/>
            </a:lvl5pPr>
            <a:lvl6pPr marL="3791585" indent="0">
              <a:buNone/>
              <a:defRPr sz="3315"/>
            </a:lvl6pPr>
            <a:lvl7pPr marL="4549140" indent="0">
              <a:buNone/>
              <a:defRPr sz="3315"/>
            </a:lvl7pPr>
            <a:lvl8pPr marL="5307965" indent="0">
              <a:buNone/>
              <a:defRPr sz="3315"/>
            </a:lvl8pPr>
            <a:lvl9pPr marL="6066155" indent="0">
              <a:buNone/>
              <a:defRPr sz="3315"/>
            </a:lvl9pPr>
          </a:lstStyle>
          <a:p>
            <a:r>
              <a:rPr kumimoji="0" lang="zh-CN" altLang="en-US"/>
              <a:t>单击图标添加图片</a:t>
            </a:r>
            <a:endParaRPr kumimoji="0" lang="en-US"/>
          </a:p>
        </p:txBody>
      </p:sp>
      <p:sp>
        <p:nvSpPr>
          <p:cNvPr id="4" name="文本占位符 3"/>
          <p:cNvSpPr>
            <a:spLocks noGrp="1"/>
          </p:cNvSpPr>
          <p:nvPr>
            <p:ph type="body" sz="half" idx="2"/>
          </p:nvPr>
        </p:nvSpPr>
        <p:spPr>
          <a:xfrm>
            <a:off x="9429899" y="1000160"/>
            <a:ext cx="1219174" cy="4215059"/>
          </a:xfrm>
        </p:spPr>
        <p:txBody>
          <a:bodyPr vert="eaVert" anchor="ctr"/>
          <a:lstStyle>
            <a:lvl1pPr marL="0" indent="0" algn="ctr">
              <a:buNone/>
              <a:defRPr sz="2320"/>
            </a:lvl1pPr>
            <a:lvl2pPr marL="758825" indent="0" algn="ctr">
              <a:buNone/>
              <a:defRPr sz="1995"/>
            </a:lvl2pPr>
            <a:lvl3pPr marL="1516380" indent="0" algn="ctr">
              <a:buNone/>
              <a:defRPr sz="1655"/>
            </a:lvl3pPr>
            <a:lvl4pPr marL="2274570" indent="0" algn="ctr">
              <a:buNone/>
              <a:defRPr sz="1495"/>
            </a:lvl4pPr>
            <a:lvl5pPr marL="3033395" indent="0" algn="ctr">
              <a:buNone/>
              <a:defRPr sz="1495"/>
            </a:lvl5pPr>
            <a:lvl6pPr marL="3791585" indent="0">
              <a:buNone/>
              <a:defRPr sz="1495"/>
            </a:lvl6pPr>
            <a:lvl7pPr marL="4549140" indent="0">
              <a:buNone/>
              <a:defRPr sz="1495"/>
            </a:lvl7pPr>
            <a:lvl8pPr marL="5307965" indent="0">
              <a:buNone/>
              <a:defRPr sz="1495"/>
            </a:lvl8pPr>
            <a:lvl9pPr marL="6066155" indent="0">
              <a:buNone/>
              <a:defRPr sz="1495"/>
            </a:lvl9pPr>
          </a:lstStyle>
          <a:p>
            <a:pPr lvl="0" eaLnBrk="1" latinLnBrk="0" hangingPunct="1"/>
            <a:r>
              <a:rPr lang="zh-CN" altLang="en-US"/>
              <a:t>单击此处编辑母版文本样式</a:t>
            </a:r>
            <a:endParaRPr lang="zh-CN" altLang="en-US"/>
          </a:p>
          <a:p>
            <a:pPr lvl="1" eaLnBrk="1" latinLnBrk="0" hangingPunct="1"/>
            <a:r>
              <a:rPr lang="zh-CN" altLang="en-US"/>
              <a:t>第二级</a:t>
            </a:r>
            <a:endParaRPr lang="zh-CN" altLang="en-US"/>
          </a:p>
          <a:p>
            <a:pPr lvl="2" eaLnBrk="1" latinLnBrk="0" hangingPunct="1"/>
            <a:r>
              <a:rPr lang="zh-CN" altLang="en-US"/>
              <a:t>第三级</a:t>
            </a:r>
            <a:endParaRPr lang="zh-CN" altLang="en-US"/>
          </a:p>
          <a:p>
            <a:pPr lvl="3" eaLnBrk="1" latinLnBrk="0" hangingPunct="1"/>
            <a:r>
              <a:rPr lang="zh-CN" altLang="en-US"/>
              <a:t>第四级</a:t>
            </a:r>
            <a:endParaRPr lang="zh-CN" altLang="en-US"/>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B04E523C-D54F-4955-B533-0BAB91A4E8D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288EBF-8C2E-468B-AB50-A60F7CE1BD4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png"/><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2">
            <a:duotone>
              <a:schemeClr val="accent1"/>
              <a:srgbClr val="FFFFFF"/>
            </a:duotone>
            <a:lum bright="12000" contrast="40000"/>
          </a:blip>
          <a:stretch>
            <a:fillRect/>
          </a:stretch>
        </p:blipFill>
        <p:spPr>
          <a:xfrm>
            <a:off x="8890532" y="4915397"/>
            <a:ext cx="3301632" cy="1942957"/>
          </a:xfrm>
          <a:prstGeom prst="rect">
            <a:avLst/>
          </a:prstGeom>
          <a:noFill/>
          <a:ln>
            <a:noFill/>
          </a:ln>
        </p:spPr>
      </p:pic>
      <p:sp>
        <p:nvSpPr>
          <p:cNvPr id="10" name="矩形 9"/>
          <p:cNvSpPr/>
          <p:nvPr/>
        </p:nvSpPr>
        <p:spPr>
          <a:xfrm>
            <a:off x="0" y="0"/>
            <a:ext cx="12192163" cy="71442"/>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lIns="137324" tIns="68661" rIns="137324" bIns="68661" rtlCol="0" anchor="ctr"/>
          <a:lstStyle/>
          <a:p>
            <a:pPr algn="ctr" eaLnBrk="1" latinLnBrk="0" hangingPunct="1"/>
            <a:endParaRPr kumimoji="0" lang="zh-CN" altLang="en-US" sz="2700"/>
          </a:p>
        </p:txBody>
      </p:sp>
      <p:sp>
        <p:nvSpPr>
          <p:cNvPr id="11" name="矩形 10"/>
          <p:cNvSpPr/>
          <p:nvPr/>
        </p:nvSpPr>
        <p:spPr>
          <a:xfrm>
            <a:off x="0" y="40953"/>
            <a:ext cx="6096082" cy="71442"/>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lIns="137324" tIns="68661" rIns="137324" bIns="68661" rtlCol="0" anchor="ctr"/>
          <a:lstStyle/>
          <a:p>
            <a:pPr algn="ctr" eaLnBrk="1" latinLnBrk="0" hangingPunct="1"/>
            <a:endParaRPr kumimoji="0" lang="zh-CN" altLang="en-US" sz="2700"/>
          </a:p>
        </p:txBody>
      </p:sp>
      <p:pic>
        <p:nvPicPr>
          <p:cNvPr id="9" name="图片 8"/>
          <p:cNvPicPr>
            <a:picLocks noChangeAspect="1"/>
          </p:cNvPicPr>
          <p:nvPr/>
        </p:nvPicPr>
        <p:blipFill>
          <a:blip r:embed="rId13">
            <a:duotone>
              <a:schemeClr val="accent1"/>
              <a:srgbClr val="FFFFFF"/>
            </a:duotone>
            <a:lum bright="35000" contrast="40000"/>
          </a:blip>
          <a:stretch>
            <a:fillRect/>
          </a:stretch>
        </p:blipFill>
        <p:spPr>
          <a:xfrm>
            <a:off x="0" y="6420776"/>
            <a:ext cx="12192163" cy="437577"/>
          </a:xfrm>
          <a:prstGeom prst="rect">
            <a:avLst/>
          </a:prstGeom>
          <a:noFill/>
          <a:ln>
            <a:noFill/>
          </a:ln>
          <a:effectLst/>
        </p:spPr>
      </p:pic>
      <p:sp>
        <p:nvSpPr>
          <p:cNvPr id="2" name="标题占位符 1"/>
          <p:cNvSpPr>
            <a:spLocks noGrp="1"/>
          </p:cNvSpPr>
          <p:nvPr>
            <p:ph type="title"/>
          </p:nvPr>
        </p:nvSpPr>
        <p:spPr>
          <a:xfrm>
            <a:off x="609608" y="274652"/>
            <a:ext cx="10972947" cy="1143059"/>
          </a:xfrm>
          <a:prstGeom prst="rect">
            <a:avLst/>
          </a:prstGeom>
        </p:spPr>
        <p:txBody>
          <a:bodyPr vert="horz" lIns="183099" tIns="91550" rIns="183099" bIns="91550" rtlCol="0" anchor="ctr">
            <a:normAutofit/>
          </a:body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609608" y="1600283"/>
            <a:ext cx="10972947" cy="4526196"/>
          </a:xfrm>
          <a:prstGeom prst="rect">
            <a:avLst/>
          </a:prstGeom>
        </p:spPr>
        <p:txBody>
          <a:bodyPr vert="horz" lIns="183099" tIns="91550" rIns="183099" bIns="91550" rtlCol="0">
            <a:normAutofit/>
          </a:bodyPr>
          <a:lstStyle/>
          <a:p>
            <a:pPr lvl="0" eaLnBrk="1" latinLnBrk="0" hangingPunct="1"/>
            <a:r>
              <a:rPr kumimoji="0" lang="zh-CN" altLang="en-US"/>
              <a:t>单击此处编辑母版文本样式</a:t>
            </a:r>
            <a:endParaRPr kumimoji="0" lang="zh-CN" altLang="en-US"/>
          </a:p>
          <a:p>
            <a:pPr lvl="1" eaLnBrk="1" latinLnBrk="0" hangingPunct="1"/>
            <a:r>
              <a:rPr kumimoji="0" lang="zh-CN" altLang="en-US"/>
              <a:t>第二级</a:t>
            </a:r>
            <a:endParaRPr kumimoji="0" lang="zh-CN" altLang="en-US"/>
          </a:p>
          <a:p>
            <a:pPr lvl="2" eaLnBrk="1" latinLnBrk="0" hangingPunct="1"/>
            <a:r>
              <a:rPr kumimoji="0" lang="zh-CN" altLang="en-US"/>
              <a:t>第三级</a:t>
            </a:r>
            <a:endParaRPr kumimoji="0" lang="zh-CN" altLang="en-US"/>
          </a:p>
          <a:p>
            <a:pPr lvl="3" eaLnBrk="1" latinLnBrk="0" hangingPunct="1"/>
            <a:r>
              <a:rPr kumimoji="0" lang="zh-CN" altLang="en-US"/>
              <a:t>第四级</a:t>
            </a:r>
            <a:endParaRPr kumimoji="0" lang="zh-CN" altLang="en-US"/>
          </a:p>
          <a:p>
            <a:pPr lvl="4" eaLnBrk="1" latinLnBrk="0" hangingPunct="1"/>
            <a:r>
              <a:rPr kumimoji="0" lang="zh-CN" altLang="en-US"/>
              <a:t>第五级</a:t>
            </a:r>
            <a:endParaRPr kumimoji="0" lang="en-US"/>
          </a:p>
        </p:txBody>
      </p:sp>
      <p:sp>
        <p:nvSpPr>
          <p:cNvPr id="4" name="日期占位符 3"/>
          <p:cNvSpPr>
            <a:spLocks noGrp="1"/>
          </p:cNvSpPr>
          <p:nvPr>
            <p:ph type="dt" sz="half" idx="2"/>
          </p:nvPr>
        </p:nvSpPr>
        <p:spPr>
          <a:xfrm>
            <a:off x="609608" y="6356677"/>
            <a:ext cx="2844838" cy="365144"/>
          </a:xfrm>
          <a:prstGeom prst="rect">
            <a:avLst/>
          </a:prstGeom>
        </p:spPr>
        <p:txBody>
          <a:bodyPr vert="horz" lIns="183099" tIns="91550" rIns="183099" bIns="91550" rtlCol="0" anchor="ctr"/>
          <a:lstStyle>
            <a:lvl1pPr algn="l" eaLnBrk="1" latinLnBrk="0" hangingPunct="1">
              <a:defRPr kumimoji="0" sz="1995">
                <a:solidFill>
                  <a:schemeClr val="tx1">
                    <a:tint val="75000"/>
                  </a:schemeClr>
                </a:solidFill>
              </a:defRPr>
            </a:lvl1pPr>
          </a:lstStyle>
          <a:p>
            <a:fld id="{B04E523C-D54F-4955-B533-0BAB91A4E8D9}" type="datetimeFigureOut">
              <a:rPr lang="zh-CN" altLang="en-US" smtClean="0"/>
            </a:fld>
            <a:endParaRPr lang="zh-CN" altLang="en-US"/>
          </a:p>
        </p:txBody>
      </p:sp>
      <p:sp>
        <p:nvSpPr>
          <p:cNvPr id="5" name="页脚占位符 4"/>
          <p:cNvSpPr>
            <a:spLocks noGrp="1"/>
          </p:cNvSpPr>
          <p:nvPr>
            <p:ph type="ftr" sz="quarter" idx="3"/>
          </p:nvPr>
        </p:nvSpPr>
        <p:spPr>
          <a:xfrm>
            <a:off x="4165656" y="6356677"/>
            <a:ext cx="3860852" cy="365144"/>
          </a:xfrm>
          <a:prstGeom prst="rect">
            <a:avLst/>
          </a:prstGeom>
        </p:spPr>
        <p:txBody>
          <a:bodyPr vert="horz" lIns="183099" tIns="91550" rIns="183099" bIns="91550" rtlCol="0" anchor="ctr"/>
          <a:lstStyle>
            <a:lvl1pPr algn="ctr" eaLnBrk="1" latinLnBrk="0" hangingPunct="1">
              <a:defRPr kumimoji="0" sz="199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717" y="6356677"/>
            <a:ext cx="2844838" cy="365144"/>
          </a:xfrm>
          <a:prstGeom prst="rect">
            <a:avLst/>
          </a:prstGeom>
        </p:spPr>
        <p:txBody>
          <a:bodyPr vert="horz" lIns="183099" tIns="91550" rIns="183099" bIns="91550" rtlCol="0" anchor="ctr"/>
          <a:lstStyle>
            <a:lvl1pPr algn="r" eaLnBrk="1" latinLnBrk="0" hangingPunct="1">
              <a:defRPr kumimoji="0" sz="1995">
                <a:solidFill>
                  <a:schemeClr val="tx1">
                    <a:tint val="75000"/>
                  </a:schemeClr>
                </a:solidFill>
              </a:defRPr>
            </a:lvl1pPr>
          </a:lstStyle>
          <a:p>
            <a:fld id="{E0288EBF-8C2E-468B-AB50-A60F7CE1BD4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729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568325" indent="-568325" algn="l" rtl="0" eaLnBrk="1" latinLnBrk="0" hangingPunct="1">
        <a:spcBef>
          <a:spcPts val="80"/>
        </a:spcBef>
        <a:buClr>
          <a:schemeClr val="accent1"/>
        </a:buClr>
        <a:buSzPct val="50000"/>
        <a:buFont typeface="Wingdings 2"/>
        <a:buChar char=""/>
        <a:defRPr kumimoji="0" sz="5300" kern="1200">
          <a:solidFill>
            <a:schemeClr val="tx1"/>
          </a:solidFill>
          <a:latin typeface="+mn-lt"/>
          <a:ea typeface="+mn-ea"/>
          <a:cs typeface="+mn-cs"/>
        </a:defRPr>
      </a:lvl1pPr>
      <a:lvl2pPr marL="1232535" indent="-474345" algn="l" rtl="0" eaLnBrk="1" latinLnBrk="0" hangingPunct="1">
        <a:spcBef>
          <a:spcPts val="80"/>
        </a:spcBef>
        <a:buClr>
          <a:schemeClr val="accent2"/>
        </a:buClr>
        <a:buSzPct val="50000"/>
        <a:buFont typeface="Wingdings 2"/>
        <a:buChar char="³"/>
        <a:defRPr kumimoji="0" sz="4640" kern="1200">
          <a:solidFill>
            <a:schemeClr val="tx1"/>
          </a:solidFill>
          <a:latin typeface="+mn-lt"/>
          <a:ea typeface="+mn-ea"/>
          <a:cs typeface="+mn-cs"/>
        </a:defRPr>
      </a:lvl2pPr>
      <a:lvl3pPr marL="1895475" indent="-379095" algn="l" rtl="0" eaLnBrk="1" latinLnBrk="0" hangingPunct="1">
        <a:spcBef>
          <a:spcPts val="80"/>
        </a:spcBef>
        <a:buClr>
          <a:schemeClr val="accent3"/>
        </a:buClr>
        <a:buSzPct val="60000"/>
        <a:buFont typeface="Wingdings 2"/>
        <a:buChar char="®"/>
        <a:defRPr kumimoji="0" sz="3975" kern="1200">
          <a:solidFill>
            <a:schemeClr val="tx1"/>
          </a:solidFill>
          <a:latin typeface="+mn-lt"/>
          <a:ea typeface="+mn-ea"/>
          <a:cs typeface="+mn-cs"/>
        </a:defRPr>
      </a:lvl3pPr>
      <a:lvl4pPr marL="2653665" indent="-379095" algn="l" rtl="0" eaLnBrk="1" latinLnBrk="0" hangingPunct="1">
        <a:spcBef>
          <a:spcPts val="80"/>
        </a:spcBef>
        <a:buClr>
          <a:schemeClr val="accent5"/>
        </a:buClr>
        <a:buSzPct val="45000"/>
        <a:buFont typeface="Wingdings 2"/>
        <a:buChar char="¯"/>
        <a:defRPr kumimoji="0" sz="3315" kern="1200">
          <a:solidFill>
            <a:schemeClr val="tx1"/>
          </a:solidFill>
          <a:latin typeface="+mn-lt"/>
          <a:ea typeface="+mn-ea"/>
          <a:cs typeface="+mn-cs"/>
        </a:defRPr>
      </a:lvl4pPr>
      <a:lvl5pPr marL="3411855" indent="-379095" algn="l" rtl="0" eaLnBrk="1" latinLnBrk="0" hangingPunct="1">
        <a:spcBef>
          <a:spcPts val="80"/>
        </a:spcBef>
        <a:buClr>
          <a:schemeClr val="accent6"/>
        </a:buClr>
        <a:buFont typeface="Wingdings 2"/>
        <a:buChar char=""/>
        <a:defRPr kumimoji="0" sz="3315" kern="1200">
          <a:solidFill>
            <a:schemeClr val="tx1"/>
          </a:solidFill>
          <a:latin typeface="+mn-lt"/>
          <a:ea typeface="+mn-ea"/>
          <a:cs typeface="+mn-cs"/>
        </a:defRPr>
      </a:lvl5pPr>
      <a:lvl6pPr marL="4171315" indent="-379095" algn="l" rtl="0" eaLnBrk="1" latinLnBrk="0" hangingPunct="1">
        <a:spcBef>
          <a:spcPts val="80"/>
        </a:spcBef>
        <a:buFont typeface="Arial" panose="020B0604020202020204"/>
        <a:buChar char="•"/>
        <a:defRPr kumimoji="0" sz="3315" kern="1200">
          <a:solidFill>
            <a:schemeClr val="tx1"/>
          </a:solidFill>
          <a:latin typeface="+mn-lt"/>
          <a:ea typeface="+mn-ea"/>
          <a:cs typeface="+mn-cs"/>
        </a:defRPr>
      </a:lvl6pPr>
      <a:lvl7pPr marL="4928870" indent="-379095" algn="l" rtl="0" eaLnBrk="1" latinLnBrk="0" hangingPunct="1">
        <a:spcBef>
          <a:spcPts val="80"/>
        </a:spcBef>
        <a:buFont typeface="Arial" panose="020B0604020202020204"/>
        <a:buChar char="•"/>
        <a:defRPr kumimoji="0" sz="3315" kern="1200">
          <a:solidFill>
            <a:schemeClr val="tx1"/>
          </a:solidFill>
          <a:latin typeface="+mn-lt"/>
          <a:ea typeface="+mn-ea"/>
          <a:cs typeface="+mn-cs"/>
        </a:defRPr>
      </a:lvl7pPr>
      <a:lvl8pPr marL="5687060" indent="-379095" algn="l" rtl="0" eaLnBrk="1" latinLnBrk="0" hangingPunct="1">
        <a:spcBef>
          <a:spcPts val="80"/>
        </a:spcBef>
        <a:buFont typeface="Arial" panose="020B0604020202020204"/>
        <a:buChar char="•"/>
        <a:defRPr kumimoji="0" sz="3315" kern="1200">
          <a:solidFill>
            <a:schemeClr val="tx1"/>
          </a:solidFill>
          <a:latin typeface="+mn-lt"/>
          <a:ea typeface="+mn-ea"/>
          <a:cs typeface="+mn-cs"/>
        </a:defRPr>
      </a:lvl8pPr>
      <a:lvl9pPr marL="6445885" indent="-379095" algn="l" rtl="0" eaLnBrk="1" latinLnBrk="0" hangingPunct="1">
        <a:spcBef>
          <a:spcPts val="80"/>
        </a:spcBef>
        <a:buFont typeface="Arial" panose="020B0604020202020204"/>
        <a:buChar char="•"/>
        <a:defRPr kumimoji="0" sz="3315"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758825" algn="l" rtl="0" eaLnBrk="1" latinLnBrk="0" hangingPunct="1">
        <a:defRPr kumimoji="0" kern="1200">
          <a:solidFill>
            <a:schemeClr val="tx1"/>
          </a:solidFill>
          <a:latin typeface="+mn-lt"/>
          <a:ea typeface="+mn-ea"/>
          <a:cs typeface="+mn-cs"/>
        </a:defRPr>
      </a:lvl2pPr>
      <a:lvl3pPr marL="1516380" algn="l" rtl="0" eaLnBrk="1" latinLnBrk="0" hangingPunct="1">
        <a:defRPr kumimoji="0" kern="1200">
          <a:solidFill>
            <a:schemeClr val="tx1"/>
          </a:solidFill>
          <a:latin typeface="+mn-lt"/>
          <a:ea typeface="+mn-ea"/>
          <a:cs typeface="+mn-cs"/>
        </a:defRPr>
      </a:lvl3pPr>
      <a:lvl4pPr marL="2274570" algn="l" rtl="0" eaLnBrk="1" latinLnBrk="0" hangingPunct="1">
        <a:defRPr kumimoji="0" kern="1200">
          <a:solidFill>
            <a:schemeClr val="tx1"/>
          </a:solidFill>
          <a:latin typeface="+mn-lt"/>
          <a:ea typeface="+mn-ea"/>
          <a:cs typeface="+mn-cs"/>
        </a:defRPr>
      </a:lvl4pPr>
      <a:lvl5pPr marL="3033395" algn="l" rtl="0" eaLnBrk="1" latinLnBrk="0" hangingPunct="1">
        <a:defRPr kumimoji="0" kern="1200">
          <a:solidFill>
            <a:schemeClr val="tx1"/>
          </a:solidFill>
          <a:latin typeface="+mn-lt"/>
          <a:ea typeface="+mn-ea"/>
          <a:cs typeface="+mn-cs"/>
        </a:defRPr>
      </a:lvl5pPr>
      <a:lvl6pPr marL="3791585" algn="l" rtl="0" eaLnBrk="1" latinLnBrk="0" hangingPunct="1">
        <a:defRPr kumimoji="0" kern="1200">
          <a:solidFill>
            <a:schemeClr val="tx1"/>
          </a:solidFill>
          <a:latin typeface="+mn-lt"/>
          <a:ea typeface="+mn-ea"/>
          <a:cs typeface="+mn-cs"/>
        </a:defRPr>
      </a:lvl6pPr>
      <a:lvl7pPr marL="4549140" algn="l" rtl="0" eaLnBrk="1" latinLnBrk="0" hangingPunct="1">
        <a:defRPr kumimoji="0" kern="1200">
          <a:solidFill>
            <a:schemeClr val="tx1"/>
          </a:solidFill>
          <a:latin typeface="+mn-lt"/>
          <a:ea typeface="+mn-ea"/>
          <a:cs typeface="+mn-cs"/>
        </a:defRPr>
      </a:lvl7pPr>
      <a:lvl8pPr marL="5307965" algn="l" rtl="0" eaLnBrk="1" latinLnBrk="0" hangingPunct="1">
        <a:defRPr kumimoji="0" kern="1200">
          <a:solidFill>
            <a:schemeClr val="tx1"/>
          </a:solidFill>
          <a:latin typeface="+mn-lt"/>
          <a:ea typeface="+mn-ea"/>
          <a:cs typeface="+mn-cs"/>
        </a:defRPr>
      </a:lvl8pPr>
      <a:lvl9pPr marL="6066155"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image" Target="../media/image61.png"/><Relationship Id="rId8" Type="http://schemas.openxmlformats.org/officeDocument/2006/relationships/image" Target="../media/image60.png"/><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6" Type="http://schemas.openxmlformats.org/officeDocument/2006/relationships/slideLayout" Target="../slideLayouts/slideLayout2.xml"/><Relationship Id="rId15" Type="http://schemas.openxmlformats.org/officeDocument/2006/relationships/image" Target="../media/image67.png"/><Relationship Id="rId14" Type="http://schemas.openxmlformats.org/officeDocument/2006/relationships/image" Target="../media/image66.png"/><Relationship Id="rId13" Type="http://schemas.openxmlformats.org/officeDocument/2006/relationships/image" Target="../media/image65.png"/><Relationship Id="rId12" Type="http://schemas.openxmlformats.org/officeDocument/2006/relationships/image" Target="../media/image64.png"/><Relationship Id="rId11" Type="http://schemas.openxmlformats.org/officeDocument/2006/relationships/image" Target="../media/image63.png"/><Relationship Id="rId10" Type="http://schemas.openxmlformats.org/officeDocument/2006/relationships/image" Target="../media/image62.png"/><Relationship Id="rId1" Type="http://schemas.openxmlformats.org/officeDocument/2006/relationships/image" Target="../media/image53.png"/></Relationships>
</file>

<file path=ppt/slides/_rels/slide1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71.png"/><Relationship Id="rId7" Type="http://schemas.openxmlformats.org/officeDocument/2006/relationships/tags" Target="../tags/tag20.xml"/><Relationship Id="rId6" Type="http://schemas.openxmlformats.org/officeDocument/2006/relationships/image" Target="../media/image70.png"/><Relationship Id="rId5" Type="http://schemas.openxmlformats.org/officeDocument/2006/relationships/tags" Target="../tags/tag19.xml"/><Relationship Id="rId4" Type="http://schemas.openxmlformats.org/officeDocument/2006/relationships/image" Target="../media/image69.png"/><Relationship Id="rId3" Type="http://schemas.openxmlformats.org/officeDocument/2006/relationships/tags" Target="../tags/tag18.xml"/><Relationship Id="rId2" Type="http://schemas.openxmlformats.org/officeDocument/2006/relationships/image" Target="../media/image68.png"/><Relationship Id="rId19" Type="http://schemas.openxmlformats.org/officeDocument/2006/relationships/slideLayout" Target="../slideLayouts/slideLayout2.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image" Target="../media/image73.png"/><Relationship Id="rId11" Type="http://schemas.openxmlformats.org/officeDocument/2006/relationships/tags" Target="../tags/tag22.xml"/><Relationship Id="rId10" Type="http://schemas.openxmlformats.org/officeDocument/2006/relationships/image" Target="../media/image72.png"/><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81.png"/><Relationship Id="rId7" Type="http://schemas.openxmlformats.org/officeDocument/2006/relationships/image" Target="../media/image80.png"/><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15.xml.rels><?xml version="1.0" encoding="UTF-8" standalone="yes"?>
<Relationships xmlns="http://schemas.openxmlformats.org/package/2006/relationships"><Relationship Id="rId9" Type="http://schemas.openxmlformats.org/officeDocument/2006/relationships/image" Target="../media/image90.png"/><Relationship Id="rId8" Type="http://schemas.openxmlformats.org/officeDocument/2006/relationships/image" Target="../media/image89.png"/><Relationship Id="rId7" Type="http://schemas.openxmlformats.org/officeDocument/2006/relationships/image" Target="../media/image88.png"/><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 Id="rId3" Type="http://schemas.openxmlformats.org/officeDocument/2006/relationships/image" Target="../media/image84.png"/><Relationship Id="rId25" Type="http://schemas.openxmlformats.org/officeDocument/2006/relationships/slideLayout" Target="../slideLayouts/slideLayout2.xml"/><Relationship Id="rId24" Type="http://schemas.openxmlformats.org/officeDocument/2006/relationships/image" Target="../media/image105.png"/><Relationship Id="rId23" Type="http://schemas.openxmlformats.org/officeDocument/2006/relationships/image" Target="../media/image104.png"/><Relationship Id="rId22" Type="http://schemas.openxmlformats.org/officeDocument/2006/relationships/image" Target="../media/image103.png"/><Relationship Id="rId21" Type="http://schemas.openxmlformats.org/officeDocument/2006/relationships/image" Target="../media/image102.png"/><Relationship Id="rId20" Type="http://schemas.openxmlformats.org/officeDocument/2006/relationships/image" Target="../media/image101.png"/><Relationship Id="rId2" Type="http://schemas.openxmlformats.org/officeDocument/2006/relationships/image" Target="../media/image83.png"/><Relationship Id="rId19" Type="http://schemas.openxmlformats.org/officeDocument/2006/relationships/image" Target="../media/image100.png"/><Relationship Id="rId18" Type="http://schemas.openxmlformats.org/officeDocument/2006/relationships/image" Target="../media/image99.png"/><Relationship Id="rId17" Type="http://schemas.openxmlformats.org/officeDocument/2006/relationships/image" Target="../media/image98.png"/><Relationship Id="rId16" Type="http://schemas.openxmlformats.org/officeDocument/2006/relationships/image" Target="../media/image97.png"/><Relationship Id="rId15" Type="http://schemas.openxmlformats.org/officeDocument/2006/relationships/image" Target="../media/image96.png"/><Relationship Id="rId14" Type="http://schemas.openxmlformats.org/officeDocument/2006/relationships/image" Target="../media/image95.png"/><Relationship Id="rId13" Type="http://schemas.openxmlformats.org/officeDocument/2006/relationships/image" Target="../media/image94.png"/><Relationship Id="rId12" Type="http://schemas.openxmlformats.org/officeDocument/2006/relationships/image" Target="../media/image93.png"/><Relationship Id="rId11" Type="http://schemas.openxmlformats.org/officeDocument/2006/relationships/image" Target="../media/image92.png"/><Relationship Id="rId10" Type="http://schemas.openxmlformats.org/officeDocument/2006/relationships/image" Target="../media/image91.png"/><Relationship Id="rId1" Type="http://schemas.openxmlformats.org/officeDocument/2006/relationships/image" Target="../media/image8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7.png"/></Relationships>
</file>

<file path=ppt/slides/_rels/slide19.xml.rels><?xml version="1.0" encoding="UTF-8" standalone="yes"?>
<Relationships xmlns="http://schemas.openxmlformats.org/package/2006/relationships"><Relationship Id="rId9" Type="http://schemas.openxmlformats.org/officeDocument/2006/relationships/image" Target="../media/image116.png"/><Relationship Id="rId8" Type="http://schemas.openxmlformats.org/officeDocument/2006/relationships/image" Target="../media/image115.png"/><Relationship Id="rId7" Type="http://schemas.openxmlformats.org/officeDocument/2006/relationships/image" Target="../media/image114.png"/><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3" Type="http://schemas.openxmlformats.org/officeDocument/2006/relationships/image" Target="../media/image110.png"/><Relationship Id="rId24" Type="http://schemas.openxmlformats.org/officeDocument/2006/relationships/slideLayout" Target="../slideLayouts/slideLayout2.xml"/><Relationship Id="rId23" Type="http://schemas.openxmlformats.org/officeDocument/2006/relationships/image" Target="../media/image129.jpeg"/><Relationship Id="rId22" Type="http://schemas.openxmlformats.org/officeDocument/2006/relationships/image" Target="../media/image128.png"/><Relationship Id="rId21" Type="http://schemas.openxmlformats.org/officeDocument/2006/relationships/image" Target="../media/image127.png"/><Relationship Id="rId20" Type="http://schemas.openxmlformats.org/officeDocument/2006/relationships/image" Target="../media/image126.png"/><Relationship Id="rId2" Type="http://schemas.openxmlformats.org/officeDocument/2006/relationships/image" Target="../media/image109.png"/><Relationship Id="rId19" Type="http://schemas.openxmlformats.org/officeDocument/2006/relationships/image" Target="../media/image125.png"/><Relationship Id="rId18" Type="http://schemas.openxmlformats.org/officeDocument/2006/relationships/image" Target="../media/image107.png"/><Relationship Id="rId17" Type="http://schemas.openxmlformats.org/officeDocument/2006/relationships/image" Target="../media/image124.png"/><Relationship Id="rId16" Type="http://schemas.openxmlformats.org/officeDocument/2006/relationships/image" Target="../media/image123.png"/><Relationship Id="rId15" Type="http://schemas.openxmlformats.org/officeDocument/2006/relationships/image" Target="../media/image122.png"/><Relationship Id="rId14" Type="http://schemas.openxmlformats.org/officeDocument/2006/relationships/image" Target="../media/image121.png"/><Relationship Id="rId13" Type="http://schemas.openxmlformats.org/officeDocument/2006/relationships/image" Target="../media/image120.png"/><Relationship Id="rId12" Type="http://schemas.openxmlformats.org/officeDocument/2006/relationships/image" Target="../media/image119.png"/><Relationship Id="rId11" Type="http://schemas.openxmlformats.org/officeDocument/2006/relationships/image" Target="../media/image118.png"/><Relationship Id="rId10" Type="http://schemas.openxmlformats.org/officeDocument/2006/relationships/image" Target="../media/image117.png"/><Relationship Id="rId1" Type="http://schemas.openxmlformats.org/officeDocument/2006/relationships/image" Target="../media/image10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9" Type="http://schemas.openxmlformats.org/officeDocument/2006/relationships/image" Target="../media/image134.png"/><Relationship Id="rId8" Type="http://schemas.openxmlformats.org/officeDocument/2006/relationships/image" Target="../media/image133.png"/><Relationship Id="rId7" Type="http://schemas.openxmlformats.org/officeDocument/2006/relationships/image" Target="../media/image132.png"/><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17.png"/><Relationship Id="rId3" Type="http://schemas.openxmlformats.org/officeDocument/2006/relationships/image" Target="../media/image111.png"/><Relationship Id="rId2" Type="http://schemas.openxmlformats.org/officeDocument/2006/relationships/image" Target="../media/image110.png"/><Relationship Id="rId10" Type="http://schemas.openxmlformats.org/officeDocument/2006/relationships/slideLayout" Target="../slideLayouts/slideLayout2.xml"/><Relationship Id="rId1" Type="http://schemas.openxmlformats.org/officeDocument/2006/relationships/image" Target="../media/image10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6.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2.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jpe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4" Type="http://schemas.openxmlformats.org/officeDocument/2006/relationships/slideLayout" Target="../slideLayouts/slideLayout2.xml"/><Relationship Id="rId13" Type="http://schemas.openxmlformats.org/officeDocument/2006/relationships/image" Target="../media/image18.png"/><Relationship Id="rId12" Type="http://schemas.openxmlformats.org/officeDocument/2006/relationships/image" Target="../media/image17.png"/><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9" Type="http://schemas.openxmlformats.org/officeDocument/2006/relationships/slideLayout" Target="../slideLayouts/slideLayout2.xml"/><Relationship Id="rId18" Type="http://schemas.openxmlformats.org/officeDocument/2006/relationships/image" Target="../media/image35.png"/><Relationship Id="rId17" Type="http://schemas.openxmlformats.org/officeDocument/2006/relationships/image" Target="../media/image34.png"/><Relationship Id="rId16" Type="http://schemas.openxmlformats.org/officeDocument/2006/relationships/image" Target="../media/image33.png"/><Relationship Id="rId15" Type="http://schemas.openxmlformats.org/officeDocument/2006/relationships/image" Target="../media/image32.png"/><Relationship Id="rId14" Type="http://schemas.openxmlformats.org/officeDocument/2006/relationships/image" Target="../media/image31.png"/><Relationship Id="rId13" Type="http://schemas.openxmlformats.org/officeDocument/2006/relationships/image" Target="../media/image8.jpeg"/><Relationship Id="rId12" Type="http://schemas.openxmlformats.org/officeDocument/2006/relationships/image" Target="../media/image30.jpeg"/><Relationship Id="rId11" Type="http://schemas.openxmlformats.org/officeDocument/2006/relationships/image" Target="../media/image29.jpeg"/><Relationship Id="rId10" Type="http://schemas.openxmlformats.org/officeDocument/2006/relationships/image" Target="../media/image28.png"/><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image" Target="../media/image43.png"/><Relationship Id="rId7" Type="http://schemas.openxmlformats.org/officeDocument/2006/relationships/image" Target="../media/image42.png"/><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7" Type="http://schemas.openxmlformats.org/officeDocument/2006/relationships/slideLayout" Target="../slideLayouts/slideLayout2.xml"/><Relationship Id="rId16" Type="http://schemas.microsoft.com/office/2007/relationships/hdphoto" Target="../media/image51.wdp"/><Relationship Id="rId15" Type="http://schemas.openxmlformats.org/officeDocument/2006/relationships/image" Target="../media/image50.png"/><Relationship Id="rId14" Type="http://schemas.openxmlformats.org/officeDocument/2006/relationships/image" Target="../media/image49.png"/><Relationship Id="rId13" Type="http://schemas.openxmlformats.org/officeDocument/2006/relationships/image" Target="../media/image48.png"/><Relationship Id="rId12" Type="http://schemas.openxmlformats.org/officeDocument/2006/relationships/image" Target="../media/image47.png"/><Relationship Id="rId11" Type="http://schemas.openxmlformats.org/officeDocument/2006/relationships/image" Target="../media/image46.png"/><Relationship Id="rId10" Type="http://schemas.openxmlformats.org/officeDocument/2006/relationships/image" Target="../media/image45.png"/><Relationship Id="rId1"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chemeClr val="bg1">
                <a:tint val="100000"/>
                <a:shade val="90000"/>
                <a:hueMod val="100000"/>
                <a:satMod val="375000"/>
              </a:schemeClr>
            </a:gs>
            <a:gs pos="25000">
              <a:srgbClr val="E3F9F9"/>
            </a:gs>
            <a:gs pos="100000">
              <a:schemeClr val="bg2">
                <a:tint val="88000"/>
                <a:shade val="100000"/>
                <a:hueMod val="100000"/>
                <a:satMod val="500000"/>
              </a:scheme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248920" y="1160780"/>
            <a:ext cx="11702415" cy="1781810"/>
          </a:xfrm>
        </p:spPr>
        <p:txBody>
          <a:bodyPr>
            <a:normAutofit/>
          </a:bodyPr>
          <a:lstStyle/>
          <a:p>
            <a:pPr algn="ctr"/>
            <a:r>
              <a:rPr lang="zh-CN" altLang="en-US" sz="5600" b="1" dirty="0">
                <a:latin typeface="宋体" panose="02010600030101010101" pitchFamily="2" charset="-122"/>
                <a:ea typeface="宋体" panose="02010600030101010101" pitchFamily="2" charset="-122"/>
              </a:rPr>
              <a:t>建环教指委规划教材演变与简析</a:t>
            </a:r>
            <a:endParaRPr lang="zh-CN" altLang="en-US" sz="5600" b="1" dirty="0">
              <a:latin typeface="宋体" panose="02010600030101010101" pitchFamily="2" charset="-122"/>
              <a:ea typeface="宋体" panose="02010600030101010101" pitchFamily="2" charset="-122"/>
            </a:endParaRPr>
          </a:p>
        </p:txBody>
      </p:sp>
      <p:sp>
        <p:nvSpPr>
          <p:cNvPr id="3" name="副标题 2"/>
          <p:cNvSpPr>
            <a:spLocks noGrp="1"/>
          </p:cNvSpPr>
          <p:nvPr>
            <p:ph type="subTitle" idx="1"/>
          </p:nvPr>
        </p:nvSpPr>
        <p:spPr>
          <a:xfrm>
            <a:off x="0" y="3573145"/>
            <a:ext cx="12149455" cy="1861185"/>
          </a:xfrm>
        </p:spPr>
        <p:txBody>
          <a:bodyPr>
            <a:normAutofit/>
          </a:bodyPr>
          <a:lstStyle/>
          <a:p>
            <a:pPr algn="ctr" fontAlgn="auto">
              <a:lnSpc>
                <a:spcPct val="150000"/>
              </a:lnSpc>
              <a:spcBef>
                <a:spcPts val="0"/>
              </a:spcBef>
            </a:pPr>
            <a:r>
              <a:rPr lang="zh-CN" altLang="en-US" sz="2700" dirty="0">
                <a:solidFill>
                  <a:schemeClr val="bg2">
                    <a:lumMod val="25000"/>
                  </a:schemeClr>
                </a:solidFill>
              </a:rPr>
              <a:t>中国建筑出版传媒有限公司（中国建筑工业出版社）</a:t>
            </a:r>
            <a:endParaRPr lang="en-US" altLang="zh-CN" sz="2700" dirty="0">
              <a:solidFill>
                <a:schemeClr val="bg2">
                  <a:lumMod val="25000"/>
                </a:schemeClr>
              </a:solidFill>
            </a:endParaRPr>
          </a:p>
          <a:p>
            <a:pPr algn="ctr" fontAlgn="auto">
              <a:lnSpc>
                <a:spcPct val="150000"/>
              </a:lnSpc>
              <a:spcBef>
                <a:spcPts val="0"/>
              </a:spcBef>
            </a:pPr>
            <a:r>
              <a:rPr lang="zh-CN" altLang="en-US" sz="2700" dirty="0">
                <a:solidFill>
                  <a:schemeClr val="bg2">
                    <a:lumMod val="25000"/>
                  </a:schemeClr>
                </a:solidFill>
              </a:rPr>
              <a:t>齐庆梅    首席策划  编审</a:t>
            </a:r>
            <a:endParaRPr lang="zh-CN" altLang="en-US" sz="2700" dirty="0">
              <a:solidFill>
                <a:schemeClr val="bg2">
                  <a:lumMod val="2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7035" y="188595"/>
            <a:ext cx="8392160" cy="1035050"/>
          </a:xfrm>
        </p:spPr>
        <p:txBody>
          <a:bodyPr vert="horz" rtlCol="0" anchor="ctr">
            <a:noAutofit/>
          </a:bodyPr>
          <a:lstStyle/>
          <a:p>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5.1</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专业调整后的教学指导文件</a:t>
            </a:r>
            <a:endParaRPr lang="zh-CN" altLang="en-US" sz="4000" dirty="0">
              <a:solidFill>
                <a:schemeClr val="tx2">
                  <a:lumMod val="90000"/>
                  <a:lumOff val="10000"/>
                </a:schemeClr>
              </a:solidFill>
              <a:latin typeface="楷体" panose="02010609060101010101" pitchFamily="49" charset="-122"/>
              <a:ea typeface="楷体" panose="02010609060101010101" pitchFamily="49" charset="-122"/>
            </a:endParaRPr>
          </a:p>
        </p:txBody>
      </p:sp>
      <p:sp>
        <p:nvSpPr>
          <p:cNvPr id="4" name="矩形 3"/>
          <p:cNvSpPr/>
          <p:nvPr/>
        </p:nvSpPr>
        <p:spPr>
          <a:xfrm>
            <a:off x="335915" y="1196340"/>
            <a:ext cx="9769475" cy="4738370"/>
          </a:xfrm>
          <a:prstGeom prst="rect">
            <a:avLst/>
          </a:prstGeom>
        </p:spPr>
        <p:txBody>
          <a:bodyPr wrap="square" lIns="137324" tIns="68661" rIns="137324" bIns="68661">
            <a:spAutoFit/>
          </a:bodyPr>
          <a:lstStyle/>
          <a:p>
            <a:r>
              <a:rPr lang="zh-CN" altLang="en-US" sz="2300" dirty="0"/>
              <a:t>     为了适应专业调整与教学改革的</a:t>
            </a:r>
            <a:r>
              <a:rPr lang="zh-CN" altLang="en-US" sz="2300" dirty="0" smtClean="0"/>
              <a:t>需要，更好地指导办学，</a:t>
            </a:r>
            <a:r>
              <a:rPr lang="zh-CN" altLang="en-US" sz="2300" dirty="0" smtClean="0"/>
              <a:t>建环专指委组织</a:t>
            </a:r>
            <a:r>
              <a:rPr lang="zh-CN" altLang="en-US" sz="2300" dirty="0"/>
              <a:t>研究、制订了</a:t>
            </a:r>
            <a:r>
              <a:rPr lang="en-US" altLang="zh-CN" sz="2300" dirty="0">
                <a:solidFill>
                  <a:srgbClr val="FF0000"/>
                </a:solidFill>
              </a:rPr>
              <a:t>《</a:t>
            </a:r>
            <a:r>
              <a:rPr lang="zh-CN" altLang="en-US" sz="2300" dirty="0">
                <a:solidFill>
                  <a:srgbClr val="FF0000"/>
                </a:solidFill>
              </a:rPr>
              <a:t>建筑环境与设备工程专业本科教育培养目标和培养方案及主干课程教学基本要求</a:t>
            </a:r>
            <a:r>
              <a:rPr lang="en-US" altLang="zh-CN" sz="2300" dirty="0">
                <a:solidFill>
                  <a:srgbClr val="FF0000"/>
                </a:solidFill>
              </a:rPr>
              <a:t>》</a:t>
            </a:r>
            <a:r>
              <a:rPr lang="zh-CN" altLang="en-US" sz="2300" dirty="0"/>
              <a:t>这一指导性教学文件。</a:t>
            </a:r>
            <a:endParaRPr lang="en-US" altLang="zh-CN" sz="2300" dirty="0"/>
          </a:p>
          <a:p>
            <a:r>
              <a:rPr lang="zh-CN" altLang="en-US" sz="2300" dirty="0" smtClean="0"/>
              <a:t>     </a:t>
            </a:r>
            <a:r>
              <a:rPr lang="zh-CN" altLang="en-US" sz="2300" dirty="0"/>
              <a:t>该教学文件体现了以下几点重大改革</a:t>
            </a:r>
            <a:r>
              <a:rPr lang="en-US" altLang="zh-CN" sz="2300" dirty="0"/>
              <a:t>:</a:t>
            </a:r>
            <a:endParaRPr lang="en-US" altLang="zh-CN" sz="2300" dirty="0"/>
          </a:p>
          <a:p>
            <a:pPr marL="686435" indent="-686435">
              <a:buFont typeface="+mj-lt"/>
              <a:buAutoNum type="arabicPeriod"/>
            </a:pPr>
            <a:r>
              <a:rPr lang="zh-CN" altLang="en-US" sz="2300" dirty="0" smtClean="0">
                <a:solidFill>
                  <a:schemeClr val="tx2">
                    <a:lumMod val="75000"/>
                    <a:lumOff val="25000"/>
                  </a:schemeClr>
                </a:solidFill>
                <a:latin typeface="+mn-ea"/>
              </a:rPr>
              <a:t>设置了体现建环专业</a:t>
            </a:r>
            <a:r>
              <a:rPr lang="zh-CN" altLang="en-US" sz="2300" dirty="0">
                <a:solidFill>
                  <a:schemeClr val="tx2">
                    <a:lumMod val="75000"/>
                    <a:lumOff val="25000"/>
                  </a:schemeClr>
                </a:solidFill>
                <a:latin typeface="+mn-ea"/>
              </a:rPr>
              <a:t>学科基础的“建筑环境学”</a:t>
            </a:r>
            <a:r>
              <a:rPr lang="zh-CN" altLang="en-US" sz="2300" dirty="0" smtClean="0">
                <a:solidFill>
                  <a:schemeClr val="tx2">
                    <a:lumMod val="75000"/>
                    <a:lumOff val="25000"/>
                  </a:schemeClr>
                </a:solidFill>
                <a:latin typeface="+mn-ea"/>
              </a:rPr>
              <a:t>课程，以及反映</a:t>
            </a:r>
            <a:r>
              <a:rPr lang="zh-CN" altLang="en-US" sz="2300" dirty="0">
                <a:solidFill>
                  <a:schemeClr val="tx2">
                    <a:lumMod val="75000"/>
                    <a:lumOff val="25000"/>
                  </a:schemeClr>
                </a:solidFill>
                <a:latin typeface="+mn-ea"/>
              </a:rPr>
              <a:t>专业共性的“流体输配管网’和“热质交换原理与设备”课程，为专业课的拆分和重组、提炼共性、减少重复奠定了基础</a:t>
            </a:r>
            <a:r>
              <a:rPr lang="en-US" altLang="zh-CN" sz="2300" dirty="0">
                <a:solidFill>
                  <a:schemeClr val="tx2">
                    <a:lumMod val="75000"/>
                    <a:lumOff val="25000"/>
                  </a:schemeClr>
                </a:solidFill>
                <a:latin typeface="+mn-ea"/>
              </a:rPr>
              <a:t>;</a:t>
            </a:r>
            <a:endParaRPr lang="en-US" altLang="zh-CN" sz="2300" dirty="0">
              <a:solidFill>
                <a:schemeClr val="tx2">
                  <a:lumMod val="75000"/>
                  <a:lumOff val="25000"/>
                </a:schemeClr>
              </a:solidFill>
              <a:latin typeface="+mn-ea"/>
            </a:endParaRPr>
          </a:p>
          <a:p>
            <a:pPr marL="686435" indent="-686435">
              <a:buFont typeface="+mj-lt"/>
              <a:buAutoNum type="arabicPeriod"/>
            </a:pPr>
            <a:r>
              <a:rPr lang="zh-CN" altLang="en-US" sz="2300" dirty="0">
                <a:solidFill>
                  <a:schemeClr val="tx2">
                    <a:lumMod val="75000"/>
                    <a:lumOff val="25000"/>
                  </a:schemeClr>
                </a:solidFill>
                <a:latin typeface="+mn-ea"/>
              </a:rPr>
              <a:t>增设了</a:t>
            </a:r>
            <a:r>
              <a:rPr lang="zh-CN" altLang="en-US" sz="2300" dirty="0" smtClean="0">
                <a:solidFill>
                  <a:schemeClr val="tx2">
                    <a:lumMod val="75000"/>
                    <a:lumOff val="25000"/>
                  </a:schemeClr>
                </a:solidFill>
                <a:latin typeface="+mn-ea"/>
              </a:rPr>
              <a:t>“建筑设备自动化”等课程</a:t>
            </a:r>
            <a:r>
              <a:rPr lang="zh-CN" altLang="en-US" sz="2300" dirty="0">
                <a:solidFill>
                  <a:schemeClr val="tx2">
                    <a:lumMod val="75000"/>
                    <a:lumOff val="25000"/>
                  </a:schemeClr>
                </a:solidFill>
                <a:latin typeface="+mn-ea"/>
              </a:rPr>
              <a:t>，以适应时代的需要</a:t>
            </a:r>
            <a:r>
              <a:rPr lang="en-US" altLang="zh-CN" sz="2300" dirty="0">
                <a:solidFill>
                  <a:schemeClr val="tx2">
                    <a:lumMod val="75000"/>
                    <a:lumOff val="25000"/>
                  </a:schemeClr>
                </a:solidFill>
                <a:latin typeface="+mn-ea"/>
              </a:rPr>
              <a:t>;</a:t>
            </a:r>
            <a:endParaRPr lang="en-US" altLang="zh-CN" sz="2300" dirty="0">
              <a:solidFill>
                <a:schemeClr val="tx2">
                  <a:lumMod val="75000"/>
                  <a:lumOff val="25000"/>
                </a:schemeClr>
              </a:solidFill>
              <a:latin typeface="+mn-ea"/>
            </a:endParaRPr>
          </a:p>
          <a:p>
            <a:pPr marL="686435" indent="-686435">
              <a:buFont typeface="+mj-lt"/>
              <a:buAutoNum type="arabicPeriod"/>
            </a:pPr>
            <a:r>
              <a:rPr lang="zh-CN" altLang="en-US" sz="2300" dirty="0">
                <a:solidFill>
                  <a:schemeClr val="tx2">
                    <a:lumMod val="75000"/>
                    <a:lumOff val="25000"/>
                  </a:schemeClr>
                </a:solidFill>
                <a:latin typeface="+mn-ea"/>
              </a:rPr>
              <a:t>倡导综合性专业课程</a:t>
            </a:r>
            <a:r>
              <a:rPr lang="zh-CN" altLang="en-US" sz="2300" dirty="0" smtClean="0">
                <a:solidFill>
                  <a:schemeClr val="tx2">
                    <a:lumMod val="75000"/>
                    <a:lumOff val="25000"/>
                  </a:schemeClr>
                </a:solidFill>
                <a:latin typeface="+mn-ea"/>
              </a:rPr>
              <a:t>设计，既</a:t>
            </a:r>
            <a:r>
              <a:rPr lang="zh-CN" altLang="en-US" sz="2300" dirty="0">
                <a:solidFill>
                  <a:schemeClr val="tx2">
                    <a:lumMod val="75000"/>
                    <a:lumOff val="25000"/>
                  </a:schemeClr>
                </a:solidFill>
                <a:latin typeface="+mn-ea"/>
              </a:rPr>
              <a:t>可提高学时</a:t>
            </a:r>
            <a:r>
              <a:rPr lang="zh-CN" altLang="en-US" sz="2300" dirty="0" smtClean="0">
                <a:solidFill>
                  <a:schemeClr val="tx2">
                    <a:lumMod val="75000"/>
                    <a:lumOff val="25000"/>
                  </a:schemeClr>
                </a:solidFill>
                <a:latin typeface="+mn-ea"/>
              </a:rPr>
              <a:t>利用率，又</a:t>
            </a:r>
            <a:r>
              <a:rPr lang="zh-CN" altLang="en-US" sz="2300" dirty="0">
                <a:solidFill>
                  <a:schemeClr val="tx2">
                    <a:lumMod val="75000"/>
                    <a:lumOff val="25000"/>
                  </a:schemeClr>
                </a:solidFill>
                <a:latin typeface="+mn-ea"/>
              </a:rPr>
              <a:t>可增强学生整体设计</a:t>
            </a:r>
            <a:r>
              <a:rPr lang="zh-CN" altLang="en-US" sz="2300" dirty="0" smtClean="0">
                <a:solidFill>
                  <a:schemeClr val="tx2">
                    <a:lumMod val="75000"/>
                    <a:lumOff val="25000"/>
                  </a:schemeClr>
                </a:solidFill>
                <a:latin typeface="+mn-ea"/>
              </a:rPr>
              <a:t>概念</a:t>
            </a:r>
            <a:endParaRPr lang="zh-CN" altLang="en-US" sz="2300" dirty="0" smtClean="0">
              <a:solidFill>
                <a:schemeClr val="tx2">
                  <a:lumMod val="75000"/>
                  <a:lumOff val="25000"/>
                </a:schemeClr>
              </a:solidFill>
              <a:latin typeface="+mn-ea"/>
            </a:endParaRPr>
          </a:p>
          <a:p>
            <a:pPr marL="686435" indent="-686435">
              <a:buFont typeface="+mj-lt"/>
              <a:buAutoNum type="arabicPeriod"/>
            </a:pPr>
            <a:endParaRPr lang="en-US" altLang="zh-CN" sz="2300" dirty="0">
              <a:solidFill>
                <a:schemeClr val="tx2">
                  <a:lumMod val="75000"/>
                  <a:lumOff val="25000"/>
                </a:schemeClr>
              </a:solidFill>
              <a:latin typeface="+mn-ea"/>
            </a:endParaRPr>
          </a:p>
          <a:p>
            <a:r>
              <a:rPr lang="zh-CN" altLang="en-US" sz="2300" dirty="0" smtClean="0"/>
              <a:t>    新</a:t>
            </a:r>
            <a:r>
              <a:rPr lang="zh-CN" altLang="en-US" sz="2300" dirty="0"/>
              <a:t>方案的</a:t>
            </a:r>
            <a:r>
              <a:rPr lang="zh-CN" altLang="en-US" sz="2300" dirty="0" smtClean="0"/>
              <a:t>实施有</a:t>
            </a:r>
            <a:r>
              <a:rPr lang="zh-CN" altLang="en-US" sz="2300" dirty="0"/>
              <a:t>一定难度</a:t>
            </a:r>
            <a:r>
              <a:rPr lang="zh-CN" altLang="en-US" sz="2300" dirty="0" smtClean="0"/>
              <a:t>，为保证</a:t>
            </a:r>
            <a:r>
              <a:rPr lang="zh-CN" altLang="en-US" sz="2300" dirty="0"/>
              <a:t>教学</a:t>
            </a:r>
            <a:r>
              <a:rPr lang="zh-CN" altLang="en-US" sz="2300" dirty="0" smtClean="0"/>
              <a:t>质量，</a:t>
            </a:r>
            <a:r>
              <a:rPr lang="zh-CN" altLang="en-US" sz="2300" dirty="0"/>
              <a:t>完成新专业的</a:t>
            </a:r>
            <a:r>
              <a:rPr lang="zh-CN" altLang="en-US" sz="2300" dirty="0" smtClean="0"/>
              <a:t>调整并办出特色，教材起到了重要作用</a:t>
            </a:r>
            <a:endParaRPr lang="zh-CN" altLang="en-US" sz="2300" dirty="0"/>
          </a:p>
        </p:txBody>
      </p:sp>
      <p:pic>
        <p:nvPicPr>
          <p:cNvPr id="5"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200640" y="1628775"/>
            <a:ext cx="1573530" cy="20834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0344501" y="4005213"/>
            <a:ext cx="1547495" cy="782955"/>
          </a:xfrm>
          <a:prstGeom prst="rect">
            <a:avLst/>
          </a:prstGeom>
          <a:noFill/>
        </p:spPr>
        <p:txBody>
          <a:bodyPr wrap="none" lIns="137324" tIns="68661" rIns="137324" bIns="68661" rtlCol="0">
            <a:spAutoFit/>
          </a:bodyPr>
          <a:lstStyle/>
          <a:p>
            <a:pPr algn="ctr"/>
            <a:r>
              <a:rPr lang="en-US" altLang="zh-CN" sz="2100" dirty="0"/>
              <a:t>2004</a:t>
            </a:r>
            <a:r>
              <a:rPr lang="zh-CN" altLang="en-US" sz="2100" dirty="0"/>
              <a:t>年</a:t>
            </a:r>
            <a:r>
              <a:rPr lang="en-US" altLang="zh-CN" sz="2100" dirty="0"/>
              <a:t>1</a:t>
            </a:r>
            <a:r>
              <a:rPr lang="zh-CN" altLang="en-US" sz="2100" dirty="0"/>
              <a:t>月</a:t>
            </a:r>
            <a:endParaRPr lang="zh-CN" altLang="en-US" sz="2100" dirty="0"/>
          </a:p>
          <a:p>
            <a:pPr algn="ctr"/>
            <a:r>
              <a:rPr lang="zh-CN" altLang="en-US" sz="2100" dirty="0"/>
              <a:t>出版</a:t>
            </a:r>
            <a:endParaRPr lang="zh-CN" altLang="en-US" sz="2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35280" y="404495"/>
            <a:ext cx="11856720" cy="1035050"/>
          </a:xfrm>
        </p:spPr>
        <p:txBody>
          <a:bodyPr>
            <a:noAutofit/>
          </a:bodyPr>
          <a:lstStyle/>
          <a:p>
            <a:r>
              <a:rPr lang="en-US" altLang="zh-CN" sz="4000" dirty="0" smtClean="0">
                <a:solidFill>
                  <a:schemeClr val="tx2">
                    <a:lumMod val="90000"/>
                    <a:lumOff val="10000"/>
                  </a:schemeClr>
                </a:solidFill>
                <a:latin typeface="楷体" panose="02010609060101010101" pitchFamily="49" charset="-122"/>
                <a:ea typeface="楷体" panose="02010609060101010101" pitchFamily="49" charset="-122"/>
              </a:rPr>
              <a:t>5.2</a:t>
            </a:r>
            <a:r>
              <a:rPr lang="zh-CN" altLang="en-US" sz="4000" dirty="0" smtClean="0">
                <a:solidFill>
                  <a:schemeClr val="tx2">
                    <a:lumMod val="90000"/>
                    <a:lumOff val="10000"/>
                  </a:schemeClr>
                </a:solidFill>
                <a:latin typeface="楷体" panose="02010609060101010101" pitchFamily="49" charset="-122"/>
                <a:ea typeface="楷体" panose="02010609060101010101" pitchFamily="49" charset="-122"/>
              </a:rPr>
              <a:t>调整</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后的课程体系</a:t>
            </a:r>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建环专指委教材建设</a:t>
            </a:r>
            <a:r>
              <a:rPr lang="zh-CN" altLang="en-US" sz="4000" dirty="0" smtClean="0">
                <a:solidFill>
                  <a:schemeClr val="tx2">
                    <a:lumMod val="90000"/>
                    <a:lumOff val="10000"/>
                  </a:schemeClr>
                </a:solidFill>
                <a:latin typeface="楷体" panose="02010609060101010101" pitchFamily="49" charset="-122"/>
                <a:ea typeface="楷体" panose="02010609060101010101" pitchFamily="49" charset="-122"/>
              </a:rPr>
              <a:t>依据（</a:t>
            </a:r>
            <a:r>
              <a:rPr lang="en-US" altLang="zh-CN" sz="4000" dirty="0" smtClean="0">
                <a:solidFill>
                  <a:schemeClr val="tx2">
                    <a:lumMod val="90000"/>
                    <a:lumOff val="10000"/>
                  </a:schemeClr>
                </a:solidFill>
                <a:latin typeface="楷体" panose="02010609060101010101" pitchFamily="49" charset="-122"/>
                <a:ea typeface="楷体" panose="02010609060101010101" pitchFamily="49" charset="-122"/>
              </a:rPr>
              <a:t>1998</a:t>
            </a:r>
            <a:r>
              <a:rPr lang="en-US" altLang="zh-CN" sz="4000" dirty="0" smtClean="0">
                <a:solidFill>
                  <a:schemeClr val="tx2">
                    <a:lumMod val="90000"/>
                    <a:lumOff val="10000"/>
                  </a:schemeClr>
                </a:solidFill>
                <a:latin typeface="微软雅黑" panose="020B0503020204020204" charset="-122"/>
                <a:ea typeface="微软雅黑" panose="020B0503020204020204" charset="-122"/>
              </a:rPr>
              <a:t>~</a:t>
            </a:r>
            <a:r>
              <a:rPr lang="en-US" altLang="zh-CN" sz="4000" dirty="0" smtClean="0">
                <a:solidFill>
                  <a:schemeClr val="tx2">
                    <a:lumMod val="90000"/>
                    <a:lumOff val="10000"/>
                  </a:schemeClr>
                </a:solidFill>
                <a:latin typeface="楷体" panose="02010609060101010101" pitchFamily="49" charset="-122"/>
                <a:ea typeface="楷体" panose="02010609060101010101" pitchFamily="49" charset="-122"/>
              </a:rPr>
              <a:t>2012</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a:t>
            </a:r>
            <a:endParaRPr lang="zh-CN" altLang="en-US" sz="4000" dirty="0">
              <a:solidFill>
                <a:schemeClr val="tx2">
                  <a:lumMod val="90000"/>
                  <a:lumOff val="10000"/>
                </a:schemeClr>
              </a:solidFill>
              <a:latin typeface="楷体" panose="02010609060101010101" pitchFamily="49" charset="-122"/>
              <a:ea typeface="楷体" panose="02010609060101010101" pitchFamily="49" charset="-122"/>
            </a:endParaRPr>
          </a:p>
        </p:txBody>
      </p:sp>
      <p:sp>
        <p:nvSpPr>
          <p:cNvPr id="5" name="矩形 4"/>
          <p:cNvSpPr/>
          <p:nvPr/>
        </p:nvSpPr>
        <p:spPr>
          <a:xfrm>
            <a:off x="814449" y="1970970"/>
            <a:ext cx="4631549" cy="3830320"/>
          </a:xfrm>
          <a:prstGeom prst="rect">
            <a:avLst/>
          </a:prstGeom>
        </p:spPr>
        <p:txBody>
          <a:bodyPr wrap="square" lIns="137324" tIns="68661" rIns="137324" bIns="68661">
            <a:spAutoFit/>
          </a:bodyPr>
          <a:lstStyle/>
          <a:p>
            <a:pPr lvl="0"/>
            <a:r>
              <a:rPr lang="en-US" altLang="zh-CN" sz="2000" dirty="0"/>
              <a:t>  </a:t>
            </a:r>
            <a:r>
              <a:rPr lang="zh-CN" altLang="zh-CN" sz="2000" dirty="0"/>
              <a:t>工程热力学</a:t>
            </a:r>
            <a:endParaRPr lang="zh-CN" altLang="zh-CN" sz="2000" dirty="0"/>
          </a:p>
          <a:p>
            <a:pPr lvl="0"/>
            <a:r>
              <a:rPr lang="en-US" altLang="zh-CN" sz="2000" dirty="0"/>
              <a:t>  </a:t>
            </a:r>
            <a:r>
              <a:rPr lang="zh-CN" altLang="zh-CN" sz="2000" dirty="0"/>
              <a:t>传热学</a:t>
            </a:r>
            <a:endParaRPr lang="zh-CN" altLang="zh-CN" sz="2000" dirty="0"/>
          </a:p>
          <a:p>
            <a:pPr lvl="0"/>
            <a:r>
              <a:rPr lang="en-US" altLang="zh-CN" sz="2000" dirty="0">
                <a:solidFill>
                  <a:srgbClr val="0070C0"/>
                </a:solidFill>
              </a:rPr>
              <a:t>  </a:t>
            </a:r>
            <a:r>
              <a:rPr lang="zh-CN" altLang="zh-CN" sz="2000" dirty="0">
                <a:solidFill>
                  <a:srgbClr val="0070C0"/>
                </a:solidFill>
              </a:rPr>
              <a:t>流体力学</a:t>
            </a:r>
            <a:endParaRPr lang="zh-CN" altLang="zh-CN" sz="2000" dirty="0">
              <a:solidFill>
                <a:srgbClr val="0070C0"/>
              </a:solidFill>
            </a:endParaRPr>
          </a:p>
          <a:p>
            <a:pPr lvl="0"/>
            <a:r>
              <a:rPr lang="en-US" altLang="zh-CN" sz="2000" dirty="0">
                <a:solidFill>
                  <a:srgbClr val="0070C0"/>
                </a:solidFill>
              </a:rPr>
              <a:t>  </a:t>
            </a:r>
            <a:r>
              <a:rPr lang="zh-CN" altLang="zh-CN" sz="2000" dirty="0">
                <a:solidFill>
                  <a:srgbClr val="0070C0"/>
                </a:solidFill>
              </a:rPr>
              <a:t>建筑环境学</a:t>
            </a:r>
            <a:endParaRPr lang="en-US" altLang="zh-CN" sz="2000" dirty="0">
              <a:solidFill>
                <a:srgbClr val="0070C0"/>
              </a:solidFill>
            </a:endParaRPr>
          </a:p>
          <a:p>
            <a:r>
              <a:rPr lang="en-US" altLang="zh-CN" sz="2000" dirty="0">
                <a:solidFill>
                  <a:srgbClr val="0070C0"/>
                </a:solidFill>
              </a:rPr>
              <a:t>  </a:t>
            </a:r>
            <a:r>
              <a:rPr lang="zh-CN" altLang="zh-CN" sz="2000" dirty="0">
                <a:solidFill>
                  <a:srgbClr val="0070C0"/>
                </a:solidFill>
              </a:rPr>
              <a:t>建筑环境测试技术</a:t>
            </a:r>
            <a:endParaRPr lang="zh-CN" altLang="zh-CN" sz="2000" dirty="0">
              <a:solidFill>
                <a:srgbClr val="0070C0"/>
              </a:solidFill>
            </a:endParaRPr>
          </a:p>
          <a:p>
            <a:r>
              <a:rPr lang="en-US" altLang="zh-CN" sz="2000" dirty="0">
                <a:solidFill>
                  <a:srgbClr val="0070C0"/>
                </a:solidFill>
              </a:rPr>
              <a:t>  </a:t>
            </a:r>
            <a:r>
              <a:rPr lang="zh-CN" altLang="zh-CN" sz="2000" dirty="0">
                <a:solidFill>
                  <a:srgbClr val="0070C0"/>
                </a:solidFill>
              </a:rPr>
              <a:t>流体输配管网</a:t>
            </a:r>
            <a:endParaRPr lang="zh-CN" altLang="zh-CN" sz="2000" dirty="0">
              <a:solidFill>
                <a:srgbClr val="0070C0"/>
              </a:solidFill>
            </a:endParaRPr>
          </a:p>
          <a:p>
            <a:r>
              <a:rPr lang="en-US" altLang="zh-CN" sz="2000" dirty="0">
                <a:solidFill>
                  <a:srgbClr val="0070C0"/>
                </a:solidFill>
              </a:rPr>
              <a:t>  </a:t>
            </a:r>
            <a:r>
              <a:rPr lang="zh-CN" altLang="zh-CN" sz="2000" dirty="0">
                <a:solidFill>
                  <a:srgbClr val="0070C0"/>
                </a:solidFill>
              </a:rPr>
              <a:t>热质交换原理与设备</a:t>
            </a:r>
            <a:endParaRPr lang="zh-CN" altLang="zh-CN" sz="2000" dirty="0">
              <a:solidFill>
                <a:srgbClr val="0070C0"/>
              </a:solidFill>
            </a:endParaRPr>
          </a:p>
          <a:p>
            <a:pPr lvl="0"/>
            <a:r>
              <a:rPr lang="en-US" altLang="zh-CN" sz="2000" dirty="0">
                <a:solidFill>
                  <a:srgbClr val="0070C0"/>
                </a:solidFill>
              </a:rPr>
              <a:t>  </a:t>
            </a:r>
            <a:r>
              <a:rPr lang="zh-CN" altLang="zh-CN" sz="2000" dirty="0">
                <a:solidFill>
                  <a:srgbClr val="0070C0"/>
                </a:solidFill>
              </a:rPr>
              <a:t>自动控制原理</a:t>
            </a:r>
            <a:endParaRPr lang="zh-CN" altLang="zh-CN" sz="2000" dirty="0">
              <a:solidFill>
                <a:srgbClr val="0070C0"/>
              </a:solidFill>
            </a:endParaRPr>
          </a:p>
          <a:p>
            <a:r>
              <a:rPr lang="en-US" altLang="zh-CN" sz="2000" dirty="0">
                <a:solidFill>
                  <a:srgbClr val="0070C0"/>
                </a:solidFill>
              </a:rPr>
              <a:t>  </a:t>
            </a:r>
            <a:r>
              <a:rPr lang="zh-CN" altLang="zh-CN" sz="2000" dirty="0">
                <a:solidFill>
                  <a:srgbClr val="0070C0"/>
                </a:solidFill>
              </a:rPr>
              <a:t>暖通空调</a:t>
            </a:r>
            <a:r>
              <a:rPr lang="zh-CN" altLang="en-US" sz="2000" dirty="0">
                <a:solidFill>
                  <a:srgbClr val="0070C0"/>
                </a:solidFill>
              </a:rPr>
              <a:t>或</a:t>
            </a:r>
            <a:r>
              <a:rPr lang="zh-CN" altLang="zh-CN" sz="2000" dirty="0"/>
              <a:t>燃气输配</a:t>
            </a:r>
            <a:endParaRPr lang="zh-CN" altLang="zh-CN" sz="2000" dirty="0"/>
          </a:p>
          <a:p>
            <a:pPr lvl="0"/>
            <a:r>
              <a:rPr lang="en-US" altLang="zh-CN" sz="2000" dirty="0">
                <a:solidFill>
                  <a:srgbClr val="0070C0"/>
                </a:solidFill>
              </a:rPr>
              <a:t>  </a:t>
            </a:r>
            <a:r>
              <a:rPr lang="zh-CN" altLang="zh-CN" sz="2000" dirty="0">
                <a:solidFill>
                  <a:srgbClr val="0070C0"/>
                </a:solidFill>
              </a:rPr>
              <a:t>建筑设备自动化</a:t>
            </a:r>
            <a:endParaRPr lang="en-US" altLang="zh-CN" sz="2000" dirty="0">
              <a:solidFill>
                <a:srgbClr val="0070C0"/>
              </a:solidFill>
            </a:endParaRPr>
          </a:p>
          <a:p>
            <a:pPr lvl="0"/>
            <a:r>
              <a:rPr lang="en-US" altLang="zh-CN" sz="2000" dirty="0">
                <a:solidFill>
                  <a:srgbClr val="7030A0"/>
                </a:solidFill>
              </a:rPr>
              <a:t>  </a:t>
            </a:r>
            <a:r>
              <a:rPr lang="zh-CN" altLang="zh-CN" sz="2000" dirty="0">
                <a:solidFill>
                  <a:srgbClr val="7030A0"/>
                </a:solidFill>
              </a:rPr>
              <a:t>机械设计基础</a:t>
            </a:r>
            <a:endParaRPr lang="zh-CN" altLang="zh-CN" sz="2000" dirty="0">
              <a:solidFill>
                <a:srgbClr val="7030A0"/>
              </a:solidFill>
            </a:endParaRPr>
          </a:p>
          <a:p>
            <a:pPr lvl="0"/>
            <a:r>
              <a:rPr lang="en-US" altLang="zh-CN" sz="2000" dirty="0">
                <a:solidFill>
                  <a:srgbClr val="7030A0"/>
                </a:solidFill>
              </a:rPr>
              <a:t>  </a:t>
            </a:r>
            <a:r>
              <a:rPr lang="zh-CN" altLang="zh-CN" sz="2000" dirty="0">
                <a:solidFill>
                  <a:srgbClr val="7030A0"/>
                </a:solidFill>
              </a:rPr>
              <a:t>电工与电子学</a:t>
            </a:r>
            <a:endParaRPr lang="zh-CN" altLang="zh-CN" sz="2000" dirty="0">
              <a:solidFill>
                <a:srgbClr val="7030A0"/>
              </a:solidFill>
            </a:endParaRPr>
          </a:p>
        </p:txBody>
      </p:sp>
      <p:sp>
        <p:nvSpPr>
          <p:cNvPr id="6" name="矩形 5"/>
          <p:cNvSpPr/>
          <p:nvPr/>
        </p:nvSpPr>
        <p:spPr>
          <a:xfrm>
            <a:off x="3978275" y="1917065"/>
            <a:ext cx="5193030" cy="4138295"/>
          </a:xfrm>
          <a:prstGeom prst="rect">
            <a:avLst/>
          </a:prstGeom>
        </p:spPr>
        <p:txBody>
          <a:bodyPr wrap="square" lIns="137324" tIns="68661" rIns="137324" bIns="68661">
            <a:spAutoFit/>
          </a:bodyPr>
          <a:lstStyle/>
          <a:p>
            <a:r>
              <a:rPr lang="en-US" altLang="zh-CN" sz="2000" dirty="0">
                <a:solidFill>
                  <a:srgbClr val="0070C0"/>
                </a:solidFill>
              </a:rPr>
              <a:t>  </a:t>
            </a:r>
            <a:r>
              <a:rPr lang="zh-CN" altLang="zh-CN" sz="2000" dirty="0">
                <a:solidFill>
                  <a:srgbClr val="0070C0"/>
                </a:solidFill>
              </a:rPr>
              <a:t>供热工程</a:t>
            </a:r>
            <a:endParaRPr lang="zh-CN" altLang="zh-CN" sz="2000" dirty="0">
              <a:solidFill>
                <a:srgbClr val="0070C0"/>
              </a:solidFill>
            </a:endParaRPr>
          </a:p>
          <a:p>
            <a:pPr lvl="0"/>
            <a:r>
              <a:rPr lang="en-US" altLang="zh-CN" sz="2000" dirty="0">
                <a:solidFill>
                  <a:srgbClr val="0070C0"/>
                </a:solidFill>
              </a:rPr>
              <a:t>  </a:t>
            </a:r>
            <a:r>
              <a:rPr lang="zh-CN" altLang="zh-CN" sz="2000" dirty="0">
                <a:solidFill>
                  <a:srgbClr val="0070C0"/>
                </a:solidFill>
              </a:rPr>
              <a:t>锅炉与锅炉房工艺</a:t>
            </a:r>
            <a:endParaRPr lang="zh-CN" altLang="zh-CN" sz="2000" dirty="0">
              <a:solidFill>
                <a:srgbClr val="0070C0"/>
              </a:solidFill>
            </a:endParaRPr>
          </a:p>
          <a:p>
            <a:pPr lvl="0"/>
            <a:r>
              <a:rPr lang="en-US" altLang="zh-CN" sz="2000" dirty="0"/>
              <a:t>  </a:t>
            </a:r>
            <a:r>
              <a:rPr lang="zh-CN" altLang="zh-CN" sz="2000" dirty="0"/>
              <a:t>空调用制冷技术</a:t>
            </a:r>
            <a:endParaRPr lang="zh-CN" altLang="zh-CN" sz="2000" dirty="0"/>
          </a:p>
          <a:p>
            <a:pPr lvl="0"/>
            <a:r>
              <a:rPr lang="en-US" altLang="zh-CN" sz="2000" dirty="0">
                <a:solidFill>
                  <a:srgbClr val="0070C0"/>
                </a:solidFill>
              </a:rPr>
              <a:t>  </a:t>
            </a:r>
            <a:r>
              <a:rPr lang="zh-CN" altLang="zh-CN" sz="2000" dirty="0">
                <a:solidFill>
                  <a:srgbClr val="0070C0"/>
                </a:solidFill>
              </a:rPr>
              <a:t>燃气供应</a:t>
            </a:r>
            <a:endParaRPr lang="zh-CN" altLang="zh-CN" sz="2000" dirty="0">
              <a:solidFill>
                <a:srgbClr val="0070C0"/>
              </a:solidFill>
            </a:endParaRPr>
          </a:p>
          <a:p>
            <a:pPr lvl="0"/>
            <a:r>
              <a:rPr lang="en-US" altLang="zh-CN" sz="2000" dirty="0">
                <a:solidFill>
                  <a:schemeClr val="accent6">
                    <a:lumMod val="50000"/>
                  </a:schemeClr>
                </a:solidFill>
              </a:rPr>
              <a:t>  </a:t>
            </a:r>
            <a:r>
              <a:rPr lang="zh-CN" altLang="zh-CN" sz="2000" dirty="0">
                <a:solidFill>
                  <a:schemeClr val="accent6">
                    <a:lumMod val="50000"/>
                  </a:schemeClr>
                </a:solidFill>
              </a:rPr>
              <a:t>燃气燃烧与设备</a:t>
            </a:r>
            <a:endParaRPr lang="zh-CN" altLang="zh-CN" sz="2000" dirty="0">
              <a:solidFill>
                <a:schemeClr val="accent6">
                  <a:lumMod val="50000"/>
                </a:schemeClr>
              </a:solidFill>
            </a:endParaRPr>
          </a:p>
          <a:p>
            <a:pPr lvl="0"/>
            <a:r>
              <a:rPr lang="en-US" altLang="zh-CN" sz="2000" dirty="0">
                <a:solidFill>
                  <a:schemeClr val="accent6">
                    <a:lumMod val="50000"/>
                  </a:schemeClr>
                </a:solidFill>
              </a:rPr>
              <a:t>  </a:t>
            </a:r>
            <a:r>
              <a:rPr lang="zh-CN" altLang="zh-CN" sz="2000" dirty="0">
                <a:solidFill>
                  <a:schemeClr val="accent6">
                    <a:lumMod val="50000"/>
                  </a:schemeClr>
                </a:solidFill>
              </a:rPr>
              <a:t>城市燃气气源</a:t>
            </a:r>
            <a:endParaRPr lang="zh-CN" altLang="zh-CN" sz="2000" dirty="0">
              <a:solidFill>
                <a:schemeClr val="accent6">
                  <a:lumMod val="50000"/>
                </a:schemeClr>
              </a:solidFill>
            </a:endParaRPr>
          </a:p>
          <a:p>
            <a:pPr lvl="0"/>
            <a:r>
              <a:rPr lang="en-US" altLang="zh-CN" sz="2000" dirty="0">
                <a:solidFill>
                  <a:srgbClr val="0070C0"/>
                </a:solidFill>
              </a:rPr>
              <a:t>  </a:t>
            </a:r>
            <a:r>
              <a:rPr lang="zh-CN" altLang="zh-CN" sz="2000" dirty="0">
                <a:solidFill>
                  <a:srgbClr val="0070C0"/>
                </a:solidFill>
              </a:rPr>
              <a:t>暖通空调工程设计与系统分析</a:t>
            </a:r>
            <a:endParaRPr lang="zh-CN" altLang="zh-CN" sz="2000" dirty="0">
              <a:solidFill>
                <a:srgbClr val="0070C0"/>
              </a:solidFill>
            </a:endParaRPr>
          </a:p>
          <a:p>
            <a:pPr lvl="0"/>
            <a:r>
              <a:rPr lang="en-US" altLang="zh-CN" sz="2000" dirty="0">
                <a:solidFill>
                  <a:schemeClr val="accent6">
                    <a:lumMod val="50000"/>
                  </a:schemeClr>
                </a:solidFill>
              </a:rPr>
              <a:t>  </a:t>
            </a:r>
            <a:r>
              <a:rPr lang="zh-CN" altLang="zh-CN" sz="2000" dirty="0">
                <a:solidFill>
                  <a:schemeClr val="accent6">
                    <a:lumMod val="50000"/>
                  </a:schemeClr>
                </a:solidFill>
              </a:rPr>
              <a:t>空气污染控制</a:t>
            </a:r>
            <a:endParaRPr lang="zh-CN" altLang="zh-CN" sz="2000" dirty="0">
              <a:solidFill>
                <a:schemeClr val="accent6">
                  <a:lumMod val="50000"/>
                </a:schemeClr>
              </a:solidFill>
            </a:endParaRPr>
          </a:p>
          <a:p>
            <a:pPr lvl="0"/>
            <a:r>
              <a:rPr lang="en-US" altLang="zh-CN" sz="2000" dirty="0">
                <a:solidFill>
                  <a:schemeClr val="accent6">
                    <a:lumMod val="50000"/>
                  </a:schemeClr>
                </a:solidFill>
              </a:rPr>
              <a:t>  </a:t>
            </a:r>
            <a:r>
              <a:rPr lang="zh-CN" altLang="zh-CN" sz="2000" dirty="0">
                <a:solidFill>
                  <a:schemeClr val="accent6">
                    <a:lumMod val="50000"/>
                  </a:schemeClr>
                </a:solidFill>
              </a:rPr>
              <a:t>空气洁净技术</a:t>
            </a:r>
            <a:endParaRPr lang="zh-CN" altLang="zh-CN" sz="2000" dirty="0">
              <a:solidFill>
                <a:schemeClr val="accent6">
                  <a:lumMod val="50000"/>
                </a:schemeClr>
              </a:solidFill>
            </a:endParaRPr>
          </a:p>
          <a:p>
            <a:pPr lvl="0"/>
            <a:r>
              <a:rPr lang="en-US" altLang="zh-CN" sz="2000" dirty="0">
                <a:solidFill>
                  <a:srgbClr val="0070C0"/>
                </a:solidFill>
              </a:rPr>
              <a:t>  </a:t>
            </a:r>
            <a:r>
              <a:rPr lang="zh-CN" altLang="zh-CN" sz="2000" dirty="0">
                <a:solidFill>
                  <a:srgbClr val="0070C0"/>
                </a:solidFill>
              </a:rPr>
              <a:t>建筑给排水</a:t>
            </a:r>
            <a:r>
              <a:rPr lang="en-US" altLang="zh-CN" sz="2000" dirty="0">
                <a:solidFill>
                  <a:srgbClr val="0070C0"/>
                </a:solidFill>
              </a:rPr>
              <a:t>  </a:t>
            </a:r>
            <a:r>
              <a:rPr lang="zh-CN" altLang="en-US" sz="2000" dirty="0">
                <a:solidFill>
                  <a:srgbClr val="0070C0"/>
                </a:solidFill>
              </a:rPr>
              <a:t>（未列入规划教材系列）</a:t>
            </a:r>
            <a:endParaRPr lang="zh-CN" altLang="zh-CN" sz="2000" dirty="0">
              <a:solidFill>
                <a:srgbClr val="0070C0"/>
              </a:solidFill>
            </a:endParaRPr>
          </a:p>
          <a:p>
            <a:pPr lvl="0"/>
            <a:r>
              <a:rPr lang="en-US" altLang="zh-CN" sz="2000" dirty="0">
                <a:solidFill>
                  <a:schemeClr val="accent6">
                    <a:lumMod val="50000"/>
                  </a:schemeClr>
                </a:solidFill>
              </a:rPr>
              <a:t>  </a:t>
            </a:r>
            <a:r>
              <a:rPr lang="zh-CN" altLang="zh-CN" sz="2000" dirty="0">
                <a:solidFill>
                  <a:schemeClr val="accent6">
                    <a:lumMod val="50000"/>
                  </a:schemeClr>
                </a:solidFill>
              </a:rPr>
              <a:t>建筑电气</a:t>
            </a:r>
            <a:endParaRPr lang="zh-CN" altLang="zh-CN" sz="2000" dirty="0">
              <a:solidFill>
                <a:schemeClr val="accent6">
                  <a:lumMod val="50000"/>
                </a:schemeClr>
              </a:solidFill>
            </a:endParaRPr>
          </a:p>
          <a:p>
            <a:r>
              <a:rPr lang="en-US" altLang="zh-CN" sz="2000" dirty="0">
                <a:solidFill>
                  <a:srgbClr val="0070C0"/>
                </a:solidFill>
              </a:rPr>
              <a:t>  </a:t>
            </a:r>
            <a:r>
              <a:rPr lang="zh-CN" altLang="zh-CN" sz="2000" dirty="0">
                <a:solidFill>
                  <a:srgbClr val="0070C0"/>
                </a:solidFill>
              </a:rPr>
              <a:t>建筑设备施工技术</a:t>
            </a:r>
            <a:endParaRPr lang="zh-CN" altLang="zh-CN" sz="2000" dirty="0">
              <a:solidFill>
                <a:srgbClr val="0070C0"/>
              </a:solidFill>
            </a:endParaRPr>
          </a:p>
          <a:p>
            <a:r>
              <a:rPr lang="en-US" altLang="zh-CN" sz="2000" dirty="0">
                <a:solidFill>
                  <a:srgbClr val="0070C0"/>
                </a:solidFill>
              </a:rPr>
              <a:t>  </a:t>
            </a:r>
            <a:r>
              <a:rPr lang="zh-CN" altLang="zh-CN" sz="2000" dirty="0">
                <a:solidFill>
                  <a:srgbClr val="0070C0"/>
                </a:solidFill>
              </a:rPr>
              <a:t>建筑设备施工经济与组织</a:t>
            </a:r>
            <a:endParaRPr lang="zh-CN" altLang="zh-CN" sz="2000" dirty="0">
              <a:solidFill>
                <a:srgbClr val="0070C0"/>
              </a:solidFill>
            </a:endParaRPr>
          </a:p>
        </p:txBody>
      </p:sp>
      <p:sp>
        <p:nvSpPr>
          <p:cNvPr id="3" name="文本框 2"/>
          <p:cNvSpPr txBox="1"/>
          <p:nvPr/>
        </p:nvSpPr>
        <p:spPr>
          <a:xfrm>
            <a:off x="7680325" y="1983105"/>
            <a:ext cx="4451985" cy="2628265"/>
          </a:xfrm>
          <a:prstGeom prst="rect">
            <a:avLst/>
          </a:prstGeom>
          <a:noFill/>
        </p:spPr>
        <p:txBody>
          <a:bodyPr wrap="square" lIns="137324" tIns="68661" rIns="137324" bIns="68661" rtlCol="0">
            <a:noAutofit/>
          </a:bodyPr>
          <a:lstStyle/>
          <a:p>
            <a:r>
              <a:rPr lang="zh-CN" altLang="en-US" sz="2000" dirty="0">
                <a:latin typeface="华文中宋" pitchFamily="2" charset="-122"/>
                <a:ea typeface="华文中宋" pitchFamily="2" charset="-122"/>
              </a:rPr>
              <a:t>课程体系反映了新专业名称和</a:t>
            </a:r>
            <a:r>
              <a:rPr lang="zh-CN" altLang="en-US" sz="2000" dirty="0" smtClean="0">
                <a:latin typeface="华文中宋" pitchFamily="2" charset="-122"/>
                <a:ea typeface="华文中宋" pitchFamily="2" charset="-122"/>
              </a:rPr>
              <a:t>内涵，</a:t>
            </a:r>
            <a:r>
              <a:rPr lang="zh-CN" altLang="en-US" sz="2000" dirty="0">
                <a:latin typeface="华文中宋" pitchFamily="2" charset="-122"/>
                <a:ea typeface="华文中宋" pitchFamily="2" charset="-122"/>
              </a:rPr>
              <a:t>即</a:t>
            </a:r>
            <a:r>
              <a:rPr lang="zh-CN" altLang="en-US" sz="2000" dirty="0" smtClean="0">
                <a:latin typeface="华文中宋" pitchFamily="2" charset="-122"/>
                <a:ea typeface="华文中宋" pitchFamily="2" charset="-122"/>
              </a:rPr>
              <a:t>：</a:t>
            </a:r>
            <a:endParaRPr lang="en-US" altLang="zh-CN" sz="2000" dirty="0">
              <a:latin typeface="华文中宋" pitchFamily="2" charset="-122"/>
              <a:ea typeface="华文中宋" pitchFamily="2" charset="-122"/>
            </a:endParaRPr>
          </a:p>
          <a:p>
            <a:r>
              <a:rPr lang="en-US" altLang="zh-CN" sz="2000" dirty="0" smtClean="0">
                <a:solidFill>
                  <a:srgbClr val="FF0000"/>
                </a:solidFill>
                <a:latin typeface="华文中宋" pitchFamily="2" charset="-122"/>
                <a:ea typeface="华文中宋" pitchFamily="2" charset="-122"/>
              </a:rPr>
              <a:t>  </a:t>
            </a:r>
            <a:r>
              <a:rPr lang="zh-CN" altLang="en-US" sz="2000" dirty="0" smtClean="0">
                <a:solidFill>
                  <a:srgbClr val="FF0000"/>
                </a:solidFill>
                <a:latin typeface="华文中宋" pitchFamily="2" charset="-122"/>
                <a:ea typeface="华文中宋" pitchFamily="2" charset="-122"/>
              </a:rPr>
              <a:t>人工环境技术</a:t>
            </a:r>
            <a:r>
              <a:rPr lang="en-US" altLang="zh-CN" sz="2000" dirty="0">
                <a:latin typeface="华文中宋" pitchFamily="2" charset="-122"/>
                <a:ea typeface="华文中宋" pitchFamily="2" charset="-122"/>
              </a:rPr>
              <a:t>(</a:t>
            </a:r>
            <a:r>
              <a:rPr lang="zh-CN" altLang="en-US" sz="2000" dirty="0">
                <a:latin typeface="华文中宋" pitchFamily="2" charset="-122"/>
                <a:ea typeface="华文中宋" pitchFamily="2" charset="-122"/>
              </a:rPr>
              <a:t>采暖、通风、空调、照明</a:t>
            </a:r>
            <a:r>
              <a:rPr lang="en-US" altLang="zh-CN" sz="2000" dirty="0">
                <a:latin typeface="华文中宋" pitchFamily="2" charset="-122"/>
                <a:ea typeface="华文中宋" pitchFamily="2" charset="-122"/>
              </a:rPr>
              <a:t>) </a:t>
            </a:r>
            <a:endParaRPr lang="en-US" altLang="zh-CN" sz="2000" dirty="0" smtClean="0">
              <a:solidFill>
                <a:srgbClr val="FF0000"/>
              </a:solidFill>
              <a:latin typeface="华文中宋" pitchFamily="2" charset="-122"/>
              <a:ea typeface="华文中宋" pitchFamily="2" charset="-122"/>
            </a:endParaRPr>
          </a:p>
          <a:p>
            <a:r>
              <a:rPr lang="en-US" altLang="zh-CN" sz="2000" dirty="0">
                <a:solidFill>
                  <a:srgbClr val="FF0000"/>
                </a:solidFill>
                <a:latin typeface="华文中宋" pitchFamily="2" charset="-122"/>
                <a:ea typeface="华文中宋" pitchFamily="2" charset="-122"/>
              </a:rPr>
              <a:t> </a:t>
            </a:r>
            <a:r>
              <a:rPr lang="en-US" altLang="zh-CN" sz="2000" dirty="0" smtClean="0">
                <a:solidFill>
                  <a:srgbClr val="FF0000"/>
                </a:solidFill>
                <a:latin typeface="华文中宋" pitchFamily="2" charset="-122"/>
                <a:ea typeface="华文中宋" pitchFamily="2" charset="-122"/>
              </a:rPr>
              <a:t> </a:t>
            </a:r>
            <a:r>
              <a:rPr lang="en-US" altLang="zh-CN" sz="2000" dirty="0" smtClean="0">
                <a:latin typeface="华文中宋" pitchFamily="2" charset="-122"/>
                <a:ea typeface="华文中宋" pitchFamily="2" charset="-122"/>
              </a:rPr>
              <a:t>+</a:t>
            </a:r>
            <a:r>
              <a:rPr lang="zh-CN" altLang="en-US" sz="2000" dirty="0" smtClean="0">
                <a:solidFill>
                  <a:srgbClr val="FF0000"/>
                </a:solidFill>
                <a:latin typeface="华文中宋" pitchFamily="2" charset="-122"/>
                <a:ea typeface="华文中宋" pitchFamily="2" charset="-122"/>
              </a:rPr>
              <a:t>建筑公共设施</a:t>
            </a:r>
            <a:r>
              <a:rPr lang="en-US" altLang="zh-CN" sz="2000" dirty="0">
                <a:latin typeface="华文中宋" pitchFamily="2" charset="-122"/>
                <a:ea typeface="华文中宋" pitchFamily="2" charset="-122"/>
              </a:rPr>
              <a:t>(</a:t>
            </a:r>
            <a:r>
              <a:rPr lang="zh-CN" altLang="en-US" sz="2000" dirty="0">
                <a:latin typeface="华文中宋" pitchFamily="2" charset="-122"/>
                <a:ea typeface="华文中宋" pitchFamily="2" charset="-122"/>
              </a:rPr>
              <a:t>冷热源、燃气供应、给排水、建筑自动化与能源管理</a:t>
            </a:r>
            <a:r>
              <a:rPr lang="en-US" altLang="zh-CN" sz="2000" dirty="0">
                <a:latin typeface="华文中宋" pitchFamily="2" charset="-122"/>
                <a:ea typeface="华文中宋" pitchFamily="2" charset="-122"/>
              </a:rPr>
              <a:t>) </a:t>
            </a:r>
            <a:endParaRPr lang="en-US" altLang="zh-CN" sz="2000" dirty="0">
              <a:solidFill>
                <a:srgbClr val="FF0000"/>
              </a:solidFill>
              <a:latin typeface="华文中宋" pitchFamily="2" charset="-122"/>
              <a:ea typeface="华文中宋" pitchFamily="2" charset="-122"/>
            </a:endParaRPr>
          </a:p>
          <a:p>
            <a:r>
              <a:rPr lang="en-US" altLang="zh-CN" sz="2000" dirty="0" smtClean="0">
                <a:latin typeface="华文中宋" pitchFamily="2" charset="-122"/>
                <a:ea typeface="华文中宋" pitchFamily="2" charset="-122"/>
              </a:rPr>
              <a:t> </a:t>
            </a:r>
            <a:endParaRPr lang="zh-CN" altLang="en-US" sz="2000" dirty="0">
              <a:latin typeface="华文中宋" pitchFamily="2" charset="-122"/>
              <a:ea typeface="华文中宋" pitchFamily="2" charset="-122"/>
            </a:endParaRPr>
          </a:p>
        </p:txBody>
      </p:sp>
      <p:sp>
        <p:nvSpPr>
          <p:cNvPr id="4" name="文本框 3"/>
          <p:cNvSpPr txBox="1"/>
          <p:nvPr/>
        </p:nvSpPr>
        <p:spPr>
          <a:xfrm>
            <a:off x="887765" y="1538922"/>
            <a:ext cx="1798320" cy="444500"/>
          </a:xfrm>
          <a:prstGeom prst="rect">
            <a:avLst/>
          </a:prstGeom>
          <a:noFill/>
        </p:spPr>
        <p:txBody>
          <a:bodyPr wrap="none" lIns="137324" tIns="68661" rIns="137324" bIns="68661" rtlCol="0">
            <a:spAutoFit/>
          </a:bodyPr>
          <a:lstStyle/>
          <a:p>
            <a:r>
              <a:rPr lang="zh-CN" altLang="en-US" sz="2000" dirty="0">
                <a:latin typeface="宋体" panose="02010600030101010101" pitchFamily="2" charset="-122"/>
                <a:ea typeface="宋体" panose="02010600030101010101" pitchFamily="2" charset="-122"/>
              </a:rPr>
              <a:t>主干课</a:t>
            </a:r>
            <a:r>
              <a:rPr lang="en-US" altLang="zh-CN" sz="2000" dirty="0">
                <a:latin typeface="宋体" panose="02010600030101010101" pitchFamily="2" charset="-122"/>
                <a:ea typeface="宋体" panose="02010600030101010101" pitchFamily="2" charset="-122"/>
              </a:rPr>
              <a:t>13</a:t>
            </a:r>
            <a:r>
              <a:rPr lang="zh-CN" altLang="en-US" sz="2000" dirty="0">
                <a:latin typeface="宋体" panose="02010600030101010101" pitchFamily="2" charset="-122"/>
                <a:ea typeface="宋体" panose="02010600030101010101" pitchFamily="2" charset="-122"/>
              </a:rPr>
              <a:t>门：</a:t>
            </a:r>
            <a:endParaRPr lang="zh-CN" altLang="en-US" sz="2000" dirty="0">
              <a:latin typeface="宋体" panose="02010600030101010101" pitchFamily="2" charset="-122"/>
              <a:ea typeface="宋体" panose="02010600030101010101" pitchFamily="2" charset="-122"/>
            </a:endParaRPr>
          </a:p>
        </p:txBody>
      </p:sp>
      <p:sp>
        <p:nvSpPr>
          <p:cNvPr id="7" name="文本框 6"/>
          <p:cNvSpPr txBox="1"/>
          <p:nvPr/>
        </p:nvSpPr>
        <p:spPr>
          <a:xfrm>
            <a:off x="3503553" y="1580415"/>
            <a:ext cx="4338320" cy="444500"/>
          </a:xfrm>
          <a:prstGeom prst="rect">
            <a:avLst/>
          </a:prstGeom>
          <a:noFill/>
        </p:spPr>
        <p:txBody>
          <a:bodyPr wrap="none" lIns="137324" tIns="68661" rIns="137324" bIns="68661" rtlCol="0">
            <a:spAutoFit/>
          </a:bodyPr>
          <a:lstStyle/>
          <a:p>
            <a:r>
              <a:rPr lang="zh-CN" altLang="zh-CN" sz="2000" dirty="0">
                <a:latin typeface="宋体" panose="02010600030101010101" pitchFamily="2" charset="-122"/>
                <a:ea typeface="宋体" panose="02010600030101010101" pitchFamily="2" charset="-122"/>
              </a:rPr>
              <a:t>主要专业必修课程或任选课程</a:t>
            </a:r>
            <a:r>
              <a:rPr lang="en-US" altLang="zh-CN" sz="2000" dirty="0">
                <a:latin typeface="宋体" panose="02010600030101010101" pitchFamily="2" charset="-122"/>
                <a:ea typeface="宋体" panose="02010600030101010101" pitchFamily="2" charset="-122"/>
              </a:rPr>
              <a:t>13</a:t>
            </a:r>
            <a:r>
              <a:rPr lang="zh-CN" altLang="en-US" sz="2000" dirty="0">
                <a:latin typeface="宋体" panose="02010600030101010101" pitchFamily="2" charset="-122"/>
                <a:ea typeface="宋体" panose="02010600030101010101" pitchFamily="2" charset="-122"/>
              </a:rPr>
              <a:t>门：</a:t>
            </a:r>
            <a:endParaRPr lang="zh-CN" altLang="en-US" sz="2000" dirty="0"/>
          </a:p>
        </p:txBody>
      </p:sp>
      <p:sp>
        <p:nvSpPr>
          <p:cNvPr id="8" name="TextBox 7"/>
          <p:cNvSpPr txBox="1"/>
          <p:nvPr/>
        </p:nvSpPr>
        <p:spPr>
          <a:xfrm>
            <a:off x="389170" y="1977249"/>
            <a:ext cx="819785" cy="3215005"/>
          </a:xfrm>
          <a:prstGeom prst="rect">
            <a:avLst/>
          </a:prstGeom>
          <a:noFill/>
        </p:spPr>
        <p:txBody>
          <a:bodyPr wrap="none" lIns="137324" tIns="68661" rIns="137324" bIns="68661" rtlCol="0">
            <a:spAutoFit/>
          </a:bodyPr>
          <a:lstStyle/>
          <a:p>
            <a:r>
              <a:rPr lang="en-US" altLang="zh-CN" sz="2000" dirty="0">
                <a:solidFill>
                  <a:srgbClr val="0070C0"/>
                </a:solidFill>
              </a:rPr>
              <a:t>  1</a:t>
            </a:r>
            <a:endParaRPr lang="en-US" altLang="zh-CN" sz="2000" dirty="0">
              <a:solidFill>
                <a:srgbClr val="0070C0"/>
              </a:solidFill>
            </a:endParaRPr>
          </a:p>
          <a:p>
            <a:r>
              <a:rPr lang="en-US" altLang="zh-CN" sz="2000" dirty="0">
                <a:solidFill>
                  <a:srgbClr val="0070C0"/>
                </a:solidFill>
              </a:rPr>
              <a:t>  2</a:t>
            </a:r>
            <a:endParaRPr lang="en-US" altLang="zh-CN" sz="2000" dirty="0">
              <a:solidFill>
                <a:srgbClr val="0070C0"/>
              </a:solidFill>
            </a:endParaRPr>
          </a:p>
          <a:p>
            <a:r>
              <a:rPr lang="en-US" altLang="zh-CN" sz="2000" dirty="0">
                <a:solidFill>
                  <a:srgbClr val="0070C0"/>
                </a:solidFill>
              </a:rPr>
              <a:t>  3</a:t>
            </a:r>
            <a:endParaRPr lang="en-US" altLang="zh-CN" sz="2000" dirty="0">
              <a:solidFill>
                <a:srgbClr val="0070C0"/>
              </a:solidFill>
            </a:endParaRPr>
          </a:p>
          <a:p>
            <a:r>
              <a:rPr lang="en-US" altLang="zh-CN" sz="2000" dirty="0">
                <a:solidFill>
                  <a:srgbClr val="0070C0"/>
                </a:solidFill>
              </a:rPr>
              <a:t>  4</a:t>
            </a:r>
            <a:endParaRPr lang="en-US" altLang="zh-CN" sz="2000" dirty="0">
              <a:solidFill>
                <a:srgbClr val="0070C0"/>
              </a:solidFill>
            </a:endParaRPr>
          </a:p>
          <a:p>
            <a:r>
              <a:rPr lang="en-US" altLang="zh-CN" sz="2000" dirty="0">
                <a:solidFill>
                  <a:srgbClr val="0070C0"/>
                </a:solidFill>
              </a:rPr>
              <a:t>  5</a:t>
            </a:r>
            <a:endParaRPr lang="en-US" altLang="zh-CN" sz="2000" dirty="0">
              <a:solidFill>
                <a:srgbClr val="0070C0"/>
              </a:solidFill>
            </a:endParaRPr>
          </a:p>
          <a:p>
            <a:r>
              <a:rPr lang="en-US" altLang="zh-CN" sz="2000" dirty="0">
                <a:solidFill>
                  <a:srgbClr val="0070C0"/>
                </a:solidFill>
              </a:rPr>
              <a:t>  6</a:t>
            </a:r>
            <a:endParaRPr lang="en-US" altLang="zh-CN" sz="2000" dirty="0">
              <a:solidFill>
                <a:srgbClr val="0070C0"/>
              </a:solidFill>
            </a:endParaRPr>
          </a:p>
          <a:p>
            <a:r>
              <a:rPr lang="en-US" altLang="zh-CN" sz="2000" dirty="0">
                <a:solidFill>
                  <a:srgbClr val="0070C0"/>
                </a:solidFill>
              </a:rPr>
              <a:t>  7</a:t>
            </a:r>
            <a:endParaRPr lang="en-US" altLang="zh-CN" sz="2000" dirty="0">
              <a:solidFill>
                <a:srgbClr val="0070C0"/>
              </a:solidFill>
            </a:endParaRPr>
          </a:p>
          <a:p>
            <a:r>
              <a:rPr lang="en-US" altLang="zh-CN" sz="2000" dirty="0">
                <a:solidFill>
                  <a:srgbClr val="0070C0"/>
                </a:solidFill>
              </a:rPr>
              <a:t>  8</a:t>
            </a:r>
            <a:endParaRPr lang="en-US" altLang="zh-CN" sz="2000" dirty="0">
              <a:solidFill>
                <a:srgbClr val="0070C0"/>
              </a:solidFill>
            </a:endParaRPr>
          </a:p>
          <a:p>
            <a:r>
              <a:rPr lang="en-US" altLang="zh-CN" sz="2000" dirty="0">
                <a:solidFill>
                  <a:srgbClr val="0070C0"/>
                </a:solidFill>
              </a:rPr>
              <a:t>9/10</a:t>
            </a:r>
            <a:endParaRPr lang="en-US" altLang="zh-CN" sz="2000" dirty="0">
              <a:solidFill>
                <a:srgbClr val="0070C0"/>
              </a:solidFill>
            </a:endParaRPr>
          </a:p>
          <a:p>
            <a:r>
              <a:rPr lang="en-US" altLang="zh-CN" sz="2000" dirty="0">
                <a:solidFill>
                  <a:srgbClr val="0070C0"/>
                </a:solidFill>
              </a:rPr>
              <a:t>  11</a:t>
            </a:r>
            <a:endParaRPr lang="zh-CN" altLang="en-US" sz="2000" dirty="0">
              <a:solidFill>
                <a:srgbClr val="0070C0"/>
              </a:solidFill>
            </a:endParaRPr>
          </a:p>
        </p:txBody>
      </p:sp>
      <p:sp>
        <p:nvSpPr>
          <p:cNvPr id="9" name="TextBox 8"/>
          <p:cNvSpPr txBox="1"/>
          <p:nvPr/>
        </p:nvSpPr>
        <p:spPr>
          <a:xfrm>
            <a:off x="3551765" y="1917246"/>
            <a:ext cx="554990" cy="4138295"/>
          </a:xfrm>
          <a:prstGeom prst="rect">
            <a:avLst/>
          </a:prstGeom>
          <a:noFill/>
        </p:spPr>
        <p:txBody>
          <a:bodyPr wrap="none" lIns="137324" tIns="68661" rIns="137324" bIns="68661" rtlCol="0">
            <a:spAutoFit/>
          </a:bodyPr>
          <a:lstStyle/>
          <a:p>
            <a:r>
              <a:rPr lang="en-US" altLang="zh-CN" sz="2000" dirty="0">
                <a:solidFill>
                  <a:srgbClr val="0070C0"/>
                </a:solidFill>
              </a:rPr>
              <a:t>12</a:t>
            </a:r>
            <a:endParaRPr lang="en-US" altLang="zh-CN" sz="2000" dirty="0">
              <a:solidFill>
                <a:srgbClr val="0070C0"/>
              </a:solidFill>
            </a:endParaRPr>
          </a:p>
          <a:p>
            <a:r>
              <a:rPr lang="en-US" altLang="zh-CN" sz="2000" dirty="0">
                <a:solidFill>
                  <a:srgbClr val="0070C0"/>
                </a:solidFill>
              </a:rPr>
              <a:t>13</a:t>
            </a:r>
            <a:endParaRPr lang="en-US" altLang="zh-CN" sz="2000" dirty="0">
              <a:solidFill>
                <a:srgbClr val="0070C0"/>
              </a:solidFill>
            </a:endParaRPr>
          </a:p>
          <a:p>
            <a:r>
              <a:rPr lang="en-US" altLang="zh-CN" sz="2000" dirty="0">
                <a:solidFill>
                  <a:srgbClr val="0070C0"/>
                </a:solidFill>
              </a:rPr>
              <a:t>14</a:t>
            </a:r>
            <a:endParaRPr lang="en-US" altLang="zh-CN" sz="2000" dirty="0">
              <a:solidFill>
                <a:srgbClr val="0070C0"/>
              </a:solidFill>
            </a:endParaRPr>
          </a:p>
          <a:p>
            <a:r>
              <a:rPr lang="en-US" altLang="zh-CN" sz="2000" dirty="0">
                <a:solidFill>
                  <a:srgbClr val="0070C0"/>
                </a:solidFill>
              </a:rPr>
              <a:t>15</a:t>
            </a:r>
            <a:endParaRPr lang="en-US" altLang="zh-CN" sz="2000" dirty="0">
              <a:solidFill>
                <a:srgbClr val="0070C0"/>
              </a:solidFill>
            </a:endParaRPr>
          </a:p>
          <a:p>
            <a:endParaRPr lang="en-US" altLang="zh-CN" sz="2000" dirty="0">
              <a:solidFill>
                <a:srgbClr val="0070C0"/>
              </a:solidFill>
            </a:endParaRPr>
          </a:p>
          <a:p>
            <a:r>
              <a:rPr lang="en-US" altLang="zh-CN" sz="2000" dirty="0">
                <a:solidFill>
                  <a:srgbClr val="0070C0"/>
                </a:solidFill>
              </a:rPr>
              <a:t> </a:t>
            </a:r>
            <a:endParaRPr lang="en-US" altLang="zh-CN" sz="2000" dirty="0">
              <a:solidFill>
                <a:srgbClr val="0070C0"/>
              </a:solidFill>
            </a:endParaRPr>
          </a:p>
          <a:p>
            <a:r>
              <a:rPr lang="en-US" altLang="zh-CN" sz="2000" dirty="0">
                <a:solidFill>
                  <a:srgbClr val="0070C0"/>
                </a:solidFill>
              </a:rPr>
              <a:t>16</a:t>
            </a:r>
            <a:endParaRPr lang="en-US" altLang="zh-CN" sz="2000" dirty="0">
              <a:solidFill>
                <a:srgbClr val="0070C0"/>
              </a:solidFill>
            </a:endParaRPr>
          </a:p>
          <a:p>
            <a:endParaRPr lang="en-US" altLang="zh-CN" sz="2000" dirty="0">
              <a:solidFill>
                <a:srgbClr val="0070C0"/>
              </a:solidFill>
            </a:endParaRPr>
          </a:p>
          <a:p>
            <a:endParaRPr lang="en-US" altLang="zh-CN" sz="2000" dirty="0">
              <a:solidFill>
                <a:srgbClr val="0070C0"/>
              </a:solidFill>
            </a:endParaRPr>
          </a:p>
          <a:p>
            <a:endParaRPr lang="en-US" altLang="zh-CN" sz="2000" dirty="0">
              <a:solidFill>
                <a:srgbClr val="0070C0"/>
              </a:solidFill>
            </a:endParaRPr>
          </a:p>
          <a:p>
            <a:endParaRPr lang="en-US" altLang="zh-CN" sz="2000" dirty="0">
              <a:solidFill>
                <a:srgbClr val="0070C0"/>
              </a:solidFill>
            </a:endParaRPr>
          </a:p>
          <a:p>
            <a:r>
              <a:rPr lang="en-US" altLang="zh-CN" sz="2000" dirty="0">
                <a:solidFill>
                  <a:srgbClr val="0070C0"/>
                </a:solidFill>
              </a:rPr>
              <a:t>17</a:t>
            </a:r>
            <a:endParaRPr lang="en-US" altLang="zh-CN" sz="2000" dirty="0">
              <a:solidFill>
                <a:srgbClr val="0070C0"/>
              </a:solidFill>
            </a:endParaRPr>
          </a:p>
          <a:p>
            <a:r>
              <a:rPr lang="en-US" altLang="zh-CN" sz="2000" dirty="0">
                <a:solidFill>
                  <a:srgbClr val="0070C0"/>
                </a:solidFill>
              </a:rPr>
              <a:t>18</a:t>
            </a:r>
            <a:endParaRPr lang="zh-CN" altLang="en-US" sz="2000" dirty="0">
              <a:solidFill>
                <a:srgbClr val="0070C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100000"/>
                <a:shade val="100000"/>
                <a:hueMod val="100000"/>
                <a:satMod val="150000"/>
              </a:schemeClr>
            </a:gs>
            <a:gs pos="43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79425" y="188595"/>
            <a:ext cx="7162800" cy="1035050"/>
          </a:xfrm>
        </p:spPr>
        <p:txBody>
          <a:bodyPr vert="horz" rtlCol="0" anchor="ctr">
            <a:noAutofit/>
          </a:bodyPr>
          <a:lstStyle/>
          <a:p>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5.3</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建环专指委</a:t>
            </a:r>
            <a:r>
              <a:rPr lang="zh-CN" altLang="en-US" sz="4000" dirty="0">
                <a:solidFill>
                  <a:srgbClr val="FF0000"/>
                </a:solidFill>
                <a:latin typeface="楷体" panose="02010609060101010101" pitchFamily="49" charset="-122"/>
                <a:ea typeface="楷体" panose="02010609060101010101" pitchFamily="49" charset="-122"/>
              </a:rPr>
              <a:t>推荐</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教材（一）</a:t>
            </a:r>
            <a:endParaRPr lang="zh-CN" altLang="en-US" sz="4000" dirty="0">
              <a:solidFill>
                <a:schemeClr val="tx2">
                  <a:lumMod val="90000"/>
                  <a:lumOff val="10000"/>
                </a:schemeClr>
              </a:solidFill>
              <a:latin typeface="楷体" panose="02010609060101010101" pitchFamily="49" charset="-122"/>
              <a:ea typeface="楷体" panose="02010609060101010101" pitchFamily="49" charset="-122"/>
            </a:endParaRPr>
          </a:p>
        </p:txBody>
      </p:sp>
      <p:grpSp>
        <p:nvGrpSpPr>
          <p:cNvPr id="6" name="组合 5"/>
          <p:cNvGrpSpPr/>
          <p:nvPr/>
        </p:nvGrpSpPr>
        <p:grpSpPr>
          <a:xfrm>
            <a:off x="233680" y="1595120"/>
            <a:ext cx="5862955" cy="4327525"/>
            <a:chOff x="1215046" y="1520889"/>
            <a:chExt cx="15686039" cy="6376971"/>
          </a:xfrm>
        </p:grpSpPr>
        <p:pic>
          <p:nvPicPr>
            <p:cNvPr id="7" name="图片 6"/>
            <p:cNvPicPr/>
            <p:nvPr/>
          </p:nvPicPr>
          <p:blipFill>
            <a:blip r:embed="rId1"/>
            <a:stretch>
              <a:fillRect/>
            </a:stretch>
          </p:blipFill>
          <p:spPr>
            <a:xfrm>
              <a:off x="7603761" y="1540478"/>
              <a:ext cx="2916892" cy="2061926"/>
            </a:xfrm>
            <a:prstGeom prst="rect">
              <a:avLst/>
            </a:prstGeom>
          </p:spPr>
        </p:pic>
        <p:pic>
          <p:nvPicPr>
            <p:cNvPr id="8" name="图片 7"/>
            <p:cNvPicPr/>
            <p:nvPr/>
          </p:nvPicPr>
          <p:blipFill>
            <a:blip r:embed="rId2"/>
            <a:stretch>
              <a:fillRect/>
            </a:stretch>
          </p:blipFill>
          <p:spPr>
            <a:xfrm>
              <a:off x="13940110" y="1559422"/>
              <a:ext cx="2916892" cy="2061926"/>
            </a:xfrm>
            <a:prstGeom prst="rect">
              <a:avLst/>
            </a:prstGeom>
          </p:spPr>
        </p:pic>
        <p:pic>
          <p:nvPicPr>
            <p:cNvPr id="9" name="图片 8"/>
            <p:cNvPicPr/>
            <p:nvPr/>
          </p:nvPicPr>
          <p:blipFill>
            <a:blip r:embed="rId3"/>
            <a:stretch>
              <a:fillRect/>
            </a:stretch>
          </p:blipFill>
          <p:spPr>
            <a:xfrm>
              <a:off x="10775372" y="3698948"/>
              <a:ext cx="2916892" cy="2061926"/>
            </a:xfrm>
            <a:prstGeom prst="rect">
              <a:avLst/>
            </a:prstGeom>
          </p:spPr>
        </p:pic>
        <p:pic>
          <p:nvPicPr>
            <p:cNvPr id="11" name="图片 10"/>
            <p:cNvPicPr/>
            <p:nvPr/>
          </p:nvPicPr>
          <p:blipFill>
            <a:blip r:embed="rId4"/>
            <a:stretch>
              <a:fillRect/>
            </a:stretch>
          </p:blipFill>
          <p:spPr>
            <a:xfrm>
              <a:off x="10758844" y="1540478"/>
              <a:ext cx="2916892" cy="2061926"/>
            </a:xfrm>
            <a:prstGeom prst="rect">
              <a:avLst/>
            </a:prstGeom>
          </p:spPr>
        </p:pic>
        <p:pic>
          <p:nvPicPr>
            <p:cNvPr id="12" name="图片 11"/>
            <p:cNvPicPr/>
            <p:nvPr/>
          </p:nvPicPr>
          <p:blipFill>
            <a:blip r:embed="rId5"/>
            <a:stretch>
              <a:fillRect/>
            </a:stretch>
          </p:blipFill>
          <p:spPr>
            <a:xfrm>
              <a:off x="10803554" y="5794923"/>
              <a:ext cx="2916892" cy="2061926"/>
            </a:xfrm>
            <a:prstGeom prst="rect">
              <a:avLst/>
            </a:prstGeom>
          </p:spPr>
        </p:pic>
        <p:pic>
          <p:nvPicPr>
            <p:cNvPr id="13" name="图片 12"/>
            <p:cNvPicPr/>
            <p:nvPr/>
          </p:nvPicPr>
          <p:blipFill>
            <a:blip r:embed="rId6"/>
            <a:stretch>
              <a:fillRect/>
            </a:stretch>
          </p:blipFill>
          <p:spPr>
            <a:xfrm>
              <a:off x="4543596" y="1520889"/>
              <a:ext cx="2916892" cy="2061926"/>
            </a:xfrm>
            <a:prstGeom prst="rect">
              <a:avLst/>
            </a:prstGeom>
          </p:spPr>
        </p:pic>
        <p:pic>
          <p:nvPicPr>
            <p:cNvPr id="14" name="图片 13"/>
            <p:cNvPicPr/>
            <p:nvPr/>
          </p:nvPicPr>
          <p:blipFill>
            <a:blip r:embed="rId7"/>
            <a:stretch>
              <a:fillRect/>
            </a:stretch>
          </p:blipFill>
          <p:spPr>
            <a:xfrm>
              <a:off x="13956638" y="3669263"/>
              <a:ext cx="2916892" cy="2061926"/>
            </a:xfrm>
            <a:prstGeom prst="rect">
              <a:avLst/>
            </a:prstGeom>
          </p:spPr>
        </p:pic>
        <p:pic>
          <p:nvPicPr>
            <p:cNvPr id="15" name="图片 14"/>
            <p:cNvPicPr/>
            <p:nvPr/>
          </p:nvPicPr>
          <p:blipFill>
            <a:blip r:embed="rId8"/>
            <a:stretch>
              <a:fillRect/>
            </a:stretch>
          </p:blipFill>
          <p:spPr>
            <a:xfrm>
              <a:off x="7577578" y="3669263"/>
              <a:ext cx="2916892" cy="2061926"/>
            </a:xfrm>
            <a:prstGeom prst="rect">
              <a:avLst/>
            </a:prstGeom>
          </p:spPr>
        </p:pic>
        <p:pic>
          <p:nvPicPr>
            <p:cNvPr id="16" name="图片 15"/>
            <p:cNvPicPr/>
            <p:nvPr/>
          </p:nvPicPr>
          <p:blipFill>
            <a:blip r:embed="rId9"/>
            <a:stretch>
              <a:fillRect/>
            </a:stretch>
          </p:blipFill>
          <p:spPr>
            <a:xfrm>
              <a:off x="7670323" y="5813417"/>
              <a:ext cx="2916892" cy="2061926"/>
            </a:xfrm>
            <a:prstGeom prst="rect">
              <a:avLst/>
            </a:prstGeom>
          </p:spPr>
        </p:pic>
        <p:pic>
          <p:nvPicPr>
            <p:cNvPr id="17" name="图片 16"/>
            <p:cNvPicPr/>
            <p:nvPr/>
          </p:nvPicPr>
          <p:blipFill>
            <a:blip r:embed="rId10"/>
            <a:stretch>
              <a:fillRect/>
            </a:stretch>
          </p:blipFill>
          <p:spPr>
            <a:xfrm>
              <a:off x="1288852" y="3618542"/>
              <a:ext cx="2916892" cy="2061926"/>
            </a:xfrm>
            <a:prstGeom prst="rect">
              <a:avLst/>
            </a:prstGeom>
          </p:spPr>
        </p:pic>
        <p:pic>
          <p:nvPicPr>
            <p:cNvPr id="19" name="图片 18"/>
            <p:cNvPicPr/>
            <p:nvPr/>
          </p:nvPicPr>
          <p:blipFill>
            <a:blip r:embed="rId11"/>
            <a:stretch>
              <a:fillRect/>
            </a:stretch>
          </p:blipFill>
          <p:spPr>
            <a:xfrm>
              <a:off x="1215046" y="5794923"/>
              <a:ext cx="2916892" cy="2061926"/>
            </a:xfrm>
            <a:prstGeom prst="rect">
              <a:avLst/>
            </a:prstGeom>
          </p:spPr>
        </p:pic>
        <p:pic>
          <p:nvPicPr>
            <p:cNvPr id="20" name="图片 19"/>
            <p:cNvPicPr/>
            <p:nvPr/>
          </p:nvPicPr>
          <p:blipFill>
            <a:blip r:embed="rId12"/>
            <a:stretch>
              <a:fillRect/>
            </a:stretch>
          </p:blipFill>
          <p:spPr>
            <a:xfrm>
              <a:off x="4489684" y="5794923"/>
              <a:ext cx="2916892" cy="2061926"/>
            </a:xfrm>
            <a:prstGeom prst="rect">
              <a:avLst/>
            </a:prstGeom>
          </p:spPr>
        </p:pic>
        <p:pic>
          <p:nvPicPr>
            <p:cNvPr id="21" name="图片 20"/>
            <p:cNvPicPr/>
            <p:nvPr/>
          </p:nvPicPr>
          <p:blipFill>
            <a:blip r:embed="rId13"/>
            <a:stretch>
              <a:fillRect/>
            </a:stretch>
          </p:blipFill>
          <p:spPr>
            <a:xfrm>
              <a:off x="13984193" y="5835934"/>
              <a:ext cx="2916892" cy="2061926"/>
            </a:xfrm>
            <a:prstGeom prst="rect">
              <a:avLst/>
            </a:prstGeom>
          </p:spPr>
        </p:pic>
        <p:pic>
          <p:nvPicPr>
            <p:cNvPr id="22" name="图片 21"/>
            <p:cNvPicPr/>
            <p:nvPr/>
          </p:nvPicPr>
          <p:blipFill>
            <a:blip r:embed="rId14"/>
            <a:stretch>
              <a:fillRect/>
            </a:stretch>
          </p:blipFill>
          <p:spPr>
            <a:xfrm>
              <a:off x="4396312" y="3669263"/>
              <a:ext cx="2916892" cy="2061926"/>
            </a:xfrm>
            <a:prstGeom prst="rect">
              <a:avLst/>
            </a:prstGeom>
          </p:spPr>
        </p:pic>
        <p:pic>
          <p:nvPicPr>
            <p:cNvPr id="24" name="图片 23"/>
            <p:cNvPicPr/>
            <p:nvPr/>
          </p:nvPicPr>
          <p:blipFill>
            <a:blip r:embed="rId15"/>
            <a:stretch>
              <a:fillRect/>
            </a:stretch>
          </p:blipFill>
          <p:spPr>
            <a:xfrm>
              <a:off x="1305377" y="1520889"/>
              <a:ext cx="3000947" cy="2061926"/>
            </a:xfrm>
            <a:prstGeom prst="rect">
              <a:avLst/>
            </a:prstGeom>
          </p:spPr>
        </p:pic>
      </p:grpSp>
      <p:sp>
        <p:nvSpPr>
          <p:cNvPr id="3" name="文本框 2"/>
          <p:cNvSpPr txBox="1"/>
          <p:nvPr/>
        </p:nvSpPr>
        <p:spPr>
          <a:xfrm>
            <a:off x="6052820" y="1068705"/>
            <a:ext cx="5949950" cy="5368925"/>
          </a:xfrm>
          <a:prstGeom prst="rect">
            <a:avLst/>
          </a:prstGeom>
          <a:noFill/>
        </p:spPr>
        <p:txBody>
          <a:bodyPr wrap="square" lIns="137324" tIns="68661" rIns="137324" bIns="68661" rtlCol="0">
            <a:spAutoFit/>
          </a:bodyPr>
          <a:lstStyle/>
          <a:p>
            <a:r>
              <a:rPr lang="en-US" altLang="zh-CN" sz="2000" dirty="0">
                <a:solidFill>
                  <a:schemeClr val="tx2">
                    <a:lumMod val="90000"/>
                    <a:lumOff val="10000"/>
                  </a:schemeClr>
                </a:solidFill>
                <a:latin typeface="楷体" panose="02010609060101010101" pitchFamily="49" charset="-122"/>
                <a:ea typeface="楷体" panose="02010609060101010101" pitchFamily="49" charset="-122"/>
              </a:rPr>
              <a:t>2000</a:t>
            </a:r>
            <a:r>
              <a:rPr lang="zh-CN" altLang="en-US" sz="2000" dirty="0">
                <a:solidFill>
                  <a:schemeClr val="tx2">
                    <a:lumMod val="90000"/>
                    <a:lumOff val="10000"/>
                  </a:schemeClr>
                </a:solidFill>
                <a:latin typeface="楷体" panose="02010609060101010101" pitchFamily="49" charset="-122"/>
                <a:ea typeface="楷体" panose="02010609060101010101" pitchFamily="49" charset="-122"/>
              </a:rPr>
              <a:t>年初期</a:t>
            </a:r>
            <a:r>
              <a:rPr lang="zh-CN" altLang="en-US" sz="2000" dirty="0" smtClean="0">
                <a:solidFill>
                  <a:schemeClr val="tx2">
                    <a:lumMod val="90000"/>
                    <a:lumOff val="10000"/>
                  </a:schemeClr>
                </a:solidFill>
                <a:latin typeface="楷体" panose="02010609060101010101" pitchFamily="49" charset="-122"/>
                <a:ea typeface="楷体" panose="02010609060101010101" pitchFamily="49" charset="-122"/>
              </a:rPr>
              <a:t>出版，大部分</a:t>
            </a:r>
            <a:r>
              <a:rPr lang="zh-CN" altLang="en-US" sz="2000" dirty="0">
                <a:solidFill>
                  <a:schemeClr val="tx2">
                    <a:lumMod val="90000"/>
                    <a:lumOff val="10000"/>
                  </a:schemeClr>
                </a:solidFill>
                <a:latin typeface="楷体" panose="02010609060101010101" pitchFamily="49" charset="-122"/>
                <a:ea typeface="楷体" panose="02010609060101010101" pitchFamily="49" charset="-122"/>
              </a:rPr>
              <a:t>为原创新</a:t>
            </a:r>
            <a:r>
              <a:rPr lang="zh-CN" altLang="en-US" sz="2000" dirty="0" smtClean="0">
                <a:solidFill>
                  <a:schemeClr val="tx2">
                    <a:lumMod val="90000"/>
                    <a:lumOff val="10000"/>
                  </a:schemeClr>
                </a:solidFill>
                <a:latin typeface="楷体" panose="02010609060101010101" pitchFamily="49" charset="-122"/>
                <a:ea typeface="楷体" panose="02010609060101010101" pitchFamily="49" charset="-122"/>
              </a:rPr>
              <a:t>教材</a:t>
            </a:r>
            <a:endParaRPr lang="en-US" altLang="zh-CN" sz="2000" dirty="0" smtClean="0">
              <a:solidFill>
                <a:schemeClr val="tx2">
                  <a:lumMod val="90000"/>
                  <a:lumOff val="10000"/>
                </a:schemeClr>
              </a:solidFill>
              <a:latin typeface="楷体" panose="02010609060101010101" pitchFamily="49" charset="-122"/>
              <a:ea typeface="楷体" panose="02010609060101010101" pitchFamily="49" charset="-122"/>
            </a:endParaRPr>
          </a:p>
          <a:p>
            <a:endParaRPr lang="en-US" altLang="zh-CN" sz="2000" cap="all" dirty="0"/>
          </a:p>
          <a:p>
            <a:pPr marL="457200" indent="-457200">
              <a:buFont typeface="Wingdings" panose="05000000000000000000" pitchFamily="2" charset="2"/>
              <a:buChar char="Ø"/>
            </a:pPr>
            <a:r>
              <a:rPr lang="zh-CN" altLang="zh-CN" sz="2000" cap="all" dirty="0" smtClean="0"/>
              <a:t>专业</a:t>
            </a:r>
            <a:r>
              <a:rPr lang="zh-CN" altLang="zh-CN" sz="2000" cap="all" dirty="0"/>
              <a:t>基础</a:t>
            </a:r>
            <a:r>
              <a:rPr lang="zh-CN" altLang="zh-CN" sz="2000" cap="all" dirty="0" smtClean="0"/>
              <a:t>课程</a:t>
            </a:r>
            <a:r>
              <a:rPr lang="zh-CN" altLang="en-US" sz="2000" cap="all" dirty="0"/>
              <a:t>教材</a:t>
            </a:r>
            <a:r>
              <a:rPr lang="zh-CN" altLang="zh-CN" sz="2000" cap="all" dirty="0" smtClean="0"/>
              <a:t>主要</a:t>
            </a:r>
            <a:r>
              <a:rPr lang="zh-CN" altLang="zh-CN" sz="2000" cap="all" dirty="0"/>
              <a:t>是在原有的</a:t>
            </a:r>
            <a:r>
              <a:rPr lang="zh-CN" altLang="zh-CN" sz="2000" cap="all" dirty="0" smtClean="0"/>
              <a:t>“老三门”</a:t>
            </a:r>
            <a:r>
              <a:rPr lang="zh-CN" altLang="en-US" sz="2000" cap="all" dirty="0" smtClean="0"/>
              <a:t>的</a:t>
            </a:r>
            <a:r>
              <a:rPr lang="zh-CN" altLang="zh-CN" sz="2000" cap="all" dirty="0" smtClean="0"/>
              <a:t> 基础</a:t>
            </a:r>
            <a:r>
              <a:rPr lang="zh-CN" altLang="zh-CN" sz="2000" cap="all" dirty="0"/>
              <a:t>上，新增了体现学科基础理论特点的“新三门”</a:t>
            </a:r>
            <a:r>
              <a:rPr lang="zh-CN" altLang="zh-CN" sz="2000" cap="all" dirty="0" smtClean="0"/>
              <a:t>课程</a:t>
            </a:r>
            <a:r>
              <a:rPr lang="zh-CN" altLang="en-US" sz="2000" cap="all" dirty="0" smtClean="0"/>
              <a:t>教材，即</a:t>
            </a:r>
            <a:r>
              <a:rPr lang="en-US" altLang="zh-CN" sz="2000" cap="all" dirty="0" smtClean="0">
                <a:solidFill>
                  <a:srgbClr val="FF0000"/>
                </a:solidFill>
              </a:rPr>
              <a:t>《</a:t>
            </a:r>
            <a:r>
              <a:rPr lang="zh-CN" altLang="zh-CN" sz="2000" cap="all" dirty="0" smtClean="0">
                <a:solidFill>
                  <a:srgbClr val="FF0000"/>
                </a:solidFill>
              </a:rPr>
              <a:t>建筑环境学</a:t>
            </a:r>
            <a:r>
              <a:rPr lang="en-US" altLang="zh-CN" sz="2000" cap="all" dirty="0" smtClean="0">
                <a:solidFill>
                  <a:srgbClr val="FF0000"/>
                </a:solidFill>
              </a:rPr>
              <a:t>》《</a:t>
            </a:r>
            <a:r>
              <a:rPr lang="zh-CN" altLang="zh-CN" sz="2000" cap="all" dirty="0" smtClean="0">
                <a:solidFill>
                  <a:srgbClr val="FF0000"/>
                </a:solidFill>
              </a:rPr>
              <a:t>流体</a:t>
            </a:r>
            <a:r>
              <a:rPr lang="zh-CN" altLang="zh-CN" sz="2000" cap="all" dirty="0">
                <a:solidFill>
                  <a:srgbClr val="FF0000"/>
                </a:solidFill>
              </a:rPr>
              <a:t>输配</a:t>
            </a:r>
            <a:r>
              <a:rPr lang="zh-CN" altLang="zh-CN" sz="2000" cap="all" dirty="0" smtClean="0">
                <a:solidFill>
                  <a:srgbClr val="FF0000"/>
                </a:solidFill>
              </a:rPr>
              <a:t>管网</a:t>
            </a:r>
            <a:r>
              <a:rPr lang="en-US" altLang="zh-CN" sz="2000" cap="all" dirty="0" smtClean="0">
                <a:solidFill>
                  <a:srgbClr val="FF0000"/>
                </a:solidFill>
              </a:rPr>
              <a:t>》</a:t>
            </a:r>
            <a:r>
              <a:rPr lang="zh-CN" altLang="zh-CN" sz="2000" cap="all" dirty="0" smtClean="0">
                <a:solidFill>
                  <a:srgbClr val="FF0000"/>
                </a:solidFill>
              </a:rPr>
              <a:t>和</a:t>
            </a:r>
            <a:r>
              <a:rPr lang="en-US" altLang="zh-CN" sz="2000" cap="all" dirty="0" smtClean="0">
                <a:solidFill>
                  <a:srgbClr val="FF0000"/>
                </a:solidFill>
              </a:rPr>
              <a:t>《</a:t>
            </a:r>
            <a:r>
              <a:rPr lang="zh-CN" altLang="zh-CN" sz="2000" cap="all" dirty="0" smtClean="0">
                <a:solidFill>
                  <a:srgbClr val="FF0000"/>
                </a:solidFill>
              </a:rPr>
              <a:t>热</a:t>
            </a:r>
            <a:r>
              <a:rPr lang="zh-CN" altLang="zh-CN" sz="2000" cap="all" dirty="0">
                <a:solidFill>
                  <a:srgbClr val="FF0000"/>
                </a:solidFill>
              </a:rPr>
              <a:t>质交换原理与</a:t>
            </a:r>
            <a:r>
              <a:rPr lang="zh-CN" altLang="zh-CN" sz="2000" cap="all" dirty="0" smtClean="0">
                <a:solidFill>
                  <a:srgbClr val="FF0000"/>
                </a:solidFill>
              </a:rPr>
              <a:t>设备</a:t>
            </a:r>
            <a:r>
              <a:rPr lang="en-US" altLang="zh-CN" sz="2000" cap="all" dirty="0" smtClean="0">
                <a:solidFill>
                  <a:srgbClr val="FF0000"/>
                </a:solidFill>
              </a:rPr>
              <a:t>》</a:t>
            </a:r>
            <a:r>
              <a:rPr lang="zh-CN" altLang="zh-CN" sz="2000" cap="all" dirty="0" smtClean="0"/>
              <a:t>。</a:t>
            </a:r>
            <a:endParaRPr lang="en-US" altLang="zh-CN" sz="2000" cap="all" dirty="0"/>
          </a:p>
          <a:p>
            <a:pPr marL="457200" indent="-457200">
              <a:buFont typeface="Wingdings" panose="05000000000000000000" pitchFamily="2" charset="2"/>
              <a:buChar char="Ø"/>
            </a:pPr>
            <a:r>
              <a:rPr lang="zh-CN" altLang="en-US" sz="2000" cap="all" dirty="0" smtClean="0"/>
              <a:t>专业课教材进行了整合</a:t>
            </a:r>
            <a:endParaRPr lang="en-US" altLang="zh-CN" sz="2000" cap="all" dirty="0"/>
          </a:p>
          <a:p>
            <a:r>
              <a:rPr lang="en-US" altLang="zh-CN" sz="2000" cap="all" dirty="0">
                <a:solidFill>
                  <a:srgbClr val="FF0000"/>
                </a:solidFill>
              </a:rPr>
              <a:t>    </a:t>
            </a:r>
            <a:r>
              <a:rPr lang="zh-CN" altLang="en-US" sz="2000" cap="all" dirty="0">
                <a:solidFill>
                  <a:srgbClr val="FF0000"/>
                </a:solidFill>
              </a:rPr>
              <a:t>供热</a:t>
            </a:r>
            <a:r>
              <a:rPr lang="en-US" altLang="zh-CN" sz="2000" cap="all" dirty="0">
                <a:solidFill>
                  <a:srgbClr val="FF0000"/>
                </a:solidFill>
              </a:rPr>
              <a:t>+</a:t>
            </a:r>
            <a:r>
              <a:rPr lang="zh-CN" altLang="en-US" sz="2000" cap="all" dirty="0">
                <a:solidFill>
                  <a:srgbClr val="FF0000"/>
                </a:solidFill>
              </a:rPr>
              <a:t>通风</a:t>
            </a:r>
            <a:r>
              <a:rPr lang="en-US" altLang="zh-CN" sz="2000" cap="all" dirty="0">
                <a:solidFill>
                  <a:srgbClr val="FF0000"/>
                </a:solidFill>
              </a:rPr>
              <a:t>+</a:t>
            </a:r>
            <a:r>
              <a:rPr lang="zh-CN" altLang="en-US" sz="2000" cap="all" dirty="0">
                <a:solidFill>
                  <a:srgbClr val="FF0000"/>
                </a:solidFill>
              </a:rPr>
              <a:t>空调  </a:t>
            </a:r>
            <a:r>
              <a:rPr lang="zh-CN" altLang="en-US" sz="2000" cap="all" dirty="0" smtClean="0">
                <a:solidFill>
                  <a:srgbClr val="FF0000"/>
                </a:solidFill>
              </a:rPr>
              <a:t> </a:t>
            </a:r>
            <a:r>
              <a:rPr lang="zh-CN" altLang="en-US" sz="2000" cap="all" dirty="0" smtClean="0"/>
              <a:t>整合为</a:t>
            </a:r>
            <a:r>
              <a:rPr lang="zh-CN" altLang="en-US" sz="2000" cap="all" dirty="0" smtClean="0">
                <a:solidFill>
                  <a:srgbClr val="FF0000"/>
                </a:solidFill>
              </a:rPr>
              <a:t>   </a:t>
            </a:r>
            <a:r>
              <a:rPr lang="zh-CN" altLang="en-US" sz="2000" cap="all" dirty="0">
                <a:solidFill>
                  <a:srgbClr val="FF0000"/>
                </a:solidFill>
              </a:rPr>
              <a:t>暖通空调</a:t>
            </a:r>
            <a:endParaRPr lang="en-US" altLang="zh-CN" sz="2000" cap="all" dirty="0">
              <a:solidFill>
                <a:srgbClr val="FF0000"/>
              </a:solidFill>
            </a:endParaRPr>
          </a:p>
          <a:p>
            <a:r>
              <a:rPr lang="en-US" altLang="zh-CN" sz="2000" cap="all" dirty="0">
                <a:solidFill>
                  <a:srgbClr val="FF0000"/>
                </a:solidFill>
              </a:rPr>
              <a:t>    </a:t>
            </a:r>
            <a:r>
              <a:rPr lang="zh-CN" altLang="en-US" sz="2000" cap="all" dirty="0">
                <a:solidFill>
                  <a:srgbClr val="FF0000"/>
                </a:solidFill>
              </a:rPr>
              <a:t>气源</a:t>
            </a:r>
            <a:r>
              <a:rPr lang="en-US" altLang="zh-CN" sz="2000" cap="all" dirty="0">
                <a:solidFill>
                  <a:srgbClr val="FF0000"/>
                </a:solidFill>
              </a:rPr>
              <a:t>+</a:t>
            </a:r>
            <a:r>
              <a:rPr lang="zh-CN" altLang="en-US" sz="2000" cap="all" dirty="0">
                <a:solidFill>
                  <a:srgbClr val="FF0000"/>
                </a:solidFill>
              </a:rPr>
              <a:t>输配</a:t>
            </a:r>
            <a:r>
              <a:rPr lang="en-US" altLang="zh-CN" sz="2000" cap="all" dirty="0">
                <a:solidFill>
                  <a:srgbClr val="FF0000"/>
                </a:solidFill>
              </a:rPr>
              <a:t>+</a:t>
            </a:r>
            <a:r>
              <a:rPr lang="zh-CN" altLang="en-US" sz="2000" cap="all" dirty="0" smtClean="0">
                <a:solidFill>
                  <a:srgbClr val="FF0000"/>
                </a:solidFill>
              </a:rPr>
              <a:t>燃烧   </a:t>
            </a:r>
            <a:r>
              <a:rPr lang="zh-CN" altLang="en-US" sz="2000" cap="all" dirty="0" smtClean="0"/>
              <a:t>整合</a:t>
            </a:r>
            <a:r>
              <a:rPr lang="zh-CN" altLang="en-US" sz="2000" cap="all" dirty="0"/>
              <a:t>为</a:t>
            </a:r>
            <a:r>
              <a:rPr lang="zh-CN" altLang="en-US" sz="2000" cap="all" dirty="0">
                <a:solidFill>
                  <a:srgbClr val="FF0000"/>
                </a:solidFill>
              </a:rPr>
              <a:t>   燃气供应</a:t>
            </a:r>
            <a:endParaRPr lang="en-US" altLang="zh-CN" sz="2000" cap="all" dirty="0">
              <a:solidFill>
                <a:srgbClr val="FF0000"/>
              </a:solidFill>
            </a:endParaRPr>
          </a:p>
          <a:p>
            <a:r>
              <a:rPr lang="en-US" altLang="zh-CN" sz="2000" cap="all" dirty="0" smtClean="0">
                <a:solidFill>
                  <a:srgbClr val="FF0000"/>
                </a:solidFill>
              </a:rPr>
              <a:t>    </a:t>
            </a:r>
            <a:r>
              <a:rPr lang="zh-CN" altLang="en-US" sz="2000" cap="all" dirty="0" smtClean="0">
                <a:solidFill>
                  <a:srgbClr val="FF0000"/>
                </a:solidFill>
              </a:rPr>
              <a:t>热</a:t>
            </a:r>
            <a:r>
              <a:rPr lang="zh-CN" altLang="en-US" sz="2000" cap="all" dirty="0">
                <a:solidFill>
                  <a:srgbClr val="FF0000"/>
                </a:solidFill>
              </a:rPr>
              <a:t>工测量与自动控制</a:t>
            </a:r>
            <a:r>
              <a:rPr lang="en-US" altLang="zh-CN" sz="2000" cap="all" dirty="0">
                <a:solidFill>
                  <a:srgbClr val="FF0000"/>
                </a:solidFill>
              </a:rPr>
              <a:t>  </a:t>
            </a:r>
            <a:r>
              <a:rPr lang="zh-CN" altLang="en-US" sz="2000" cap="all" dirty="0" smtClean="0"/>
              <a:t>拆分为</a:t>
            </a:r>
            <a:r>
              <a:rPr lang="en-US" altLang="zh-CN" sz="2000" cap="all" dirty="0" smtClean="0">
                <a:solidFill>
                  <a:srgbClr val="FF0000"/>
                </a:solidFill>
              </a:rPr>
              <a:t> </a:t>
            </a:r>
            <a:r>
              <a:rPr lang="zh-CN" altLang="en-US" sz="2000" cap="all" dirty="0">
                <a:solidFill>
                  <a:srgbClr val="FF0000"/>
                </a:solidFill>
              </a:rPr>
              <a:t>建筑环境测试技术</a:t>
            </a:r>
            <a:r>
              <a:rPr lang="en-US" altLang="zh-CN" sz="2000" cap="all" dirty="0">
                <a:solidFill>
                  <a:srgbClr val="FF0000"/>
                </a:solidFill>
              </a:rPr>
              <a:t>+</a:t>
            </a:r>
            <a:r>
              <a:rPr lang="zh-CN" altLang="en-US" sz="2000" cap="all" dirty="0" smtClean="0">
                <a:solidFill>
                  <a:srgbClr val="FF0000"/>
                </a:solidFill>
              </a:rPr>
              <a:t>建筑设备自动化</a:t>
            </a:r>
            <a:endParaRPr lang="en-US" altLang="zh-CN" sz="2000" cap="all" dirty="0" smtClean="0">
              <a:solidFill>
                <a:srgbClr val="FF0000"/>
              </a:solidFill>
            </a:endParaRPr>
          </a:p>
          <a:p>
            <a:pPr marL="457200" indent="-457200">
              <a:buFont typeface="Wingdings" panose="05000000000000000000" pitchFamily="2" charset="2"/>
              <a:buChar char="Ø"/>
            </a:pPr>
            <a:r>
              <a:rPr lang="zh-CN" altLang="en-US" sz="2000" cap="all" dirty="0" smtClean="0"/>
              <a:t>新教材的出版解决了无书可用的燃眉之急，保障了专指委改革思想的落地实施。</a:t>
            </a:r>
            <a:endParaRPr lang="en-US" altLang="zh-CN" sz="2000" cap="all" dirty="0" smtClean="0"/>
          </a:p>
          <a:p>
            <a:pPr marL="457200" indent="-457200">
              <a:buFont typeface="Wingdings" panose="05000000000000000000" pitchFamily="2" charset="2"/>
              <a:buChar char="Ø"/>
            </a:pPr>
            <a:r>
              <a:rPr lang="zh-CN" altLang="zh-CN" sz="2000" cap="all" dirty="0" smtClean="0"/>
              <a:t>使得</a:t>
            </a:r>
            <a:r>
              <a:rPr lang="zh-CN" altLang="zh-CN" sz="2000" cap="all" dirty="0"/>
              <a:t>建环专业</a:t>
            </a:r>
            <a:r>
              <a:rPr lang="zh-CN" altLang="en-US" sz="2000" cap="all" dirty="0"/>
              <a:t>得以和同样</a:t>
            </a:r>
            <a:r>
              <a:rPr lang="zh-CN" altLang="zh-CN" sz="2000" cap="all" dirty="0"/>
              <a:t>以“老三门”为基础课程的热能动力等专业相区别，</a:t>
            </a:r>
            <a:r>
              <a:rPr lang="en-US" altLang="zh-CN" sz="2000" cap="all" dirty="0"/>
              <a:t> </a:t>
            </a:r>
            <a:r>
              <a:rPr lang="zh-CN" altLang="en-US" sz="2000" cap="all" dirty="0" smtClean="0"/>
              <a:t>并形成</a:t>
            </a:r>
            <a:r>
              <a:rPr lang="zh-CN" altLang="en-US" sz="2000" cap="all" dirty="0"/>
              <a:t>了鲜明的专业特色</a:t>
            </a:r>
            <a:r>
              <a:rPr lang="zh-CN" altLang="zh-CN" sz="2000" cap="all" dirty="0"/>
              <a:t>。</a:t>
            </a:r>
            <a:endParaRPr lang="en-US" altLang="zh-CN" sz="2000" cap="all" dirty="0"/>
          </a:p>
          <a:p>
            <a:endParaRPr lang="zh-CN" altLang="en-US" sz="2000"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5760" y="260350"/>
            <a:ext cx="7620635" cy="1035050"/>
          </a:xfrm>
        </p:spPr>
        <p:txBody>
          <a:bodyPr vert="horz" rtlCol="0" anchor="ctr">
            <a:noAutofit/>
          </a:bodyPr>
          <a:lstStyle/>
          <a:p>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5.4 </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建环专指委教材（二）</a:t>
            </a:r>
            <a:endParaRPr lang="zh-CN" altLang="en-US" sz="4000" dirty="0">
              <a:solidFill>
                <a:schemeClr val="tx2">
                  <a:lumMod val="90000"/>
                  <a:lumOff val="10000"/>
                </a:schemeClr>
              </a:solidFill>
              <a:latin typeface="楷体" panose="02010609060101010101" pitchFamily="49" charset="-122"/>
              <a:ea typeface="楷体" panose="02010609060101010101" pitchFamily="49" charset="-122"/>
            </a:endParaRPr>
          </a:p>
        </p:txBody>
      </p:sp>
      <p:pic>
        <p:nvPicPr>
          <p:cNvPr id="6" name="图片 5"/>
          <p:cNvPicPr/>
          <p:nvPr>
            <p:custDataLst>
              <p:tags r:id="rId1"/>
            </p:custDataLst>
          </p:nvPr>
        </p:nvPicPr>
        <p:blipFill>
          <a:blip r:embed="rId2"/>
          <a:stretch>
            <a:fillRect/>
          </a:stretch>
        </p:blipFill>
        <p:spPr>
          <a:xfrm>
            <a:off x="8529955" y="1412875"/>
            <a:ext cx="1154430" cy="1422400"/>
          </a:xfrm>
          <a:prstGeom prst="rect">
            <a:avLst/>
          </a:prstGeom>
        </p:spPr>
      </p:pic>
      <p:pic>
        <p:nvPicPr>
          <p:cNvPr id="7" name="图片 6"/>
          <p:cNvPicPr/>
          <p:nvPr>
            <p:custDataLst>
              <p:tags r:id="rId3"/>
            </p:custDataLst>
          </p:nvPr>
        </p:nvPicPr>
        <p:blipFill>
          <a:blip r:embed="rId4"/>
          <a:stretch>
            <a:fillRect/>
          </a:stretch>
        </p:blipFill>
        <p:spPr>
          <a:xfrm>
            <a:off x="9891395" y="3323590"/>
            <a:ext cx="1156970" cy="1397000"/>
          </a:xfrm>
          <a:prstGeom prst="rect">
            <a:avLst/>
          </a:prstGeom>
        </p:spPr>
      </p:pic>
      <p:pic>
        <p:nvPicPr>
          <p:cNvPr id="13" name="图片 12"/>
          <p:cNvPicPr/>
          <p:nvPr>
            <p:custDataLst>
              <p:tags r:id="rId5"/>
            </p:custDataLst>
          </p:nvPr>
        </p:nvPicPr>
        <p:blipFill>
          <a:blip r:embed="rId6"/>
          <a:stretch>
            <a:fillRect/>
          </a:stretch>
        </p:blipFill>
        <p:spPr>
          <a:xfrm>
            <a:off x="9878060" y="1386205"/>
            <a:ext cx="1113155" cy="1422400"/>
          </a:xfrm>
          <a:prstGeom prst="rect">
            <a:avLst/>
          </a:prstGeom>
        </p:spPr>
      </p:pic>
      <p:pic>
        <p:nvPicPr>
          <p:cNvPr id="14" name="内容占位符 3"/>
          <p:cNvPicPr/>
          <p:nvPr>
            <p:custDataLst>
              <p:tags r:id="rId7"/>
            </p:custDataLst>
          </p:nvPr>
        </p:nvPicPr>
        <p:blipFill>
          <a:blip r:embed="rId8"/>
          <a:stretch>
            <a:fillRect/>
          </a:stretch>
        </p:blipFill>
        <p:spPr>
          <a:xfrm>
            <a:off x="7151370" y="3323590"/>
            <a:ext cx="1120775" cy="1425575"/>
          </a:xfrm>
          <a:prstGeom prst="rect">
            <a:avLst/>
          </a:prstGeom>
        </p:spPr>
      </p:pic>
      <p:pic>
        <p:nvPicPr>
          <p:cNvPr id="16" name="图片 15"/>
          <p:cNvPicPr>
            <a:picLocks noChangeAspect="1"/>
          </p:cNvPicPr>
          <p:nvPr>
            <p:custDataLst>
              <p:tags r:id="rId9"/>
            </p:custDataLst>
          </p:nvPr>
        </p:nvPicPr>
        <p:blipFill>
          <a:blip r:embed="rId10"/>
          <a:stretch>
            <a:fillRect/>
          </a:stretch>
        </p:blipFill>
        <p:spPr>
          <a:xfrm>
            <a:off x="8515985" y="3323590"/>
            <a:ext cx="1168400" cy="1424940"/>
          </a:xfrm>
          <a:prstGeom prst="rect">
            <a:avLst/>
          </a:prstGeom>
        </p:spPr>
      </p:pic>
      <p:pic>
        <p:nvPicPr>
          <p:cNvPr id="17" name="图片 16"/>
          <p:cNvPicPr>
            <a:picLocks noChangeAspect="1"/>
          </p:cNvPicPr>
          <p:nvPr>
            <p:custDataLst>
              <p:tags r:id="rId11"/>
            </p:custDataLst>
          </p:nvPr>
        </p:nvPicPr>
        <p:blipFill>
          <a:blip r:embed="rId12"/>
          <a:stretch>
            <a:fillRect/>
          </a:stretch>
        </p:blipFill>
        <p:spPr>
          <a:xfrm>
            <a:off x="7158355" y="1379855"/>
            <a:ext cx="1113155" cy="1410970"/>
          </a:xfrm>
          <a:prstGeom prst="rect">
            <a:avLst/>
          </a:prstGeom>
        </p:spPr>
      </p:pic>
      <p:sp>
        <p:nvSpPr>
          <p:cNvPr id="3" name="TextBox 2"/>
          <p:cNvSpPr txBox="1"/>
          <p:nvPr>
            <p:custDataLst>
              <p:tags r:id="rId13"/>
            </p:custDataLst>
          </p:nvPr>
        </p:nvSpPr>
        <p:spPr>
          <a:xfrm>
            <a:off x="7190740" y="4784090"/>
            <a:ext cx="1233805" cy="552450"/>
          </a:xfrm>
          <a:prstGeom prst="rect">
            <a:avLst/>
          </a:prstGeom>
          <a:noFill/>
        </p:spPr>
        <p:txBody>
          <a:bodyPr wrap="square" lIns="137324" tIns="68661" rIns="137324" bIns="68661" rtlCol="0">
            <a:spAutoFit/>
          </a:bodyPr>
          <a:lstStyle/>
          <a:p>
            <a:r>
              <a:rPr lang="en-US" altLang="zh-CN" sz="2700" dirty="0"/>
              <a:t>2009</a:t>
            </a:r>
            <a:endParaRPr lang="zh-CN" altLang="en-US" sz="2700" dirty="0"/>
          </a:p>
        </p:txBody>
      </p:sp>
      <p:sp>
        <p:nvSpPr>
          <p:cNvPr id="11" name="TextBox 10"/>
          <p:cNvSpPr txBox="1"/>
          <p:nvPr>
            <p:custDataLst>
              <p:tags r:id="rId14"/>
            </p:custDataLst>
          </p:nvPr>
        </p:nvSpPr>
        <p:spPr>
          <a:xfrm>
            <a:off x="9975215" y="2783840"/>
            <a:ext cx="1320165" cy="552450"/>
          </a:xfrm>
          <a:prstGeom prst="rect">
            <a:avLst/>
          </a:prstGeom>
          <a:noFill/>
        </p:spPr>
        <p:txBody>
          <a:bodyPr wrap="square" lIns="137324" tIns="68661" rIns="137324" bIns="68661" rtlCol="0">
            <a:spAutoFit/>
          </a:bodyPr>
          <a:lstStyle/>
          <a:p>
            <a:r>
              <a:rPr lang="en-US" altLang="zh-CN" sz="2700" dirty="0"/>
              <a:t>2009</a:t>
            </a:r>
            <a:endParaRPr lang="zh-CN" altLang="en-US" sz="2700" dirty="0"/>
          </a:p>
        </p:txBody>
      </p:sp>
      <p:sp>
        <p:nvSpPr>
          <p:cNvPr id="12" name="TextBox 11"/>
          <p:cNvSpPr txBox="1"/>
          <p:nvPr>
            <p:custDataLst>
              <p:tags r:id="rId15"/>
            </p:custDataLst>
          </p:nvPr>
        </p:nvSpPr>
        <p:spPr>
          <a:xfrm>
            <a:off x="7138035" y="2790825"/>
            <a:ext cx="1096010" cy="552450"/>
          </a:xfrm>
          <a:prstGeom prst="rect">
            <a:avLst/>
          </a:prstGeom>
          <a:noFill/>
        </p:spPr>
        <p:txBody>
          <a:bodyPr wrap="square" lIns="137324" tIns="68661" rIns="137324" bIns="68661" rtlCol="0">
            <a:spAutoFit/>
          </a:bodyPr>
          <a:lstStyle/>
          <a:p>
            <a:r>
              <a:rPr lang="en-US" altLang="zh-CN" sz="2700" dirty="0"/>
              <a:t>2011</a:t>
            </a:r>
            <a:endParaRPr lang="zh-CN" altLang="en-US" sz="2700" dirty="0"/>
          </a:p>
        </p:txBody>
      </p:sp>
      <p:sp>
        <p:nvSpPr>
          <p:cNvPr id="15" name="TextBox 14"/>
          <p:cNvSpPr txBox="1"/>
          <p:nvPr>
            <p:custDataLst>
              <p:tags r:id="rId16"/>
            </p:custDataLst>
          </p:nvPr>
        </p:nvSpPr>
        <p:spPr>
          <a:xfrm>
            <a:off x="8637905" y="2827020"/>
            <a:ext cx="1252220" cy="552450"/>
          </a:xfrm>
          <a:prstGeom prst="rect">
            <a:avLst/>
          </a:prstGeom>
          <a:noFill/>
        </p:spPr>
        <p:txBody>
          <a:bodyPr wrap="square" lIns="137324" tIns="68661" rIns="137324" bIns="68661" rtlCol="0">
            <a:spAutoFit/>
          </a:bodyPr>
          <a:lstStyle/>
          <a:p>
            <a:r>
              <a:rPr lang="en-US" altLang="zh-CN" sz="2700" dirty="0"/>
              <a:t>2007</a:t>
            </a:r>
            <a:endParaRPr lang="zh-CN" altLang="en-US" sz="2700" dirty="0"/>
          </a:p>
        </p:txBody>
      </p:sp>
      <p:sp>
        <p:nvSpPr>
          <p:cNvPr id="18" name="TextBox 17"/>
          <p:cNvSpPr txBox="1"/>
          <p:nvPr>
            <p:custDataLst>
              <p:tags r:id="rId17"/>
            </p:custDataLst>
          </p:nvPr>
        </p:nvSpPr>
        <p:spPr>
          <a:xfrm>
            <a:off x="8678545" y="4784090"/>
            <a:ext cx="1127125" cy="552450"/>
          </a:xfrm>
          <a:prstGeom prst="rect">
            <a:avLst/>
          </a:prstGeom>
          <a:noFill/>
        </p:spPr>
        <p:txBody>
          <a:bodyPr wrap="square" lIns="137324" tIns="68661" rIns="137324" bIns="68661" rtlCol="0">
            <a:spAutoFit/>
          </a:bodyPr>
          <a:lstStyle/>
          <a:p>
            <a:r>
              <a:rPr lang="en-US" altLang="zh-CN" sz="2700" dirty="0"/>
              <a:t>2011</a:t>
            </a:r>
            <a:endParaRPr lang="zh-CN" altLang="en-US" sz="2700" dirty="0"/>
          </a:p>
        </p:txBody>
      </p:sp>
      <p:sp>
        <p:nvSpPr>
          <p:cNvPr id="19" name="TextBox 18"/>
          <p:cNvSpPr txBox="1"/>
          <p:nvPr>
            <p:custDataLst>
              <p:tags r:id="rId18"/>
            </p:custDataLst>
          </p:nvPr>
        </p:nvSpPr>
        <p:spPr>
          <a:xfrm>
            <a:off x="10077450" y="4784090"/>
            <a:ext cx="1039495" cy="552450"/>
          </a:xfrm>
          <a:prstGeom prst="rect">
            <a:avLst/>
          </a:prstGeom>
          <a:noFill/>
        </p:spPr>
        <p:txBody>
          <a:bodyPr wrap="square" lIns="137324" tIns="68661" rIns="137324" bIns="68661" rtlCol="0">
            <a:spAutoFit/>
          </a:bodyPr>
          <a:lstStyle/>
          <a:p>
            <a:r>
              <a:rPr lang="en-US" altLang="zh-CN" sz="2700" dirty="0"/>
              <a:t>2008</a:t>
            </a:r>
            <a:endParaRPr lang="zh-CN" altLang="en-US" sz="2700" dirty="0"/>
          </a:p>
        </p:txBody>
      </p:sp>
      <p:sp>
        <p:nvSpPr>
          <p:cNvPr id="21" name="内容占位符 3"/>
          <p:cNvSpPr txBox="1">
            <a:spLocks noGrp="1"/>
          </p:cNvSpPr>
          <p:nvPr>
            <p:ph idx="1"/>
          </p:nvPr>
        </p:nvSpPr>
        <p:spPr>
          <a:xfrm>
            <a:off x="119380" y="1772920"/>
            <a:ext cx="6919595" cy="2388235"/>
          </a:xfrm>
          <a:prstGeom prst="rect">
            <a:avLst/>
          </a:prstGeom>
          <a:noFill/>
        </p:spPr>
        <p:txBody>
          <a:bodyPr wrap="square" rtlCol="0">
            <a:noAutofit/>
          </a:bodyPr>
          <a:lstStyle/>
          <a:p>
            <a:pPr fontAlgn="auto">
              <a:lnSpc>
                <a:spcPct val="150000"/>
              </a:lnSpc>
              <a:spcBef>
                <a:spcPts val="0"/>
              </a:spcBef>
            </a:pPr>
            <a:r>
              <a:rPr lang="zh-CN" altLang="en-US" sz="2800" dirty="0"/>
              <a:t>由推荐教材改成</a:t>
            </a:r>
            <a:r>
              <a:rPr lang="zh-CN" altLang="en-US" sz="2800" dirty="0">
                <a:solidFill>
                  <a:srgbClr val="FF0000"/>
                </a:solidFill>
              </a:rPr>
              <a:t>规划推荐</a:t>
            </a:r>
            <a:r>
              <a:rPr lang="zh-CN" altLang="en-US" sz="2800" dirty="0"/>
              <a:t>教材</a:t>
            </a:r>
            <a:endParaRPr lang="en-US" altLang="zh-CN" sz="2800" dirty="0"/>
          </a:p>
          <a:p>
            <a:pPr fontAlgn="auto">
              <a:lnSpc>
                <a:spcPct val="150000"/>
              </a:lnSpc>
              <a:spcBef>
                <a:spcPts val="0"/>
              </a:spcBef>
            </a:pPr>
            <a:r>
              <a:rPr lang="zh-CN" altLang="en-US" sz="2800" dirty="0"/>
              <a:t>新系列不断修订，并补充</a:t>
            </a:r>
            <a:r>
              <a:rPr lang="en-US" altLang="zh-CN" sz="2800" dirty="0"/>
              <a:t>6</a:t>
            </a:r>
            <a:r>
              <a:rPr lang="zh-CN" altLang="en-US" sz="2800" dirty="0"/>
              <a:t>本新编教材，</a:t>
            </a:r>
            <a:r>
              <a:rPr lang="en-US" altLang="zh-CN" sz="2800" dirty="0"/>
              <a:t>2011</a:t>
            </a:r>
            <a:r>
              <a:rPr lang="zh-CN" altLang="en-US" sz="2800" dirty="0" smtClean="0"/>
              <a:t>年规划教材的总数</a:t>
            </a:r>
            <a:r>
              <a:rPr lang="zh-CN" altLang="en-US" sz="2800" dirty="0"/>
              <a:t>达到</a:t>
            </a:r>
            <a:r>
              <a:rPr lang="en-US" altLang="zh-CN" sz="2800" dirty="0"/>
              <a:t>22</a:t>
            </a:r>
            <a:r>
              <a:rPr lang="zh-CN" altLang="en-US" sz="2800" dirty="0"/>
              <a:t>本</a:t>
            </a:r>
            <a:endParaRPr lang="en-US" altLang="zh-CN" sz="2800" dirty="0"/>
          </a:p>
          <a:p>
            <a:pPr fontAlgn="auto">
              <a:lnSpc>
                <a:spcPct val="150000"/>
              </a:lnSpc>
              <a:spcBef>
                <a:spcPts val="0"/>
              </a:spcBef>
            </a:pPr>
            <a:r>
              <a:rPr lang="zh-CN" altLang="en-US" sz="2800" dirty="0"/>
              <a:t>个别教材一纲两本</a:t>
            </a:r>
            <a:endParaRPr lang="en-US" altLang="zh-CN"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55100" y="1782544"/>
            <a:ext cx="1414448" cy="1824748"/>
          </a:xfrm>
          <a:prstGeom prst="rect">
            <a:avLst/>
          </a:prstGeom>
        </p:spPr>
      </p:pic>
      <p:pic>
        <p:nvPicPr>
          <p:cNvPr id="8" name="图片 7"/>
          <p:cNvPicPr/>
          <p:nvPr/>
        </p:nvPicPr>
        <p:blipFill>
          <a:blip r:embed="rId2"/>
          <a:stretch>
            <a:fillRect/>
          </a:stretch>
        </p:blipFill>
        <p:spPr>
          <a:xfrm>
            <a:off x="844091" y="4394680"/>
            <a:ext cx="1299336" cy="1684185"/>
          </a:xfrm>
          <a:prstGeom prst="rect">
            <a:avLst/>
          </a:prstGeom>
        </p:spPr>
      </p:pic>
      <p:sp>
        <p:nvSpPr>
          <p:cNvPr id="4" name="标题 3"/>
          <p:cNvSpPr>
            <a:spLocks noGrp="1"/>
          </p:cNvSpPr>
          <p:nvPr>
            <p:ph type="title"/>
          </p:nvPr>
        </p:nvSpPr>
        <p:spPr>
          <a:xfrm>
            <a:off x="119380" y="116205"/>
            <a:ext cx="12072620" cy="1035050"/>
          </a:xfrm>
        </p:spPr>
        <p:txBody>
          <a:bodyPr vert="horz" rtlCol="0" anchor="ctr">
            <a:noAutofit/>
          </a:bodyPr>
          <a:lstStyle/>
          <a:p>
            <a:r>
              <a:rPr lang="en-US" altLang="zh-CN" sz="3800" dirty="0">
                <a:solidFill>
                  <a:schemeClr val="tx2">
                    <a:lumMod val="90000"/>
                    <a:lumOff val="10000"/>
                  </a:schemeClr>
                </a:solidFill>
                <a:latin typeface="楷体" panose="02010609060101010101" pitchFamily="49" charset="-122"/>
                <a:ea typeface="楷体" panose="02010609060101010101" pitchFamily="49" charset="-122"/>
              </a:rPr>
              <a:t>5.5</a:t>
            </a:r>
            <a:r>
              <a:rPr lang="zh-CN" altLang="en-US" sz="3800" dirty="0">
                <a:solidFill>
                  <a:schemeClr val="tx2">
                    <a:lumMod val="90000"/>
                    <a:lumOff val="10000"/>
                  </a:schemeClr>
                </a:solidFill>
                <a:latin typeface="楷体" panose="02010609060101010101" pitchFamily="49" charset="-122"/>
                <a:ea typeface="楷体" panose="02010609060101010101" pitchFamily="49" charset="-122"/>
              </a:rPr>
              <a:t>原体系中的部分</a:t>
            </a:r>
            <a:r>
              <a:rPr lang="zh-CN" altLang="en-US" sz="3800" dirty="0" smtClean="0">
                <a:solidFill>
                  <a:schemeClr val="tx2">
                    <a:lumMod val="90000"/>
                    <a:lumOff val="10000"/>
                  </a:schemeClr>
                </a:solidFill>
                <a:latin typeface="楷体" panose="02010609060101010101" pitchFamily="49" charset="-122"/>
                <a:ea typeface="楷体" panose="02010609060101010101" pitchFamily="49" charset="-122"/>
              </a:rPr>
              <a:t>核心课教材</a:t>
            </a:r>
            <a:r>
              <a:rPr lang="zh-CN" altLang="en-US" sz="3800" dirty="0">
                <a:solidFill>
                  <a:schemeClr val="tx2">
                    <a:lumMod val="90000"/>
                    <a:lumOff val="10000"/>
                  </a:schemeClr>
                </a:solidFill>
                <a:latin typeface="楷体" panose="02010609060101010101" pitchFamily="49" charset="-122"/>
                <a:ea typeface="楷体" panose="02010609060101010101" pitchFamily="49" charset="-122"/>
              </a:rPr>
              <a:t>进入建环教材开放套系</a:t>
            </a:r>
            <a:endParaRPr lang="zh-CN" altLang="en-US" sz="3800" dirty="0">
              <a:solidFill>
                <a:schemeClr val="tx2">
                  <a:lumMod val="90000"/>
                  <a:lumOff val="10000"/>
                </a:schemeClr>
              </a:solidFill>
              <a:latin typeface="楷体" panose="02010609060101010101" pitchFamily="49" charset="-122"/>
              <a:ea typeface="楷体" panose="02010609060101010101" pitchFamily="49" charset="-122"/>
            </a:endParaRPr>
          </a:p>
        </p:txBody>
      </p:sp>
      <p:pic>
        <p:nvPicPr>
          <p:cNvPr id="7" name="图片 6"/>
          <p:cNvPicPr/>
          <p:nvPr/>
        </p:nvPicPr>
        <p:blipFill>
          <a:blip r:embed="rId3"/>
          <a:stretch>
            <a:fillRect/>
          </a:stretch>
        </p:blipFill>
        <p:spPr>
          <a:xfrm>
            <a:off x="1766955" y="2564418"/>
            <a:ext cx="1426642" cy="1715927"/>
          </a:xfrm>
          <a:prstGeom prst="rect">
            <a:avLst/>
          </a:prstGeom>
        </p:spPr>
      </p:pic>
      <p:pic>
        <p:nvPicPr>
          <p:cNvPr id="2" name="Picture 9" descr="C:\Users\Administrator\Desktop\新建文件夹 (2)\图片3.png"/>
          <p:cNvPicPr>
            <a:picLocks noGrp="1" noChangeAspect="1" noChangeArrowheads="1"/>
          </p:cNvPicPr>
          <p:nvPr>
            <p:ph idx="1"/>
          </p:nvPr>
        </p:nvPicPr>
        <p:blipFill>
          <a:blip r:embed="rId4">
            <a:extLst>
              <a:ext uri="{28A0092B-C50C-407E-A947-70E740481C1C}">
                <a14:useLocalDpi xmlns:a14="http://schemas.microsoft.com/office/drawing/2010/main" val="0"/>
              </a:ext>
            </a:extLst>
          </a:blip>
          <a:stretch>
            <a:fillRect/>
          </a:stretch>
        </p:blipFill>
        <p:spPr bwMode="auto">
          <a:xfrm>
            <a:off x="5951877" y="1556636"/>
            <a:ext cx="2857444" cy="392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7243" y="4323589"/>
            <a:ext cx="1299335" cy="1684185"/>
          </a:xfrm>
          <a:prstGeom prst="rect">
            <a:avLst/>
          </a:prstGeom>
          <a:effectLst>
            <a:outerShdw blurRad="63500" sx="102000" sy="102000" algn="ctr" rotWithShape="0">
              <a:prstClr val="black">
                <a:alpha val="40000"/>
              </a:prstClr>
            </a:outerShdw>
          </a:effectLst>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25217" y="4406018"/>
            <a:ext cx="1299335" cy="1672745"/>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7"/>
          <a:stretch>
            <a:fillRect/>
          </a:stretch>
        </p:blipFill>
        <p:spPr>
          <a:xfrm>
            <a:off x="2578262" y="3275370"/>
            <a:ext cx="1427246" cy="1780506"/>
          </a:xfrm>
          <a:prstGeom prst="rect">
            <a:avLst/>
          </a:prstGeom>
        </p:spPr>
      </p:pic>
      <p:pic>
        <p:nvPicPr>
          <p:cNvPr id="10" name="图片 9"/>
          <p:cNvPicPr/>
          <p:nvPr/>
        </p:nvPicPr>
        <p:blipFill>
          <a:blip r:embed="rId8"/>
          <a:stretch>
            <a:fillRect/>
          </a:stretch>
        </p:blipFill>
        <p:spPr>
          <a:xfrm>
            <a:off x="3119342" y="4149204"/>
            <a:ext cx="1530371" cy="1684185"/>
          </a:xfrm>
          <a:prstGeom prst="rect">
            <a:avLst/>
          </a:prstGeom>
        </p:spPr>
      </p:pic>
      <p:sp>
        <p:nvSpPr>
          <p:cNvPr id="3" name="TextBox 2"/>
          <p:cNvSpPr txBox="1"/>
          <p:nvPr/>
        </p:nvSpPr>
        <p:spPr>
          <a:xfrm>
            <a:off x="8760209" y="2636468"/>
            <a:ext cx="2992120" cy="829945"/>
          </a:xfrm>
          <a:prstGeom prst="rect">
            <a:avLst/>
          </a:prstGeom>
          <a:noFill/>
        </p:spPr>
        <p:txBody>
          <a:bodyPr wrap="none" rtlCol="0">
            <a:spAutoFit/>
          </a:bodyPr>
          <a:lstStyle/>
          <a:p>
            <a:r>
              <a:rPr lang="en-US" altLang="zh-CN" sz="2400" dirty="0" smtClean="0"/>
              <a:t>2012</a:t>
            </a:r>
            <a:r>
              <a:rPr lang="zh-CN" altLang="en-US" sz="2400" dirty="0" smtClean="0"/>
              <a:t>年专业更名后，</a:t>
            </a:r>
            <a:endParaRPr lang="en-US" altLang="zh-CN" sz="2400" dirty="0" smtClean="0"/>
          </a:p>
          <a:p>
            <a:r>
              <a:rPr lang="zh-CN" altLang="en-US" sz="2400" dirty="0" smtClean="0"/>
              <a:t>统一更换了封面</a:t>
            </a:r>
            <a:endParaRPr lang="zh-CN" alt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848163" y="782838"/>
            <a:ext cx="9123680" cy="583565"/>
          </a:xfrm>
          <a:prstGeom prst="rect">
            <a:avLst/>
          </a:prstGeom>
          <a:noFill/>
        </p:spPr>
        <p:txBody>
          <a:bodyPr wrap="none" rtlCol="0">
            <a:spAutoFit/>
          </a:bodyPr>
          <a:lstStyle/>
          <a:p>
            <a:r>
              <a:rPr lang="zh-CN" altLang="en-US" sz="3200" dirty="0" smtClean="0">
                <a:latin typeface="宋体" panose="02010600030101010101" pitchFamily="2" charset="-122"/>
                <a:ea typeface="宋体" panose="02010600030101010101" pitchFamily="2" charset="-122"/>
              </a:rPr>
              <a:t>建环专业系列教材（开放套系），供特色办学选用</a:t>
            </a:r>
            <a:endParaRPr lang="zh-CN" altLang="en-US" sz="3200" dirty="0" smtClean="0">
              <a:latin typeface="宋体" panose="02010600030101010101" pitchFamily="2" charset="-122"/>
              <a:ea typeface="宋体" panose="02010600030101010101" pitchFamily="2" charset="-122"/>
            </a:endParaRPr>
          </a:p>
        </p:txBody>
      </p:sp>
      <p:grpSp>
        <p:nvGrpSpPr>
          <p:cNvPr id="27" name="组合 26"/>
          <p:cNvGrpSpPr/>
          <p:nvPr/>
        </p:nvGrpSpPr>
        <p:grpSpPr>
          <a:xfrm rot="0">
            <a:off x="288925" y="2153285"/>
            <a:ext cx="11722100" cy="2781300"/>
            <a:chOff x="26035" y="636270"/>
            <a:chExt cx="23677245" cy="6343650"/>
          </a:xfrm>
          <a:effectLst>
            <a:outerShdw blurRad="50800" dist="38100" dir="5400000" algn="t" rotWithShape="0">
              <a:prstClr val="black">
                <a:alpha val="40000"/>
              </a:prstClr>
            </a:outerShdw>
          </a:effectLst>
        </p:grpSpPr>
        <p:pic>
          <p:nvPicPr>
            <p:cNvPr id="4" name="图片 3"/>
            <p:cNvPicPr>
              <a:picLocks noChangeAspect="1"/>
            </p:cNvPicPr>
            <p:nvPr/>
          </p:nvPicPr>
          <p:blipFill>
            <a:blip r:embed="rId1"/>
            <a:stretch>
              <a:fillRect/>
            </a:stretch>
          </p:blipFill>
          <p:spPr>
            <a:xfrm>
              <a:off x="35560" y="636905"/>
              <a:ext cx="1937385" cy="3068955"/>
            </a:xfrm>
            <a:prstGeom prst="rect">
              <a:avLst/>
            </a:prstGeom>
          </p:spPr>
        </p:pic>
        <p:pic>
          <p:nvPicPr>
            <p:cNvPr id="5" name="图片 4"/>
            <p:cNvPicPr>
              <a:picLocks noChangeAspect="1"/>
            </p:cNvPicPr>
            <p:nvPr/>
          </p:nvPicPr>
          <p:blipFill>
            <a:blip r:embed="rId2"/>
            <a:stretch>
              <a:fillRect/>
            </a:stretch>
          </p:blipFill>
          <p:spPr>
            <a:xfrm>
              <a:off x="4005580" y="654685"/>
              <a:ext cx="1936115" cy="3051810"/>
            </a:xfrm>
            <a:prstGeom prst="rect">
              <a:avLst/>
            </a:prstGeom>
          </p:spPr>
        </p:pic>
        <p:pic>
          <p:nvPicPr>
            <p:cNvPr id="6" name="图片 5"/>
            <p:cNvPicPr/>
            <p:nvPr/>
          </p:nvPicPr>
          <p:blipFill>
            <a:blip r:embed="rId3"/>
            <a:stretch>
              <a:fillRect/>
            </a:stretch>
          </p:blipFill>
          <p:spPr>
            <a:xfrm>
              <a:off x="9959975" y="636905"/>
              <a:ext cx="1935480" cy="3050540"/>
            </a:xfrm>
            <a:prstGeom prst="rect">
              <a:avLst/>
            </a:prstGeom>
          </p:spPr>
        </p:pic>
        <p:pic>
          <p:nvPicPr>
            <p:cNvPr id="7" name="图片 6"/>
            <p:cNvPicPr/>
            <p:nvPr/>
          </p:nvPicPr>
          <p:blipFill>
            <a:blip r:embed="rId4"/>
            <a:stretch>
              <a:fillRect/>
            </a:stretch>
          </p:blipFill>
          <p:spPr>
            <a:xfrm>
              <a:off x="11939905" y="636905"/>
              <a:ext cx="1935480" cy="3050540"/>
            </a:xfrm>
            <a:prstGeom prst="rect">
              <a:avLst/>
            </a:prstGeom>
          </p:spPr>
        </p:pic>
        <p:pic>
          <p:nvPicPr>
            <p:cNvPr id="8" name="图片 7"/>
            <p:cNvPicPr/>
            <p:nvPr/>
          </p:nvPicPr>
          <p:blipFill>
            <a:blip r:embed="rId5"/>
            <a:stretch>
              <a:fillRect/>
            </a:stretch>
          </p:blipFill>
          <p:spPr>
            <a:xfrm>
              <a:off x="15922625" y="657225"/>
              <a:ext cx="1937385" cy="3049270"/>
            </a:xfrm>
            <a:prstGeom prst="rect">
              <a:avLst/>
            </a:prstGeom>
          </p:spPr>
        </p:pic>
        <p:pic>
          <p:nvPicPr>
            <p:cNvPr id="9" name="图片 8"/>
            <p:cNvPicPr>
              <a:picLocks noChangeAspect="1"/>
            </p:cNvPicPr>
            <p:nvPr/>
          </p:nvPicPr>
          <p:blipFill>
            <a:blip r:embed="rId6"/>
            <a:stretch>
              <a:fillRect/>
            </a:stretch>
          </p:blipFill>
          <p:spPr>
            <a:xfrm>
              <a:off x="19888200" y="657225"/>
              <a:ext cx="1887220" cy="3029585"/>
            </a:xfrm>
            <a:prstGeom prst="rect">
              <a:avLst/>
            </a:prstGeom>
          </p:spPr>
        </p:pic>
        <p:pic>
          <p:nvPicPr>
            <p:cNvPr id="10" name="图片 9"/>
            <p:cNvPicPr/>
            <p:nvPr/>
          </p:nvPicPr>
          <p:blipFill>
            <a:blip r:embed="rId7"/>
            <a:stretch>
              <a:fillRect/>
            </a:stretch>
          </p:blipFill>
          <p:spPr>
            <a:xfrm>
              <a:off x="2023110" y="654685"/>
              <a:ext cx="1935480" cy="3067685"/>
            </a:xfrm>
            <a:prstGeom prst="rect">
              <a:avLst/>
            </a:prstGeom>
          </p:spPr>
        </p:pic>
        <p:pic>
          <p:nvPicPr>
            <p:cNvPr id="11" name="图片 10"/>
            <p:cNvPicPr/>
            <p:nvPr/>
          </p:nvPicPr>
          <p:blipFill>
            <a:blip r:embed="rId8"/>
            <a:stretch>
              <a:fillRect/>
            </a:stretch>
          </p:blipFill>
          <p:spPr>
            <a:xfrm>
              <a:off x="5988685" y="655955"/>
              <a:ext cx="1935480" cy="3050540"/>
            </a:xfrm>
            <a:prstGeom prst="rect">
              <a:avLst/>
            </a:prstGeom>
          </p:spPr>
        </p:pic>
        <p:pic>
          <p:nvPicPr>
            <p:cNvPr id="12" name="图片 11"/>
            <p:cNvPicPr/>
            <p:nvPr/>
          </p:nvPicPr>
          <p:blipFill>
            <a:blip r:embed="rId9"/>
            <a:stretch>
              <a:fillRect/>
            </a:stretch>
          </p:blipFill>
          <p:spPr>
            <a:xfrm>
              <a:off x="13931265" y="636270"/>
              <a:ext cx="1935480" cy="3051175"/>
            </a:xfrm>
            <a:prstGeom prst="rect">
              <a:avLst/>
            </a:prstGeom>
          </p:spPr>
        </p:pic>
        <p:pic>
          <p:nvPicPr>
            <p:cNvPr id="13" name="图片 12"/>
            <p:cNvPicPr/>
            <p:nvPr/>
          </p:nvPicPr>
          <p:blipFill>
            <a:blip r:embed="rId10"/>
            <a:stretch>
              <a:fillRect/>
            </a:stretch>
          </p:blipFill>
          <p:spPr>
            <a:xfrm>
              <a:off x="17915890" y="655320"/>
              <a:ext cx="1934845" cy="3050540"/>
            </a:xfrm>
            <a:prstGeom prst="rect">
              <a:avLst/>
            </a:prstGeom>
          </p:spPr>
        </p:pic>
        <p:pic>
          <p:nvPicPr>
            <p:cNvPr id="14" name="图片 13"/>
            <p:cNvPicPr/>
            <p:nvPr/>
          </p:nvPicPr>
          <p:blipFill>
            <a:blip r:embed="rId11"/>
            <a:stretch>
              <a:fillRect/>
            </a:stretch>
          </p:blipFill>
          <p:spPr>
            <a:xfrm>
              <a:off x="7974330" y="654685"/>
              <a:ext cx="1935480" cy="3050540"/>
            </a:xfrm>
            <a:prstGeom prst="rect">
              <a:avLst/>
            </a:prstGeom>
          </p:spPr>
        </p:pic>
        <p:pic>
          <p:nvPicPr>
            <p:cNvPr id="15" name="图片 14"/>
            <p:cNvPicPr/>
            <p:nvPr/>
          </p:nvPicPr>
          <p:blipFill>
            <a:blip r:embed="rId12"/>
            <a:stretch>
              <a:fillRect/>
            </a:stretch>
          </p:blipFill>
          <p:spPr>
            <a:xfrm>
              <a:off x="21856700" y="636905"/>
              <a:ext cx="1846580" cy="3050540"/>
            </a:xfrm>
            <a:prstGeom prst="rect">
              <a:avLst/>
            </a:prstGeom>
          </p:spPr>
        </p:pic>
        <p:pic>
          <p:nvPicPr>
            <p:cNvPr id="16" name="图片 15"/>
            <p:cNvPicPr/>
            <p:nvPr/>
          </p:nvPicPr>
          <p:blipFill>
            <a:blip r:embed="rId13"/>
            <a:stretch>
              <a:fillRect/>
            </a:stretch>
          </p:blipFill>
          <p:spPr>
            <a:xfrm>
              <a:off x="15927070" y="3900170"/>
              <a:ext cx="1979295" cy="3066415"/>
            </a:xfrm>
            <a:prstGeom prst="rect">
              <a:avLst/>
            </a:prstGeom>
          </p:spPr>
        </p:pic>
        <p:pic>
          <p:nvPicPr>
            <p:cNvPr id="17" name="图片 16"/>
            <p:cNvPicPr/>
            <p:nvPr/>
          </p:nvPicPr>
          <p:blipFill>
            <a:blip r:embed="rId14"/>
            <a:stretch>
              <a:fillRect/>
            </a:stretch>
          </p:blipFill>
          <p:spPr>
            <a:xfrm>
              <a:off x="26035" y="3900170"/>
              <a:ext cx="1936800" cy="3067200"/>
            </a:xfrm>
            <a:prstGeom prst="rect">
              <a:avLst/>
            </a:prstGeom>
          </p:spPr>
        </p:pic>
        <p:pic>
          <p:nvPicPr>
            <p:cNvPr id="18" name="图片 17"/>
            <p:cNvPicPr/>
            <p:nvPr/>
          </p:nvPicPr>
          <p:blipFill>
            <a:blip r:embed="rId15"/>
            <a:stretch>
              <a:fillRect/>
            </a:stretch>
          </p:blipFill>
          <p:spPr>
            <a:xfrm>
              <a:off x="5991860" y="3900170"/>
              <a:ext cx="1938020" cy="3067050"/>
            </a:xfrm>
            <a:prstGeom prst="rect">
              <a:avLst/>
            </a:prstGeom>
          </p:spPr>
        </p:pic>
        <p:pic>
          <p:nvPicPr>
            <p:cNvPr id="19" name="图片 18"/>
            <p:cNvPicPr>
              <a:picLocks noChangeAspect="1"/>
            </p:cNvPicPr>
            <p:nvPr/>
          </p:nvPicPr>
          <p:blipFill>
            <a:blip r:embed="rId16"/>
            <a:stretch>
              <a:fillRect/>
            </a:stretch>
          </p:blipFill>
          <p:spPr>
            <a:xfrm>
              <a:off x="9963785" y="3901440"/>
              <a:ext cx="1941830" cy="3065780"/>
            </a:xfrm>
            <a:prstGeom prst="rect">
              <a:avLst/>
            </a:prstGeom>
          </p:spPr>
        </p:pic>
        <p:pic>
          <p:nvPicPr>
            <p:cNvPr id="20" name="图片 19"/>
            <p:cNvPicPr/>
            <p:nvPr/>
          </p:nvPicPr>
          <p:blipFill>
            <a:blip r:embed="rId17"/>
            <a:stretch>
              <a:fillRect/>
            </a:stretch>
          </p:blipFill>
          <p:spPr>
            <a:xfrm>
              <a:off x="11958955" y="3900170"/>
              <a:ext cx="1921510" cy="3067050"/>
            </a:xfrm>
            <a:prstGeom prst="rect">
              <a:avLst/>
            </a:prstGeom>
          </p:spPr>
        </p:pic>
        <p:pic>
          <p:nvPicPr>
            <p:cNvPr id="21" name="图片 20"/>
            <p:cNvPicPr/>
            <p:nvPr/>
          </p:nvPicPr>
          <p:blipFill>
            <a:blip r:embed="rId18"/>
            <a:stretch>
              <a:fillRect/>
            </a:stretch>
          </p:blipFill>
          <p:spPr>
            <a:xfrm>
              <a:off x="13931900" y="3900170"/>
              <a:ext cx="1943735" cy="3079750"/>
            </a:xfrm>
            <a:prstGeom prst="rect">
              <a:avLst/>
            </a:prstGeom>
          </p:spPr>
        </p:pic>
        <p:pic>
          <p:nvPicPr>
            <p:cNvPr id="22" name="图片 21"/>
            <p:cNvPicPr/>
            <p:nvPr/>
          </p:nvPicPr>
          <p:blipFill>
            <a:blip r:embed="rId19"/>
            <a:stretch>
              <a:fillRect/>
            </a:stretch>
          </p:blipFill>
          <p:spPr>
            <a:xfrm>
              <a:off x="17911445" y="3901440"/>
              <a:ext cx="1967865" cy="3065145"/>
            </a:xfrm>
            <a:prstGeom prst="rect">
              <a:avLst/>
            </a:prstGeom>
          </p:spPr>
        </p:pic>
        <p:pic>
          <p:nvPicPr>
            <p:cNvPr id="23" name="图片 22"/>
            <p:cNvPicPr>
              <a:picLocks noChangeAspect="1"/>
            </p:cNvPicPr>
            <p:nvPr/>
          </p:nvPicPr>
          <p:blipFill>
            <a:blip r:embed="rId20"/>
            <a:stretch>
              <a:fillRect/>
            </a:stretch>
          </p:blipFill>
          <p:spPr>
            <a:xfrm>
              <a:off x="2022475" y="3900170"/>
              <a:ext cx="1935480" cy="3067050"/>
            </a:xfrm>
            <a:prstGeom prst="rect">
              <a:avLst/>
            </a:prstGeom>
          </p:spPr>
        </p:pic>
        <p:pic>
          <p:nvPicPr>
            <p:cNvPr id="24" name="图片 23"/>
            <p:cNvPicPr/>
            <p:nvPr/>
          </p:nvPicPr>
          <p:blipFill>
            <a:blip r:embed="rId21"/>
            <a:stretch>
              <a:fillRect/>
            </a:stretch>
          </p:blipFill>
          <p:spPr>
            <a:xfrm>
              <a:off x="19906615" y="3887470"/>
              <a:ext cx="1921510" cy="3079115"/>
            </a:xfrm>
            <a:prstGeom prst="rect">
              <a:avLst/>
            </a:prstGeom>
          </p:spPr>
        </p:pic>
        <p:pic>
          <p:nvPicPr>
            <p:cNvPr id="25" name="图片 24"/>
            <p:cNvPicPr/>
            <p:nvPr/>
          </p:nvPicPr>
          <p:blipFill>
            <a:blip r:embed="rId22"/>
            <a:stretch>
              <a:fillRect/>
            </a:stretch>
          </p:blipFill>
          <p:spPr>
            <a:xfrm>
              <a:off x="7971790" y="3900170"/>
              <a:ext cx="1946275" cy="3066415"/>
            </a:xfrm>
            <a:prstGeom prst="rect">
              <a:avLst/>
            </a:prstGeom>
          </p:spPr>
        </p:pic>
        <p:pic>
          <p:nvPicPr>
            <p:cNvPr id="26" name="图片 25"/>
            <p:cNvPicPr/>
            <p:nvPr/>
          </p:nvPicPr>
          <p:blipFill>
            <a:blip r:embed="rId23"/>
            <a:stretch>
              <a:fillRect/>
            </a:stretch>
          </p:blipFill>
          <p:spPr>
            <a:xfrm>
              <a:off x="4017645" y="3900170"/>
              <a:ext cx="1932305" cy="3067050"/>
            </a:xfrm>
            <a:prstGeom prst="rect">
              <a:avLst/>
            </a:prstGeom>
          </p:spPr>
        </p:pic>
      </p:grpSp>
      <p:pic>
        <p:nvPicPr>
          <p:cNvPr id="1026" name="Picture 2"/>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l="11504" t="3096" r="2558" b="1584"/>
          <a:stretch>
            <a:fillRect/>
          </a:stretch>
        </p:blipFill>
        <p:spPr bwMode="auto">
          <a:xfrm>
            <a:off x="11107420" y="3566160"/>
            <a:ext cx="951865" cy="1410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335915" y="1484630"/>
            <a:ext cx="11584305" cy="4455160"/>
          </a:xfrm>
        </p:spPr>
        <p:txBody>
          <a:bodyPr>
            <a:normAutofit/>
          </a:bodyPr>
          <a:lstStyle/>
          <a:p>
            <a:r>
              <a:rPr lang="zh-CN" altLang="en-US" sz="2800" dirty="0"/>
              <a:t>面对外部巨大挑战和机遇，自身求变的过程</a:t>
            </a:r>
            <a:endParaRPr lang="en-US" altLang="zh-CN" sz="2800" dirty="0"/>
          </a:p>
          <a:p>
            <a:pPr fontAlgn="auto">
              <a:lnSpc>
                <a:spcPct val="150000"/>
              </a:lnSpc>
              <a:spcBef>
                <a:spcPts val="0"/>
              </a:spcBef>
            </a:pPr>
            <a:r>
              <a:rPr lang="zh-CN" altLang="en-US" sz="2800" dirty="0"/>
              <a:t>此时期针对新体系举办了多次教学（课程）研讨、</a:t>
            </a:r>
            <a:r>
              <a:rPr lang="zh-CN" altLang="zh-CN" sz="2800" dirty="0"/>
              <a:t>教学示范等</a:t>
            </a:r>
            <a:r>
              <a:rPr lang="zh-CN" altLang="en-US" sz="2800" dirty="0"/>
              <a:t>活动，吸纳教材使用意见，推动教材的多次修订，如十二年间新三门从新创出版到第三版</a:t>
            </a:r>
            <a:endParaRPr lang="en-US" altLang="zh-CN" sz="2800" dirty="0"/>
          </a:p>
          <a:p>
            <a:r>
              <a:rPr lang="zh-CN" altLang="en-US" sz="2800" dirty="0"/>
              <a:t>专指委规划教材大部分入选“十五”“十一五” 国家级规划教材</a:t>
            </a:r>
            <a:endParaRPr lang="en-US" altLang="zh-CN" sz="2800" dirty="0"/>
          </a:p>
          <a:p>
            <a:r>
              <a:rPr lang="zh-CN" altLang="en-US" sz="2800" dirty="0"/>
              <a:t>从发行量可看出，新旧两个体系并存</a:t>
            </a:r>
            <a:endParaRPr lang="zh-CN" altLang="en-US" sz="2800" dirty="0"/>
          </a:p>
        </p:txBody>
      </p:sp>
      <p:sp>
        <p:nvSpPr>
          <p:cNvPr id="4" name="标题 3"/>
          <p:cNvSpPr>
            <a:spLocks noGrp="1"/>
          </p:cNvSpPr>
          <p:nvPr>
            <p:ph type="title"/>
          </p:nvPr>
        </p:nvSpPr>
        <p:spPr/>
        <p:txBody>
          <a:bodyPr vert="horz" rtlCol="0" anchor="ctr">
            <a:noAutofit/>
          </a:bodyPr>
          <a:lstStyle/>
          <a:p>
            <a:r>
              <a:rPr lang="en-US" altLang="zh-CN" sz="4000" dirty="0" smtClean="0">
                <a:solidFill>
                  <a:schemeClr val="tx2">
                    <a:lumMod val="90000"/>
                    <a:lumOff val="10000"/>
                  </a:schemeClr>
                </a:solidFill>
                <a:latin typeface="楷体" panose="02010609060101010101" pitchFamily="49" charset="-122"/>
                <a:ea typeface="楷体" panose="02010609060101010101" pitchFamily="49" charset="-122"/>
              </a:rPr>
              <a:t>5.6 1998</a:t>
            </a:r>
            <a:r>
              <a:rPr lang="zh-CN" altLang="en-US" sz="4000" dirty="0" smtClean="0">
                <a:solidFill>
                  <a:schemeClr val="tx2">
                    <a:lumMod val="90000"/>
                    <a:lumOff val="10000"/>
                  </a:schemeClr>
                </a:solidFill>
                <a:latin typeface="楷体" panose="02010609060101010101" pitchFamily="49" charset="-122"/>
                <a:ea typeface="楷体" panose="02010609060101010101" pitchFamily="49" charset="-122"/>
              </a:rPr>
              <a:t>体系教材回顾</a:t>
            </a:r>
            <a:endParaRPr lang="zh-CN" altLang="en-US" sz="4000" dirty="0" smtClean="0">
              <a:solidFill>
                <a:schemeClr val="tx2">
                  <a:lumMod val="90000"/>
                  <a:lumOff val="10000"/>
                </a:schemeClr>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5280" y="620395"/>
            <a:ext cx="11986895" cy="1035050"/>
          </a:xfrm>
        </p:spPr>
        <p:txBody>
          <a:bodyPr vert="horz" rtlCol="0" anchor="ctr">
            <a:noAutofit/>
          </a:bodyPr>
          <a:lstStyle/>
          <a:p>
            <a:r>
              <a:rPr lang="en-US" altLang="zh-CN" sz="4400" b="1" dirty="0">
                <a:latin typeface="宋体" panose="02010600030101010101" pitchFamily="2" charset="-122"/>
                <a:ea typeface="宋体" panose="02010600030101010101" pitchFamily="2" charset="-122"/>
              </a:rPr>
              <a:t>6.</a:t>
            </a:r>
            <a:r>
              <a:rPr lang="zh-CN" altLang="en-US" sz="4400" b="1" dirty="0">
                <a:latin typeface="宋体" panose="02010600030101010101" pitchFamily="2" charset="-122"/>
                <a:ea typeface="宋体" panose="02010600030101010101" pitchFamily="2" charset="-122"/>
              </a:rPr>
              <a:t>更名为建筑环境与能源应用工程后的教材（</a:t>
            </a:r>
            <a:r>
              <a:rPr lang="en-US" altLang="zh-CN" sz="4400" b="1" dirty="0">
                <a:latin typeface="宋体" panose="02010600030101010101" pitchFamily="2" charset="-122"/>
                <a:ea typeface="宋体" panose="02010600030101010101" pitchFamily="2" charset="-122"/>
              </a:rPr>
              <a:t>2012</a:t>
            </a:r>
            <a:r>
              <a:rPr lang="en-US" altLang="zh-CN" sz="4400" b="1" dirty="0">
                <a:latin typeface="微软雅黑" panose="020B0503020204020204" charset="-122"/>
                <a:ea typeface="微软雅黑" panose="020B0503020204020204" charset="-122"/>
              </a:rPr>
              <a:t>~</a:t>
            </a:r>
            <a:r>
              <a:rPr lang="zh-CN" altLang="en-US" sz="4400" b="1" dirty="0">
                <a:latin typeface="宋体" panose="02010600030101010101" pitchFamily="2" charset="-122"/>
                <a:ea typeface="宋体" panose="02010600030101010101" pitchFamily="2" charset="-122"/>
              </a:rPr>
              <a:t>今） </a:t>
            </a:r>
            <a:endParaRPr lang="zh-CN" altLang="en-US" sz="4400" b="1" dirty="0">
              <a:latin typeface="宋体" panose="02010600030101010101" pitchFamily="2" charset="-122"/>
              <a:ea typeface="宋体" panose="02010600030101010101" pitchFamily="2" charset="-122"/>
            </a:endParaRPr>
          </a:p>
        </p:txBody>
      </p:sp>
      <p:sp>
        <p:nvSpPr>
          <p:cNvPr id="4" name="内容占位符 3"/>
          <p:cNvSpPr txBox="1">
            <a:spLocks noGrp="1"/>
          </p:cNvSpPr>
          <p:nvPr>
            <p:ph idx="1"/>
          </p:nvPr>
        </p:nvSpPr>
        <p:spPr>
          <a:xfrm>
            <a:off x="407670" y="1917065"/>
            <a:ext cx="11746230" cy="4337685"/>
          </a:xfrm>
          <a:prstGeom prst="rect">
            <a:avLst/>
          </a:prstGeom>
          <a:noFill/>
        </p:spPr>
        <p:txBody>
          <a:bodyPr wrap="square" rtlCol="0">
            <a:spAutoFit/>
          </a:bodyPr>
          <a:lstStyle/>
          <a:p>
            <a:pPr fontAlgn="auto">
              <a:lnSpc>
                <a:spcPct val="150000"/>
              </a:lnSpc>
              <a:spcBef>
                <a:spcPts val="0"/>
              </a:spcBef>
            </a:pPr>
            <a:r>
              <a:rPr lang="zh-CN" altLang="en-US" sz="3000" dirty="0"/>
              <a:t>并入建筑设施智能技术（部分）、建筑节能技术与工程两个专业</a:t>
            </a:r>
            <a:endParaRPr lang="en-US" altLang="zh-CN" sz="3000" dirty="0">
              <a:latin typeface="+mj-ea"/>
              <a:ea typeface="+mj-ea"/>
            </a:endParaRPr>
          </a:p>
          <a:p>
            <a:pPr fontAlgn="auto">
              <a:lnSpc>
                <a:spcPct val="150000"/>
              </a:lnSpc>
              <a:spcBef>
                <a:spcPts val="0"/>
              </a:spcBef>
            </a:pPr>
            <a:r>
              <a:rPr lang="zh-CN" altLang="en-US" sz="3000" dirty="0" smtClean="0"/>
              <a:t>专指委制定</a:t>
            </a:r>
            <a:r>
              <a:rPr lang="en-US" altLang="zh-CN" sz="3000" dirty="0" smtClean="0"/>
              <a:t>2013</a:t>
            </a:r>
            <a:r>
              <a:rPr lang="zh-CN" altLang="en-US" sz="3000" dirty="0" smtClean="0"/>
              <a:t>版</a:t>
            </a:r>
            <a:r>
              <a:rPr lang="en-US" altLang="zh-CN" sz="3000" dirty="0" smtClean="0"/>
              <a:t>《</a:t>
            </a:r>
            <a:r>
              <a:rPr lang="zh-CN" altLang="en-US" sz="3000" dirty="0" smtClean="0"/>
              <a:t>专业规范</a:t>
            </a:r>
            <a:r>
              <a:rPr lang="en-US" altLang="zh-CN" sz="3000" dirty="0" smtClean="0"/>
              <a:t>》</a:t>
            </a:r>
            <a:endParaRPr lang="en-US" altLang="zh-CN" sz="3000" dirty="0" smtClean="0"/>
          </a:p>
          <a:p>
            <a:pPr fontAlgn="auto">
              <a:lnSpc>
                <a:spcPct val="150000"/>
              </a:lnSpc>
              <a:spcBef>
                <a:spcPts val="0"/>
              </a:spcBef>
            </a:pPr>
            <a:r>
              <a:rPr lang="zh-CN" altLang="en-US" sz="3000" dirty="0" smtClean="0"/>
              <a:t>反映</a:t>
            </a:r>
            <a:r>
              <a:rPr lang="zh-CN" altLang="en-US" sz="3000" dirty="0"/>
              <a:t>新专业名称和内涵：</a:t>
            </a:r>
            <a:endParaRPr lang="en-US" altLang="zh-CN" sz="3000" dirty="0"/>
          </a:p>
          <a:p>
            <a:pPr marL="0" indent="0" fontAlgn="auto">
              <a:lnSpc>
                <a:spcPct val="150000"/>
              </a:lnSpc>
              <a:spcBef>
                <a:spcPts val="0"/>
              </a:spcBef>
              <a:buNone/>
            </a:pPr>
            <a:r>
              <a:rPr lang="zh-CN" altLang="en-US" sz="3000" dirty="0"/>
              <a:t>                    建筑环境和建筑能源</a:t>
            </a:r>
            <a:endParaRPr lang="en-US" altLang="zh-CN" sz="3000" dirty="0"/>
          </a:p>
          <a:p>
            <a:pPr fontAlgn="auto">
              <a:lnSpc>
                <a:spcPct val="150000"/>
              </a:lnSpc>
              <a:spcBef>
                <a:spcPts val="0"/>
              </a:spcBef>
            </a:pPr>
            <a:r>
              <a:rPr lang="zh-CN" altLang="en-US" sz="3000" dirty="0"/>
              <a:t>从课程体系构建演变为知识体系构建</a:t>
            </a:r>
            <a:endParaRPr lang="en-US" altLang="zh-CN" sz="3000" dirty="0"/>
          </a:p>
          <a:p>
            <a:pPr marL="0" indent="0" fontAlgn="auto">
              <a:lnSpc>
                <a:spcPct val="150000"/>
              </a:lnSpc>
              <a:spcBef>
                <a:spcPts val="0"/>
              </a:spcBef>
              <a:buNone/>
            </a:pPr>
            <a:r>
              <a:rPr lang="en-US" altLang="zh-CN" sz="3000" dirty="0"/>
              <a:t>     </a:t>
            </a:r>
            <a:endParaRPr lang="en-US" altLang="zh-CN" sz="3000" dirty="0"/>
          </a:p>
        </p:txBody>
      </p:sp>
      <p:pic>
        <p:nvPicPr>
          <p:cNvPr id="7" name="Picture 14" descr="C:\Users\Administrator\Desktop\新建文件夹 (2)\23.jpg"/>
          <p:cNvPicPr>
            <a:picLocks noChangeAspect="1" noChangeArrowheads="1"/>
          </p:cNvPicPr>
          <p:nvPr/>
        </p:nvPicPr>
        <p:blipFill rotWithShape="1">
          <a:blip r:embed="rId1"/>
          <a:srcRect l="10361" t="9341" r="10181" b="7509"/>
          <a:stretch>
            <a:fillRect/>
          </a:stretch>
        </p:blipFill>
        <p:spPr bwMode="auto">
          <a:xfrm>
            <a:off x="9114155" y="3141980"/>
            <a:ext cx="2004060" cy="2606675"/>
          </a:xfrm>
          <a:prstGeom prst="rect">
            <a:avLst/>
          </a:prstGeom>
          <a:ln>
            <a:noFill/>
          </a:ln>
          <a:effectLst>
            <a:outerShdw blurRad="190500" algn="tl" rotWithShape="0">
              <a:srgbClr val="000000">
                <a:alpha val="70000"/>
              </a:srgbClr>
            </a:outerShdw>
          </a:effectLst>
        </p:spPr>
      </p:pic>
      <p:sp>
        <p:nvSpPr>
          <p:cNvPr id="6" name="TextBox 5"/>
          <p:cNvSpPr txBox="1"/>
          <p:nvPr/>
        </p:nvSpPr>
        <p:spPr>
          <a:xfrm>
            <a:off x="9119759" y="5949061"/>
            <a:ext cx="2080895" cy="459740"/>
          </a:xfrm>
          <a:prstGeom prst="rect">
            <a:avLst/>
          </a:prstGeom>
          <a:noFill/>
        </p:spPr>
        <p:txBody>
          <a:bodyPr wrap="none" lIns="137324" tIns="68661" rIns="137324" bIns="68661" rtlCol="0">
            <a:spAutoFit/>
          </a:bodyPr>
          <a:lstStyle/>
          <a:p>
            <a:r>
              <a:rPr lang="en-US" altLang="zh-CN" sz="2100" dirty="0" smtClean="0"/>
              <a:t>2013</a:t>
            </a:r>
            <a:r>
              <a:rPr lang="zh-CN" altLang="en-US" sz="2100" dirty="0" smtClean="0"/>
              <a:t>年</a:t>
            </a:r>
            <a:r>
              <a:rPr lang="en-US" altLang="zh-CN" sz="2100" dirty="0" smtClean="0"/>
              <a:t>3</a:t>
            </a:r>
            <a:r>
              <a:rPr lang="zh-CN" altLang="en-US" sz="2100" dirty="0" smtClean="0"/>
              <a:t>月</a:t>
            </a:r>
            <a:r>
              <a:rPr lang="zh-CN" altLang="en-US" sz="2100" dirty="0"/>
              <a:t>出版</a:t>
            </a:r>
            <a:endParaRPr lang="zh-CN" altLang="en-US" sz="21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10257155" cy="1143000"/>
          </a:xfrm>
        </p:spPr>
        <p:txBody>
          <a:bodyPr vert="horz" rtlCol="0" anchor="ctr">
            <a:noAutofit/>
          </a:bodyPr>
          <a:lstStyle/>
          <a:p>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6.1 </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规划教材整体情况</a:t>
            </a:r>
            <a:endParaRPr lang="zh-CN" altLang="en-US" sz="4000" dirty="0">
              <a:solidFill>
                <a:schemeClr val="tx2">
                  <a:lumMod val="90000"/>
                  <a:lumOff val="10000"/>
                </a:schemeClr>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479425" y="1556385"/>
            <a:ext cx="9512300" cy="2866390"/>
          </a:xfrm>
        </p:spPr>
        <p:txBody>
          <a:bodyPr>
            <a:noAutofit/>
          </a:bodyPr>
          <a:lstStyle/>
          <a:p>
            <a:pPr fontAlgn="auto">
              <a:lnSpc>
                <a:spcPct val="150000"/>
              </a:lnSpc>
              <a:spcBef>
                <a:spcPts val="0"/>
              </a:spcBef>
            </a:pPr>
            <a:r>
              <a:rPr lang="zh-CN" altLang="en-US" sz="3200" dirty="0"/>
              <a:t>教材根据</a:t>
            </a:r>
            <a:r>
              <a:rPr lang="en-US" altLang="zh-CN" sz="3200" dirty="0"/>
              <a:t>2013</a:t>
            </a:r>
            <a:r>
              <a:rPr lang="zh-CN" altLang="en-US" sz="3200" dirty="0" smtClean="0"/>
              <a:t>版</a:t>
            </a:r>
            <a:r>
              <a:rPr lang="en-US" altLang="zh-CN" sz="3200" dirty="0" smtClean="0"/>
              <a:t>《</a:t>
            </a:r>
            <a:r>
              <a:rPr lang="zh-CN" altLang="en-US" sz="3200" dirty="0" smtClean="0"/>
              <a:t>专业规范</a:t>
            </a:r>
            <a:r>
              <a:rPr lang="en-US" altLang="zh-CN" sz="3200" dirty="0" smtClean="0"/>
              <a:t>》</a:t>
            </a:r>
            <a:r>
              <a:rPr lang="zh-CN" altLang="en-US" sz="3200" dirty="0" smtClean="0"/>
              <a:t>以</a:t>
            </a:r>
            <a:r>
              <a:rPr lang="zh-CN" altLang="en-US" sz="3200" dirty="0"/>
              <a:t>修订为主</a:t>
            </a:r>
            <a:endParaRPr lang="en-US" altLang="zh-CN" sz="3200" dirty="0"/>
          </a:p>
          <a:p>
            <a:pPr fontAlgn="auto">
              <a:lnSpc>
                <a:spcPct val="150000"/>
              </a:lnSpc>
            </a:pPr>
            <a:r>
              <a:rPr lang="zh-CN" altLang="en-US" sz="3200" dirty="0"/>
              <a:t>体系稳定，每本教材都涵盖核心知识点</a:t>
            </a:r>
            <a:endParaRPr lang="en-US" altLang="zh-CN" sz="3200" dirty="0"/>
          </a:p>
          <a:p>
            <a:pPr fontAlgn="auto">
              <a:lnSpc>
                <a:spcPct val="150000"/>
              </a:lnSpc>
            </a:pPr>
            <a:r>
              <a:rPr lang="zh-CN" altLang="en-US" sz="3200" dirty="0"/>
              <a:t>新编教材</a:t>
            </a:r>
            <a:r>
              <a:rPr lang="en-US" altLang="zh-CN" sz="3200" dirty="0"/>
              <a:t>《</a:t>
            </a:r>
            <a:r>
              <a:rPr lang="zh-CN" altLang="en-US" sz="3200" dirty="0"/>
              <a:t>专业概论</a:t>
            </a:r>
            <a:r>
              <a:rPr lang="en-US" altLang="zh-CN" sz="3200" dirty="0"/>
              <a:t>》</a:t>
            </a:r>
            <a:endParaRPr lang="en-US" altLang="zh-CN" sz="3200" dirty="0"/>
          </a:p>
          <a:p>
            <a:pPr fontAlgn="auto">
              <a:lnSpc>
                <a:spcPct val="150000"/>
              </a:lnSpc>
            </a:pPr>
            <a:endParaRPr lang="zh-CN" altLang="en-US" sz="3200" dirty="0"/>
          </a:p>
          <a:p>
            <a:endParaRPr lang="zh-CN" altLang="en-US" sz="3200" dirty="0"/>
          </a:p>
        </p:txBody>
      </p:sp>
      <p:pic>
        <p:nvPicPr>
          <p:cNvPr id="7" name="内容占位符 6"/>
          <p:cNvPicPr/>
          <p:nvPr/>
        </p:nvPicPr>
        <p:blipFill>
          <a:blip r:embed="rId1"/>
          <a:stretch>
            <a:fillRect/>
          </a:stretch>
        </p:blipFill>
        <p:spPr>
          <a:xfrm>
            <a:off x="5299924" y="4076569"/>
            <a:ext cx="1944216" cy="2457953"/>
          </a:xfrm>
          <a:prstGeom prst="rect">
            <a:avLst/>
          </a:prstGeom>
          <a:effectLst>
            <a:outerShdw blurRad="63500" sx="102000" sy="102000" algn="ctr" rotWithShape="0">
              <a:prstClr val="black">
                <a:alpha val="40000"/>
              </a:prstClr>
            </a:outerShdw>
          </a:effectLst>
        </p:spPr>
      </p:pic>
      <p:sp>
        <p:nvSpPr>
          <p:cNvPr id="4" name="文本框 3"/>
          <p:cNvSpPr txBox="1"/>
          <p:nvPr/>
        </p:nvSpPr>
        <p:spPr>
          <a:xfrm>
            <a:off x="7533126" y="5229308"/>
            <a:ext cx="2074879" cy="967740"/>
          </a:xfrm>
          <a:prstGeom prst="rect">
            <a:avLst/>
          </a:prstGeom>
          <a:noFill/>
        </p:spPr>
        <p:txBody>
          <a:bodyPr wrap="square" lIns="137324" tIns="68661" rIns="137324" bIns="68661" rtlCol="0">
            <a:spAutoFit/>
          </a:bodyPr>
          <a:lstStyle/>
          <a:p>
            <a:r>
              <a:rPr lang="zh-CN" altLang="en-US" sz="2700" dirty="0"/>
              <a:t>七校合编</a:t>
            </a:r>
            <a:r>
              <a:rPr lang="en-US" altLang="zh-CN" sz="2700" dirty="0"/>
              <a:t>2014</a:t>
            </a:r>
            <a:r>
              <a:rPr lang="zh-CN" altLang="en-US" sz="2700" dirty="0"/>
              <a:t>年出版</a:t>
            </a:r>
            <a:endParaRPr lang="zh-CN" altLang="en-US" sz="27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80" y="1226820"/>
            <a:ext cx="3599180" cy="4356100"/>
          </a:xfrm>
        </p:spPr>
        <p:txBody>
          <a:bodyPr vert="horz" rtlCol="0" anchor="ctr">
            <a:noAutofit/>
          </a:bodyPr>
          <a:lstStyle/>
          <a:p>
            <a:r>
              <a:rPr lang="zh-CN" altLang="en-US" sz="2400" dirty="0">
                <a:solidFill>
                  <a:schemeClr val="tx2">
                    <a:lumMod val="90000"/>
                    <a:lumOff val="10000"/>
                  </a:schemeClr>
                </a:solidFill>
                <a:latin typeface="宋体" panose="02010600030101010101" pitchFamily="2" charset="-122"/>
                <a:ea typeface="宋体" panose="02010600030101010101" pitchFamily="2" charset="-122"/>
              </a:rPr>
              <a:t>由首套统编的</a:t>
            </a:r>
            <a:r>
              <a:rPr lang="en-US" altLang="zh-CN" sz="2400" dirty="0">
                <a:solidFill>
                  <a:schemeClr val="tx2">
                    <a:lumMod val="90000"/>
                    <a:lumOff val="10000"/>
                  </a:schemeClr>
                </a:solidFill>
                <a:latin typeface="宋体" panose="02010600030101010101" pitchFamily="2" charset="-122"/>
                <a:ea typeface="宋体" panose="02010600030101010101" pitchFamily="2" charset="-122"/>
              </a:rPr>
              <a:t>13</a:t>
            </a:r>
            <a:r>
              <a:rPr lang="zh-CN" altLang="en-US" sz="2400" dirty="0" smtClean="0">
                <a:solidFill>
                  <a:schemeClr val="tx2">
                    <a:lumMod val="90000"/>
                    <a:lumOff val="10000"/>
                  </a:schemeClr>
                </a:solidFill>
                <a:latin typeface="宋体" panose="02010600030101010101" pitchFamily="2" charset="-122"/>
                <a:ea typeface="宋体" panose="02010600030101010101" pitchFamily="2" charset="-122"/>
              </a:rPr>
              <a:t>种</a:t>
            </a:r>
            <a:br>
              <a:rPr lang="en-US" altLang="zh-CN" sz="2400" dirty="0" smtClean="0">
                <a:solidFill>
                  <a:schemeClr val="tx2">
                    <a:lumMod val="90000"/>
                    <a:lumOff val="10000"/>
                  </a:schemeClr>
                </a:solidFill>
                <a:latin typeface="宋体" panose="02010600030101010101" pitchFamily="2" charset="-122"/>
                <a:ea typeface="宋体" panose="02010600030101010101" pitchFamily="2" charset="-122"/>
              </a:rPr>
            </a:br>
            <a:r>
              <a:rPr lang="zh-CN" altLang="en-US" sz="2400" dirty="0" smtClean="0">
                <a:solidFill>
                  <a:schemeClr val="tx2">
                    <a:lumMod val="90000"/>
                    <a:lumOff val="10000"/>
                  </a:schemeClr>
                </a:solidFill>
                <a:latin typeface="宋体" panose="02010600030101010101" pitchFamily="2" charset="-122"/>
                <a:ea typeface="宋体" panose="02010600030101010101" pitchFamily="2" charset="-122"/>
              </a:rPr>
              <a:t>发展</a:t>
            </a:r>
            <a:r>
              <a:rPr lang="zh-CN" altLang="en-US" sz="2400" dirty="0">
                <a:solidFill>
                  <a:schemeClr val="tx2">
                    <a:lumMod val="90000"/>
                    <a:lumOff val="10000"/>
                  </a:schemeClr>
                </a:solidFill>
                <a:latin typeface="宋体" panose="02010600030101010101" pitchFamily="2" charset="-122"/>
                <a:ea typeface="宋体" panose="02010600030101010101" pitchFamily="2" charset="-122"/>
              </a:rPr>
              <a:t>到</a:t>
            </a:r>
            <a:r>
              <a:rPr lang="en-US" altLang="zh-CN" sz="2400" dirty="0">
                <a:solidFill>
                  <a:schemeClr val="tx2">
                    <a:lumMod val="90000"/>
                    <a:lumOff val="10000"/>
                  </a:schemeClr>
                </a:solidFill>
                <a:latin typeface="宋体" panose="02010600030101010101" pitchFamily="2" charset="-122"/>
                <a:ea typeface="宋体" panose="02010600030101010101" pitchFamily="2" charset="-122"/>
              </a:rPr>
              <a:t>2014</a:t>
            </a:r>
            <a:r>
              <a:rPr lang="zh-CN" altLang="en-US" sz="2400" dirty="0">
                <a:solidFill>
                  <a:schemeClr val="tx2">
                    <a:lumMod val="90000"/>
                    <a:lumOff val="10000"/>
                  </a:schemeClr>
                </a:solidFill>
                <a:latin typeface="宋体" panose="02010600030101010101" pitchFamily="2" charset="-122"/>
                <a:ea typeface="宋体" panose="02010600030101010101" pitchFamily="2" charset="-122"/>
              </a:rPr>
              <a:t>年的</a:t>
            </a:r>
            <a:r>
              <a:rPr lang="en-US" altLang="zh-CN" sz="2400" dirty="0">
                <a:solidFill>
                  <a:schemeClr val="tx2">
                    <a:lumMod val="90000"/>
                    <a:lumOff val="10000"/>
                  </a:schemeClr>
                </a:solidFill>
                <a:latin typeface="宋体" panose="02010600030101010101" pitchFamily="2" charset="-122"/>
                <a:ea typeface="宋体" panose="02010600030101010101" pitchFamily="2" charset="-122"/>
              </a:rPr>
              <a:t>23</a:t>
            </a:r>
            <a:r>
              <a:rPr lang="zh-CN" altLang="en-US" sz="2400" dirty="0">
                <a:solidFill>
                  <a:schemeClr val="tx2">
                    <a:lumMod val="90000"/>
                    <a:lumOff val="10000"/>
                  </a:schemeClr>
                </a:solidFill>
                <a:latin typeface="宋体" panose="02010600030101010101" pitchFamily="2" charset="-122"/>
                <a:ea typeface="宋体" panose="02010600030101010101" pitchFamily="2" charset="-122"/>
              </a:rPr>
              <a:t>种</a:t>
            </a:r>
            <a:br>
              <a:rPr lang="zh-CN" altLang="en-US" sz="2400" dirty="0">
                <a:solidFill>
                  <a:schemeClr val="tx2">
                    <a:lumMod val="90000"/>
                    <a:lumOff val="10000"/>
                  </a:schemeClr>
                </a:solidFill>
                <a:latin typeface="宋体" panose="02010600030101010101" pitchFamily="2" charset="-122"/>
                <a:ea typeface="宋体" panose="02010600030101010101" pitchFamily="2" charset="-122"/>
              </a:rPr>
            </a:br>
            <a:br>
              <a:rPr lang="zh-CN" altLang="en-US" sz="2400" dirty="0">
                <a:solidFill>
                  <a:schemeClr val="tx2">
                    <a:lumMod val="90000"/>
                    <a:lumOff val="10000"/>
                  </a:schemeClr>
                </a:solidFill>
                <a:latin typeface="宋体" panose="02010600030101010101" pitchFamily="2" charset="-122"/>
                <a:ea typeface="宋体" panose="02010600030101010101" pitchFamily="2" charset="-122"/>
              </a:rPr>
            </a:br>
            <a:r>
              <a:rPr lang="zh-CN" altLang="en-US" sz="2400" dirty="0">
                <a:solidFill>
                  <a:schemeClr val="tx2">
                    <a:lumMod val="90000"/>
                    <a:lumOff val="10000"/>
                  </a:schemeClr>
                </a:solidFill>
                <a:latin typeface="宋体" panose="02010600030101010101" pitchFamily="2" charset="-122"/>
                <a:ea typeface="宋体" panose="02010600030101010101" pitchFamily="2" charset="-122"/>
                <a:sym typeface="+mn-ea"/>
              </a:rPr>
              <a:t>从出版社按套系申报并获批“十二五”国家级规划教材（19种）</a:t>
            </a:r>
            <a:endParaRPr lang="zh-CN" altLang="en-US" sz="2400" dirty="0">
              <a:solidFill>
                <a:schemeClr val="tx2">
                  <a:lumMod val="90000"/>
                  <a:lumOff val="10000"/>
                </a:schemeClr>
              </a:solidFill>
              <a:latin typeface="宋体" panose="02010600030101010101" pitchFamily="2" charset="-122"/>
              <a:ea typeface="宋体" panose="02010600030101010101" pitchFamily="2" charset="-122"/>
            </a:endParaRPr>
          </a:p>
        </p:txBody>
      </p:sp>
      <p:grpSp>
        <p:nvGrpSpPr>
          <p:cNvPr id="26" name="组合 25"/>
          <p:cNvGrpSpPr/>
          <p:nvPr/>
        </p:nvGrpSpPr>
        <p:grpSpPr>
          <a:xfrm>
            <a:off x="3453130" y="1334135"/>
            <a:ext cx="8439150" cy="4523105"/>
            <a:chOff x="7489156" y="435407"/>
            <a:chExt cx="11879390" cy="7126364"/>
          </a:xfrm>
        </p:grpSpPr>
        <p:pic>
          <p:nvPicPr>
            <p:cNvPr id="27" name="图片 26"/>
            <p:cNvPicPr/>
            <p:nvPr/>
          </p:nvPicPr>
          <p:blipFill>
            <a:blip r:embed="rId1"/>
            <a:stretch>
              <a:fillRect/>
            </a:stretch>
          </p:blipFill>
          <p:spPr>
            <a:xfrm>
              <a:off x="13498802" y="5299333"/>
              <a:ext cx="1377256" cy="2262438"/>
            </a:xfrm>
            <a:prstGeom prst="rect">
              <a:avLst/>
            </a:prstGeom>
            <a:effectLst>
              <a:outerShdw blurRad="63500" sx="102000" sy="102000" algn="ctr" rotWithShape="0">
                <a:prstClr val="black">
                  <a:alpha val="40000"/>
                </a:prstClr>
              </a:outerShdw>
            </a:effectLst>
          </p:spPr>
        </p:pic>
        <p:pic>
          <p:nvPicPr>
            <p:cNvPr id="28" name="图片 27"/>
            <p:cNvPicPr/>
            <p:nvPr/>
          </p:nvPicPr>
          <p:blipFill>
            <a:blip r:embed="rId2"/>
            <a:stretch>
              <a:fillRect/>
            </a:stretch>
          </p:blipFill>
          <p:spPr>
            <a:xfrm>
              <a:off x="8990659" y="435407"/>
              <a:ext cx="1378492" cy="2260205"/>
            </a:xfrm>
            <a:prstGeom prst="rect">
              <a:avLst/>
            </a:prstGeom>
            <a:effectLst>
              <a:outerShdw blurRad="63500" sx="102000" sy="102000" algn="ctr" rotWithShape="0">
                <a:prstClr val="black">
                  <a:alpha val="40000"/>
                </a:prstClr>
              </a:outerShdw>
            </a:effectLst>
          </p:spPr>
        </p:pic>
        <p:pic>
          <p:nvPicPr>
            <p:cNvPr id="29" name="图片 28"/>
            <p:cNvPicPr/>
            <p:nvPr/>
          </p:nvPicPr>
          <p:blipFill>
            <a:blip r:embed="rId3"/>
            <a:stretch>
              <a:fillRect/>
            </a:stretch>
          </p:blipFill>
          <p:spPr>
            <a:xfrm>
              <a:off x="10439995" y="435407"/>
              <a:ext cx="1378492" cy="2260205"/>
            </a:xfrm>
            <a:prstGeom prst="rect">
              <a:avLst/>
            </a:prstGeom>
            <a:effectLst>
              <a:outerShdw blurRad="63500" sx="102000" sy="102000" algn="ctr" rotWithShape="0">
                <a:prstClr val="black">
                  <a:alpha val="40000"/>
                </a:prstClr>
              </a:outerShdw>
            </a:effectLst>
          </p:spPr>
        </p:pic>
        <p:pic>
          <p:nvPicPr>
            <p:cNvPr id="30" name="图片 29"/>
            <p:cNvPicPr/>
            <p:nvPr/>
          </p:nvPicPr>
          <p:blipFill>
            <a:blip r:embed="rId4"/>
            <a:stretch>
              <a:fillRect/>
            </a:stretch>
          </p:blipFill>
          <p:spPr>
            <a:xfrm>
              <a:off x="13465185" y="435407"/>
              <a:ext cx="1378492" cy="2260205"/>
            </a:xfrm>
            <a:prstGeom prst="rect">
              <a:avLst/>
            </a:prstGeom>
            <a:effectLst>
              <a:outerShdw blurRad="63500" sx="102000" sy="102000" algn="ctr" rotWithShape="0">
                <a:prstClr val="black">
                  <a:alpha val="40000"/>
                </a:prstClr>
              </a:outerShdw>
            </a:effectLst>
          </p:spPr>
        </p:pic>
        <p:pic>
          <p:nvPicPr>
            <p:cNvPr id="32" name="图片 31"/>
            <p:cNvPicPr/>
            <p:nvPr/>
          </p:nvPicPr>
          <p:blipFill>
            <a:blip r:embed="rId5"/>
            <a:stretch>
              <a:fillRect/>
            </a:stretch>
          </p:blipFill>
          <p:spPr>
            <a:xfrm>
              <a:off x="14889421" y="435407"/>
              <a:ext cx="1378492" cy="2260205"/>
            </a:xfrm>
            <a:prstGeom prst="rect">
              <a:avLst/>
            </a:prstGeom>
            <a:effectLst>
              <a:outerShdw blurRad="63500" sx="102000" sy="102000" algn="ctr" rotWithShape="0">
                <a:prstClr val="black">
                  <a:alpha val="40000"/>
                </a:prstClr>
              </a:outerShdw>
            </a:effectLst>
          </p:spPr>
        </p:pic>
        <p:pic>
          <p:nvPicPr>
            <p:cNvPr id="33" name="图片 32"/>
            <p:cNvPicPr/>
            <p:nvPr/>
          </p:nvPicPr>
          <p:blipFill>
            <a:blip r:embed="rId6"/>
            <a:stretch>
              <a:fillRect/>
            </a:stretch>
          </p:blipFill>
          <p:spPr>
            <a:xfrm>
              <a:off x="16390924" y="435407"/>
              <a:ext cx="1378492" cy="2260205"/>
            </a:xfrm>
            <a:prstGeom prst="rect">
              <a:avLst/>
            </a:prstGeom>
            <a:effectLst>
              <a:outerShdw blurRad="63500" sx="102000" sy="102000" algn="ctr" rotWithShape="0">
                <a:prstClr val="black">
                  <a:alpha val="40000"/>
                </a:prstClr>
              </a:outerShdw>
            </a:effectLst>
          </p:spPr>
        </p:pic>
        <p:pic>
          <p:nvPicPr>
            <p:cNvPr id="34" name="图片 33"/>
            <p:cNvPicPr/>
            <p:nvPr/>
          </p:nvPicPr>
          <p:blipFill>
            <a:blip r:embed="rId7"/>
            <a:stretch>
              <a:fillRect/>
            </a:stretch>
          </p:blipFill>
          <p:spPr>
            <a:xfrm>
              <a:off x="14991199" y="2910666"/>
              <a:ext cx="1378492" cy="2195396"/>
            </a:xfrm>
            <a:prstGeom prst="rect">
              <a:avLst/>
            </a:prstGeom>
            <a:effectLst>
              <a:outerShdw blurRad="63500" sx="102000" sy="102000" algn="ctr" rotWithShape="0">
                <a:prstClr val="black">
                  <a:alpha val="40000"/>
                </a:prstClr>
              </a:outerShdw>
            </a:effectLst>
          </p:spPr>
        </p:pic>
        <p:pic>
          <p:nvPicPr>
            <p:cNvPr id="35" name="图片 34"/>
            <p:cNvPicPr/>
            <p:nvPr/>
          </p:nvPicPr>
          <p:blipFill>
            <a:blip r:embed="rId8"/>
            <a:stretch>
              <a:fillRect/>
            </a:stretch>
          </p:blipFill>
          <p:spPr>
            <a:xfrm>
              <a:off x="7489156" y="2845857"/>
              <a:ext cx="1501503" cy="2260205"/>
            </a:xfrm>
            <a:prstGeom prst="rect">
              <a:avLst/>
            </a:prstGeom>
            <a:effectLst>
              <a:outerShdw blurRad="63500" sx="102000" sy="102000" algn="ctr" rotWithShape="0">
                <a:prstClr val="black">
                  <a:alpha val="40000"/>
                </a:prstClr>
              </a:outerShdw>
            </a:effectLst>
          </p:spPr>
        </p:pic>
        <p:pic>
          <p:nvPicPr>
            <p:cNvPr id="36" name="图片 35"/>
            <p:cNvPicPr/>
            <p:nvPr/>
          </p:nvPicPr>
          <p:blipFill>
            <a:blip r:embed="rId9"/>
            <a:stretch>
              <a:fillRect/>
            </a:stretch>
          </p:blipFill>
          <p:spPr>
            <a:xfrm>
              <a:off x="9054491" y="2845857"/>
              <a:ext cx="1378492" cy="2260205"/>
            </a:xfrm>
            <a:prstGeom prst="rect">
              <a:avLst/>
            </a:prstGeom>
            <a:effectLst>
              <a:outerShdw blurRad="63500" sx="102000" sy="102000" algn="ctr" rotWithShape="0">
                <a:prstClr val="black">
                  <a:alpha val="40000"/>
                </a:prstClr>
              </a:outerShdw>
            </a:effectLst>
          </p:spPr>
        </p:pic>
        <p:pic>
          <p:nvPicPr>
            <p:cNvPr id="37" name="图片 36"/>
            <p:cNvPicPr/>
            <p:nvPr/>
          </p:nvPicPr>
          <p:blipFill>
            <a:blip r:embed="rId10"/>
            <a:stretch>
              <a:fillRect/>
            </a:stretch>
          </p:blipFill>
          <p:spPr>
            <a:xfrm>
              <a:off x="10492162" y="2845857"/>
              <a:ext cx="1378492" cy="2260205"/>
            </a:xfrm>
            <a:prstGeom prst="rect">
              <a:avLst/>
            </a:prstGeom>
            <a:effectLst>
              <a:outerShdw blurRad="63500" sx="102000" sy="102000" algn="ctr" rotWithShape="0">
                <a:prstClr val="black">
                  <a:alpha val="40000"/>
                </a:prstClr>
              </a:outerShdw>
            </a:effectLst>
          </p:spPr>
        </p:pic>
        <p:pic>
          <p:nvPicPr>
            <p:cNvPr id="38" name="图片 37"/>
            <p:cNvPicPr/>
            <p:nvPr/>
          </p:nvPicPr>
          <p:blipFill>
            <a:blip r:embed="rId11"/>
            <a:stretch>
              <a:fillRect/>
            </a:stretch>
          </p:blipFill>
          <p:spPr>
            <a:xfrm>
              <a:off x="11993665" y="2845857"/>
              <a:ext cx="1378492" cy="2260205"/>
            </a:xfrm>
            <a:prstGeom prst="rect">
              <a:avLst/>
            </a:prstGeom>
            <a:effectLst>
              <a:outerShdw blurRad="63500" sx="102000" sy="102000" algn="ctr" rotWithShape="0">
                <a:prstClr val="black">
                  <a:alpha val="40000"/>
                </a:prstClr>
              </a:outerShdw>
            </a:effectLst>
          </p:spPr>
        </p:pic>
        <p:pic>
          <p:nvPicPr>
            <p:cNvPr id="39" name="图片 38"/>
            <p:cNvPicPr/>
            <p:nvPr/>
          </p:nvPicPr>
          <p:blipFill>
            <a:blip r:embed="rId12"/>
            <a:stretch>
              <a:fillRect/>
            </a:stretch>
          </p:blipFill>
          <p:spPr>
            <a:xfrm>
              <a:off x="16473898" y="2916809"/>
              <a:ext cx="1347583" cy="2189252"/>
            </a:xfrm>
            <a:prstGeom prst="rect">
              <a:avLst/>
            </a:prstGeom>
            <a:effectLst>
              <a:outerShdw blurRad="63500" sx="102000" sy="102000" algn="ctr" rotWithShape="0">
                <a:prstClr val="black">
                  <a:alpha val="40000"/>
                </a:prstClr>
              </a:outerShdw>
            </a:effectLst>
          </p:spPr>
        </p:pic>
        <p:pic>
          <p:nvPicPr>
            <p:cNvPr id="40" name="图片 39"/>
            <p:cNvPicPr/>
            <p:nvPr/>
          </p:nvPicPr>
          <p:blipFill>
            <a:blip r:embed="rId13"/>
            <a:stretch>
              <a:fillRect/>
            </a:stretch>
          </p:blipFill>
          <p:spPr>
            <a:xfrm>
              <a:off x="7489959" y="5301566"/>
              <a:ext cx="1378492" cy="2260205"/>
            </a:xfrm>
            <a:prstGeom prst="rect">
              <a:avLst/>
            </a:prstGeom>
            <a:effectLst>
              <a:outerShdw blurRad="63500" sx="102000" sy="102000" algn="ctr" rotWithShape="0">
                <a:prstClr val="black">
                  <a:alpha val="40000"/>
                </a:prstClr>
              </a:outerShdw>
            </a:effectLst>
          </p:spPr>
        </p:pic>
        <p:pic>
          <p:nvPicPr>
            <p:cNvPr id="41" name="图片 40"/>
            <p:cNvPicPr/>
            <p:nvPr/>
          </p:nvPicPr>
          <p:blipFill>
            <a:blip r:embed="rId14"/>
            <a:stretch>
              <a:fillRect/>
            </a:stretch>
          </p:blipFill>
          <p:spPr>
            <a:xfrm>
              <a:off x="8990659" y="5301566"/>
              <a:ext cx="1378492" cy="2260205"/>
            </a:xfrm>
            <a:prstGeom prst="rect">
              <a:avLst/>
            </a:prstGeom>
            <a:effectLst>
              <a:outerShdw blurRad="63500" sx="102000" sy="102000" algn="ctr" rotWithShape="0">
                <a:prstClr val="black">
                  <a:alpha val="40000"/>
                </a:prstClr>
              </a:outerShdw>
            </a:effectLst>
          </p:spPr>
        </p:pic>
        <p:pic>
          <p:nvPicPr>
            <p:cNvPr id="42" name="图片 41"/>
            <p:cNvPicPr/>
            <p:nvPr/>
          </p:nvPicPr>
          <p:blipFill>
            <a:blip r:embed="rId15"/>
            <a:stretch>
              <a:fillRect/>
            </a:stretch>
          </p:blipFill>
          <p:spPr>
            <a:xfrm>
              <a:off x="12060729" y="5301566"/>
              <a:ext cx="1378492" cy="2260205"/>
            </a:xfrm>
            <a:prstGeom prst="rect">
              <a:avLst/>
            </a:prstGeom>
            <a:effectLst>
              <a:outerShdw blurRad="63500" sx="102000" sy="102000" algn="ctr" rotWithShape="0">
                <a:prstClr val="black">
                  <a:alpha val="40000"/>
                </a:prstClr>
              </a:outerShdw>
            </a:effectLst>
          </p:spPr>
        </p:pic>
        <p:pic>
          <p:nvPicPr>
            <p:cNvPr id="43" name="图片 42"/>
            <p:cNvPicPr/>
            <p:nvPr/>
          </p:nvPicPr>
          <p:blipFill>
            <a:blip r:embed="rId16"/>
            <a:stretch>
              <a:fillRect/>
            </a:stretch>
          </p:blipFill>
          <p:spPr>
            <a:xfrm>
              <a:off x="14991199" y="5299333"/>
              <a:ext cx="1377256" cy="2262438"/>
            </a:xfrm>
            <a:prstGeom prst="rect">
              <a:avLst/>
            </a:prstGeom>
            <a:effectLst>
              <a:outerShdw blurRad="63500" sx="102000" sy="102000" algn="ctr" rotWithShape="0">
                <a:prstClr val="black">
                  <a:alpha val="40000"/>
                </a:prstClr>
              </a:outerShdw>
            </a:effectLst>
          </p:spPr>
        </p:pic>
        <p:pic>
          <p:nvPicPr>
            <p:cNvPr id="44" name="图片 43"/>
            <p:cNvPicPr/>
            <p:nvPr/>
          </p:nvPicPr>
          <p:blipFill>
            <a:blip r:embed="rId17"/>
            <a:stretch>
              <a:fillRect/>
            </a:stretch>
          </p:blipFill>
          <p:spPr>
            <a:xfrm>
              <a:off x="10492162" y="5292328"/>
              <a:ext cx="1398569" cy="2269443"/>
            </a:xfrm>
            <a:prstGeom prst="rect">
              <a:avLst/>
            </a:prstGeom>
            <a:effectLst>
              <a:outerShdw blurRad="63500" sx="102000" sy="102000" algn="ctr" rotWithShape="0">
                <a:prstClr val="black">
                  <a:alpha val="40000"/>
                </a:prstClr>
              </a:outerShdw>
            </a:effectLst>
          </p:spPr>
        </p:pic>
        <p:pic>
          <p:nvPicPr>
            <p:cNvPr id="45" name="内容占位符 6"/>
            <p:cNvPicPr/>
            <p:nvPr/>
          </p:nvPicPr>
          <p:blipFill>
            <a:blip r:embed="rId18"/>
            <a:stretch>
              <a:fillRect/>
            </a:stretch>
          </p:blipFill>
          <p:spPr>
            <a:xfrm>
              <a:off x="7489156" y="435407"/>
              <a:ext cx="1448722" cy="2274596"/>
            </a:xfrm>
            <a:prstGeom prst="rect">
              <a:avLst/>
            </a:prstGeom>
            <a:effectLst>
              <a:outerShdw blurRad="63500" sx="102000" sy="102000" algn="ctr" rotWithShape="0">
                <a:prstClr val="black">
                  <a:alpha val="40000"/>
                </a:prstClr>
              </a:outerShdw>
            </a:effectLst>
          </p:spPr>
        </p:pic>
        <p:pic>
          <p:nvPicPr>
            <p:cNvPr id="46" name="图片 45" descr="35779_7-54封面.pdf - Adobe Acrobat Reader (64-bit)"/>
            <p:cNvPicPr>
              <a:picLocks noChangeAspect="1"/>
            </p:cNvPicPr>
            <p:nvPr/>
          </p:nvPicPr>
          <p:blipFill rotWithShape="1">
            <a:blip r:embed="rId19" cstate="print">
              <a:extLst>
                <a:ext uri="{28A0092B-C50C-407E-A947-70E740481C1C}">
                  <a14:useLocalDpi xmlns:a14="http://schemas.microsoft.com/office/drawing/2010/main" val="0"/>
                </a:ext>
              </a:extLst>
            </a:blip>
            <a:srcRect l="40283" t="13907" r="28962" b="6501"/>
            <a:stretch>
              <a:fillRect/>
            </a:stretch>
          </p:blipFill>
          <p:spPr>
            <a:xfrm>
              <a:off x="11908204" y="435407"/>
              <a:ext cx="1443715" cy="2245234"/>
            </a:xfrm>
            <a:prstGeom prst="rect">
              <a:avLst/>
            </a:prstGeom>
            <a:effectLst>
              <a:outerShdw blurRad="63500" sx="102000" sy="102000" algn="ctr" rotWithShape="0">
                <a:prstClr val="black">
                  <a:alpha val="40000"/>
                </a:prstClr>
              </a:outerShdw>
            </a:effectLst>
          </p:spPr>
        </p:pic>
        <p:pic>
          <p:nvPicPr>
            <p:cNvPr id="47" name="图片 46" descr="34439封一-低精.pdf - Adobe Acrobat Reader (64-bit)"/>
            <p:cNvPicPr>
              <a:picLocks noChangeAspect="1"/>
            </p:cNvPicPr>
            <p:nvPr/>
          </p:nvPicPr>
          <p:blipFill rotWithShape="1">
            <a:blip r:embed="rId20" cstate="print">
              <a:extLst>
                <a:ext uri="{28A0092B-C50C-407E-A947-70E740481C1C}">
                  <a14:useLocalDpi xmlns:a14="http://schemas.microsoft.com/office/drawing/2010/main" val="0"/>
                </a:ext>
              </a:extLst>
            </a:blip>
            <a:srcRect l="40087" t="9627" r="25174" b="1713"/>
            <a:stretch>
              <a:fillRect/>
            </a:stretch>
          </p:blipFill>
          <p:spPr>
            <a:xfrm>
              <a:off x="17910735" y="2898343"/>
              <a:ext cx="1439501" cy="2207719"/>
            </a:xfrm>
            <a:prstGeom prst="rect">
              <a:avLst/>
            </a:prstGeom>
            <a:effectLst>
              <a:outerShdw blurRad="63500" sx="102000" sy="102000" algn="ctr" rotWithShape="0">
                <a:prstClr val="black">
                  <a:alpha val="40000"/>
                </a:prstClr>
              </a:outerShdw>
            </a:effectLst>
          </p:spPr>
        </p:pic>
        <p:pic>
          <p:nvPicPr>
            <p:cNvPr id="48" name="图片 47" descr="20678封一-低精.pdf - Adobe Acrobat Reader (64-bit)"/>
            <p:cNvPicPr>
              <a:picLocks noChangeAspect="1"/>
            </p:cNvPicPr>
            <p:nvPr/>
          </p:nvPicPr>
          <p:blipFill rotWithShape="1">
            <a:blip r:embed="rId21" cstate="print">
              <a:extLst>
                <a:ext uri="{28A0092B-C50C-407E-A947-70E740481C1C}">
                  <a14:useLocalDpi xmlns:a14="http://schemas.microsoft.com/office/drawing/2010/main" val="0"/>
                </a:ext>
              </a:extLst>
            </a:blip>
            <a:srcRect l="40000" t="9467" r="25173" b="1713"/>
            <a:stretch>
              <a:fillRect/>
            </a:stretch>
          </p:blipFill>
          <p:spPr>
            <a:xfrm>
              <a:off x="13439221" y="2828776"/>
              <a:ext cx="1485906" cy="2277285"/>
            </a:xfrm>
            <a:prstGeom prst="rect">
              <a:avLst/>
            </a:prstGeom>
            <a:effectLst>
              <a:outerShdw blurRad="63500" sx="102000" sy="102000" algn="ctr" rotWithShape="0">
                <a:prstClr val="black">
                  <a:alpha val="40000"/>
                </a:prstClr>
              </a:outerShdw>
            </a:effectLst>
          </p:spPr>
        </p:pic>
        <p:pic>
          <p:nvPicPr>
            <p:cNvPr id="49" name="图片 48" descr="21927封一-低精.pdf - Adobe Acrobat Reader (64-bit)"/>
            <p:cNvPicPr>
              <a:picLocks noChangeAspect="1"/>
            </p:cNvPicPr>
            <p:nvPr/>
          </p:nvPicPr>
          <p:blipFill rotWithShape="1">
            <a:blip r:embed="rId22" cstate="print">
              <a:extLst>
                <a:ext uri="{28A0092B-C50C-407E-A947-70E740481C1C}">
                  <a14:useLocalDpi xmlns:a14="http://schemas.microsoft.com/office/drawing/2010/main" val="0"/>
                </a:ext>
              </a:extLst>
            </a:blip>
            <a:srcRect l="40742" t="10105" r="25174" b="1713"/>
            <a:stretch>
              <a:fillRect/>
            </a:stretch>
          </p:blipFill>
          <p:spPr>
            <a:xfrm>
              <a:off x="17892427" y="435407"/>
              <a:ext cx="1476119" cy="2294963"/>
            </a:xfrm>
            <a:prstGeom prst="rect">
              <a:avLst/>
            </a:prstGeom>
            <a:effectLst>
              <a:outerShdw blurRad="63500" sx="102000" sy="102000" algn="ctr" rotWithShape="0">
                <a:prstClr val="black">
                  <a:alpha val="40000"/>
                </a:prstClr>
              </a:outerShdw>
            </a:effectLst>
          </p:spPr>
        </p:pic>
        <p:pic>
          <p:nvPicPr>
            <p:cNvPr id="50" name="Picture 2" descr="E:\G图书封面\套书封面\21022－暖通空调工程设计方法与系统分析(修改).jpg"/>
            <p:cNvPicPr>
              <a:picLocks noChangeAspect="1" noChangeArrowheads="1"/>
            </p:cNvPicPr>
            <p:nvPr/>
          </p:nvPicPr>
          <p:blipFill rotWithShape="1">
            <a:blip r:embed="rId23" cstate="print">
              <a:extLst>
                <a:ext uri="{28A0092B-C50C-407E-A947-70E740481C1C}">
                  <a14:useLocalDpi xmlns:a14="http://schemas.microsoft.com/office/drawing/2010/main" val="0"/>
                </a:ext>
              </a:extLst>
            </a:blip>
            <a:srcRect l="51967"/>
            <a:stretch>
              <a:fillRect/>
            </a:stretch>
          </p:blipFill>
          <p:spPr bwMode="auto">
            <a:xfrm>
              <a:off x="16435495" y="5324319"/>
              <a:ext cx="1418681" cy="223745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3570" y="404495"/>
            <a:ext cx="10861040" cy="1035050"/>
          </a:xfrm>
        </p:spPr>
        <p:txBody>
          <a:bodyPr vert="horz" rtlCol="0" anchor="ctr">
            <a:normAutofit/>
          </a:bodyPr>
          <a:lstStyle/>
          <a:p>
            <a:r>
              <a:rPr lang="en-US" altLang="zh-CN" sz="4890" b="1" dirty="0">
                <a:latin typeface="宋体" panose="02010600030101010101" pitchFamily="2" charset="-122"/>
                <a:ea typeface="宋体" panose="02010600030101010101" pitchFamily="2" charset="-122"/>
              </a:rPr>
              <a:t>1.</a:t>
            </a:r>
            <a:r>
              <a:rPr lang="zh-CN" altLang="en-US" sz="4890" b="1" dirty="0">
                <a:latin typeface="宋体" panose="02010600030101010101" pitchFamily="2" charset="-122"/>
                <a:ea typeface="宋体" panose="02010600030101010101" pitchFamily="2" charset="-122"/>
              </a:rPr>
              <a:t>建环教指委规划教材的内涵</a:t>
            </a:r>
            <a:endParaRPr lang="zh-CN" altLang="en-US" sz="4890" b="1" dirty="0">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371483" y="1862958"/>
            <a:ext cx="14195509" cy="3996444"/>
          </a:xfrm>
        </p:spPr>
        <p:txBody>
          <a:bodyPr>
            <a:noAutofit/>
          </a:bodyPr>
          <a:lstStyle/>
          <a:p>
            <a:pPr>
              <a:lnSpc>
                <a:spcPct val="150000"/>
              </a:lnSpc>
            </a:pPr>
            <a:r>
              <a:rPr lang="zh-CN" altLang="en-US" sz="3000" dirty="0"/>
              <a:t>经典知识与优秀文化的</a:t>
            </a:r>
            <a:r>
              <a:rPr lang="zh-CN" altLang="en-US" sz="3000" dirty="0">
                <a:solidFill>
                  <a:srgbClr val="FF0000"/>
                </a:solidFill>
              </a:rPr>
              <a:t>载体</a:t>
            </a:r>
            <a:r>
              <a:rPr lang="zh-CN" altLang="en-US" sz="3000" dirty="0"/>
              <a:t>，内容权威，可信度高</a:t>
            </a:r>
            <a:endParaRPr lang="en-US" altLang="zh-CN" sz="3000" dirty="0"/>
          </a:p>
          <a:p>
            <a:pPr>
              <a:lnSpc>
                <a:spcPct val="150000"/>
              </a:lnSpc>
            </a:pPr>
            <a:r>
              <a:rPr lang="zh-CN" altLang="en-US" sz="3000" dirty="0"/>
              <a:t>时代的缩影，反映了</a:t>
            </a:r>
            <a:r>
              <a:rPr lang="zh-CN" altLang="en-US" sz="3000" dirty="0">
                <a:solidFill>
                  <a:srgbClr val="FF0000"/>
                </a:solidFill>
              </a:rPr>
              <a:t>行业</a:t>
            </a:r>
            <a:r>
              <a:rPr lang="zh-CN" altLang="en-US" sz="3000" dirty="0"/>
              <a:t>的发展与需求</a:t>
            </a:r>
            <a:endParaRPr lang="en-US" altLang="zh-CN" sz="3000" dirty="0"/>
          </a:p>
          <a:p>
            <a:pPr>
              <a:lnSpc>
                <a:spcPct val="150000"/>
              </a:lnSpc>
            </a:pPr>
            <a:r>
              <a:rPr lang="zh-CN" altLang="en-US" sz="3000" dirty="0"/>
              <a:t>守住教育</a:t>
            </a:r>
            <a:r>
              <a:rPr lang="zh-CN" altLang="en-US" sz="3000" dirty="0">
                <a:solidFill>
                  <a:srgbClr val="FF0000"/>
                </a:solidFill>
              </a:rPr>
              <a:t>红线</a:t>
            </a:r>
            <a:r>
              <a:rPr lang="zh-CN" altLang="en-US" sz="3000" dirty="0"/>
              <a:t>、达成培养目标的保障</a:t>
            </a:r>
            <a:endParaRPr lang="en-US" altLang="zh-CN" sz="3000" dirty="0"/>
          </a:p>
          <a:p>
            <a:pPr>
              <a:lnSpc>
                <a:spcPct val="150000"/>
              </a:lnSpc>
            </a:pPr>
            <a:r>
              <a:rPr lang="zh-CN" altLang="en-US" sz="3000" dirty="0">
                <a:solidFill>
                  <a:srgbClr val="FF0000"/>
                </a:solidFill>
              </a:rPr>
              <a:t>影响</a:t>
            </a:r>
            <a:r>
              <a:rPr lang="zh-CN" altLang="en-US" sz="3000" dirty="0"/>
              <a:t>面大且深远</a:t>
            </a:r>
            <a:endParaRPr lang="en-US" altLang="zh-CN" sz="3000" dirty="0"/>
          </a:p>
          <a:p>
            <a:pPr>
              <a:lnSpc>
                <a:spcPct val="150000"/>
              </a:lnSpc>
            </a:pPr>
            <a:r>
              <a:rPr lang="zh-CN" altLang="en-US" sz="3000" dirty="0"/>
              <a:t>需要教指委、作者和广大教师的集体智慧，共同且</a:t>
            </a:r>
            <a:r>
              <a:rPr lang="zh-CN" altLang="en-US" sz="3000" dirty="0">
                <a:solidFill>
                  <a:srgbClr val="FF0000"/>
                </a:solidFill>
              </a:rPr>
              <a:t>持久</a:t>
            </a:r>
            <a:r>
              <a:rPr lang="zh-CN" altLang="en-US" sz="3000" dirty="0"/>
              <a:t>地建设</a:t>
            </a:r>
            <a:endParaRPr lang="zh-CN" altLang="en-US" sz="3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100000"/>
                <a:shade val="100000"/>
                <a:hueMod val="100000"/>
                <a:satMod val="150000"/>
              </a:schemeClr>
            </a:gs>
            <a:gs pos="17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rtlCol="0" anchor="ctr">
            <a:noAutofit/>
          </a:bodyPr>
          <a:lstStyle/>
          <a:p>
            <a:r>
              <a:rPr lang="en-US" altLang="zh-CN" sz="5400" dirty="0">
                <a:solidFill>
                  <a:schemeClr val="tx2">
                    <a:lumMod val="90000"/>
                    <a:lumOff val="10000"/>
                  </a:schemeClr>
                </a:solidFill>
                <a:latin typeface="楷体" panose="02010609060101010101" pitchFamily="49" charset="-122"/>
                <a:ea typeface="楷体" panose="02010609060101010101" pitchFamily="49" charset="-122"/>
              </a:rPr>
              <a:t>6.2 </a:t>
            </a:r>
            <a:r>
              <a:rPr lang="zh-CN" altLang="en-US" sz="5400" b="1" dirty="0">
                <a:solidFill>
                  <a:schemeClr val="tx2">
                    <a:lumMod val="90000"/>
                    <a:lumOff val="10000"/>
                  </a:schemeClr>
                </a:solidFill>
                <a:latin typeface="楷体" panose="02010609060101010101" pitchFamily="49" charset="-122"/>
                <a:ea typeface="楷体" panose="02010609060101010101" pitchFamily="49" charset="-122"/>
              </a:rPr>
              <a:t>教指委</a:t>
            </a:r>
            <a:r>
              <a:rPr lang="zh-CN" altLang="en-US" sz="5400" dirty="0">
                <a:solidFill>
                  <a:schemeClr val="tx2">
                    <a:lumMod val="90000"/>
                    <a:lumOff val="10000"/>
                  </a:schemeClr>
                </a:solidFill>
                <a:latin typeface="楷体" panose="02010609060101010101" pitchFamily="49" charset="-122"/>
                <a:ea typeface="楷体" panose="02010609060101010101" pitchFamily="49" charset="-122"/>
              </a:rPr>
              <a:t>规划教材建设与时俱进</a:t>
            </a:r>
            <a:endParaRPr lang="zh-CN" altLang="en-US" sz="5400" dirty="0">
              <a:solidFill>
                <a:schemeClr val="tx2">
                  <a:lumMod val="90000"/>
                  <a:lumOff val="10000"/>
                </a:schemeClr>
              </a:solidFill>
              <a:latin typeface="楷体" panose="02010609060101010101" pitchFamily="49" charset="-122"/>
              <a:ea typeface="楷体" panose="02010609060101010101" pitchFamily="49" charset="-122"/>
            </a:endParaRPr>
          </a:p>
        </p:txBody>
      </p:sp>
      <p:sp>
        <p:nvSpPr>
          <p:cNvPr id="10" name="内容占位符 9"/>
          <p:cNvSpPr>
            <a:spLocks noGrp="1"/>
          </p:cNvSpPr>
          <p:nvPr>
            <p:ph idx="1"/>
          </p:nvPr>
        </p:nvSpPr>
        <p:spPr>
          <a:xfrm>
            <a:off x="372110" y="1929130"/>
            <a:ext cx="11450955" cy="3129915"/>
          </a:xfrm>
        </p:spPr>
        <p:txBody>
          <a:bodyPr>
            <a:normAutofit fontScale="80000"/>
          </a:bodyPr>
          <a:lstStyle/>
          <a:p>
            <a:pPr fontAlgn="auto">
              <a:lnSpc>
                <a:spcPct val="150000"/>
              </a:lnSpc>
              <a:spcBef>
                <a:spcPts val="0"/>
              </a:spcBef>
            </a:pPr>
            <a:r>
              <a:rPr lang="zh-CN" altLang="en-US" sz="4310" dirty="0"/>
              <a:t>配套数字资源，使学生准确高效地理解重难点知识</a:t>
            </a:r>
            <a:endParaRPr lang="en-US" altLang="zh-CN" sz="4310" dirty="0"/>
          </a:p>
          <a:p>
            <a:r>
              <a:rPr lang="zh-CN" altLang="en-US" sz="4310" dirty="0"/>
              <a:t>提升阅读体验，双色印刷</a:t>
            </a:r>
            <a:endParaRPr lang="en-US" altLang="zh-CN" sz="4310" dirty="0"/>
          </a:p>
          <a:p>
            <a:r>
              <a:rPr lang="zh-CN" altLang="en-US" sz="4310" dirty="0"/>
              <a:t>在专业教材中融入课程思政，增强对专业的热爱</a:t>
            </a:r>
            <a:endParaRPr lang="en-US" altLang="zh-CN" sz="4310" dirty="0"/>
          </a:p>
          <a:p>
            <a:endParaRPr lang="en-US" altLang="zh-CN" sz="4310" dirty="0"/>
          </a:p>
          <a:p>
            <a:r>
              <a:rPr lang="zh-CN" altLang="en-US" sz="4310" dirty="0"/>
              <a:t>建立十余个课程交流微信群，广泛吸取各方意见和建议       </a:t>
            </a:r>
            <a:endParaRPr lang="zh-CN" altLang="en-US" sz="431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5960" y="404495"/>
            <a:ext cx="11207115" cy="956310"/>
          </a:xfrm>
        </p:spPr>
        <p:txBody>
          <a:bodyPr>
            <a:normAutofit fontScale="60000"/>
          </a:bodyPr>
          <a:lstStyle/>
          <a:p>
            <a:pPr marL="0" indent="0">
              <a:buNone/>
            </a:pPr>
            <a:r>
              <a:rPr lang="zh-CN" altLang="en-US" sz="4665" dirty="0"/>
              <a:t>扫描二维码可以看视频、动画、课件、扩展阅读等数字化内容</a:t>
            </a:r>
            <a:endParaRPr lang="en-US" altLang="zh-CN" sz="4665" dirty="0"/>
          </a:p>
          <a:p>
            <a:endParaRPr lang="en-US" altLang="zh-CN" sz="4665" dirty="0"/>
          </a:p>
          <a:p>
            <a:endParaRPr lang="en-US" altLang="zh-CN" sz="4665" dirty="0"/>
          </a:p>
          <a:p>
            <a:endParaRPr lang="en-US" altLang="zh-CN" sz="4665" dirty="0"/>
          </a:p>
          <a:p>
            <a:endParaRPr lang="en-US" altLang="zh-CN" sz="4665" dirty="0"/>
          </a:p>
          <a:p>
            <a:endParaRPr lang="en-US" altLang="zh-CN" sz="4665" dirty="0"/>
          </a:p>
          <a:p>
            <a:pPr marL="0" indent="0">
              <a:buNone/>
            </a:pPr>
            <a:endParaRPr lang="zh-CN" altLang="en-US" sz="4665" dirty="0"/>
          </a:p>
        </p:txBody>
      </p:sp>
      <p:grpSp>
        <p:nvGrpSpPr>
          <p:cNvPr id="2" name="组合 1"/>
          <p:cNvGrpSpPr/>
          <p:nvPr/>
        </p:nvGrpSpPr>
        <p:grpSpPr>
          <a:xfrm>
            <a:off x="2089150" y="1561465"/>
            <a:ext cx="8469630" cy="3941445"/>
            <a:chOff x="2105902" y="2053568"/>
            <a:chExt cx="20068074" cy="5088188"/>
          </a:xfrm>
        </p:grpSpPr>
        <p:pic>
          <p:nvPicPr>
            <p:cNvPr id="4" name="图片 3"/>
            <p:cNvPicPr/>
            <p:nvPr/>
          </p:nvPicPr>
          <p:blipFill>
            <a:blip r:embed="rId1"/>
            <a:stretch>
              <a:fillRect/>
            </a:stretch>
          </p:blipFill>
          <p:spPr>
            <a:xfrm>
              <a:off x="2854439" y="2055868"/>
              <a:ext cx="3952822" cy="2516858"/>
            </a:xfrm>
            <a:prstGeom prst="rect">
              <a:avLst/>
            </a:prstGeom>
            <a:effectLst>
              <a:outerShdw blurRad="63500" sx="102000" sy="102000" algn="ctr" rotWithShape="0">
                <a:prstClr val="black">
                  <a:alpha val="40000"/>
                </a:prstClr>
              </a:outerShdw>
            </a:effectLst>
          </p:spPr>
        </p:pic>
        <p:pic>
          <p:nvPicPr>
            <p:cNvPr id="5" name="图片 4"/>
            <p:cNvPicPr/>
            <p:nvPr/>
          </p:nvPicPr>
          <p:blipFill>
            <a:blip r:embed="rId2"/>
            <a:stretch>
              <a:fillRect/>
            </a:stretch>
          </p:blipFill>
          <p:spPr>
            <a:xfrm>
              <a:off x="7719904" y="2053568"/>
              <a:ext cx="3952822" cy="2516858"/>
            </a:xfrm>
            <a:prstGeom prst="rect">
              <a:avLst/>
            </a:prstGeom>
            <a:effectLst>
              <a:outerShdw blurRad="63500" sx="102000" sy="102000" algn="ctr" rotWithShape="0">
                <a:prstClr val="black">
                  <a:alpha val="40000"/>
                </a:prstClr>
              </a:outerShdw>
            </a:effectLst>
          </p:spPr>
        </p:pic>
        <p:pic>
          <p:nvPicPr>
            <p:cNvPr id="6" name="图片 5"/>
            <p:cNvPicPr/>
            <p:nvPr/>
          </p:nvPicPr>
          <p:blipFill>
            <a:blip r:embed="rId3"/>
            <a:stretch>
              <a:fillRect/>
            </a:stretch>
          </p:blipFill>
          <p:spPr>
            <a:xfrm>
              <a:off x="12581198" y="2053568"/>
              <a:ext cx="3956499" cy="2516858"/>
            </a:xfrm>
            <a:prstGeom prst="rect">
              <a:avLst/>
            </a:prstGeom>
            <a:effectLst>
              <a:outerShdw blurRad="63500" sx="102000" sy="102000" algn="ctr" rotWithShape="0">
                <a:prstClr val="black">
                  <a:alpha val="40000"/>
                </a:prstClr>
              </a:outerShdw>
            </a:effectLst>
          </p:spPr>
        </p:pic>
        <p:pic>
          <p:nvPicPr>
            <p:cNvPr id="7" name="图片 6"/>
            <p:cNvPicPr/>
            <p:nvPr/>
          </p:nvPicPr>
          <p:blipFill>
            <a:blip r:embed="rId4"/>
            <a:stretch>
              <a:fillRect/>
            </a:stretch>
          </p:blipFill>
          <p:spPr>
            <a:xfrm>
              <a:off x="17446665" y="2081000"/>
              <a:ext cx="3791645" cy="2493914"/>
            </a:xfrm>
            <a:prstGeom prst="rect">
              <a:avLst/>
            </a:prstGeom>
            <a:effectLst>
              <a:outerShdw blurRad="63500" sx="102000" sy="102000" algn="ctr" rotWithShape="0">
                <a:prstClr val="black">
                  <a:alpha val="40000"/>
                </a:prstClr>
              </a:outerShdw>
            </a:effectLst>
          </p:spPr>
        </p:pic>
        <p:pic>
          <p:nvPicPr>
            <p:cNvPr id="8" name="图片 7" descr="42862(8.9).pdf - Adobe Acrobat Reader (64-bit)"/>
            <p:cNvPicPr>
              <a:picLocks noChangeAspect="1"/>
            </p:cNvPicPr>
            <p:nvPr/>
          </p:nvPicPr>
          <p:blipFill rotWithShape="1">
            <a:blip r:embed="rId5" cstate="print">
              <a:extLst>
                <a:ext uri="{28A0092B-C50C-407E-A947-70E740481C1C}">
                  <a14:useLocalDpi xmlns:a14="http://schemas.microsoft.com/office/drawing/2010/main" val="0"/>
                </a:ext>
              </a:extLst>
            </a:blip>
            <a:srcRect l="41347" t="14410" r="26348" b="3011"/>
            <a:stretch>
              <a:fillRect/>
            </a:stretch>
          </p:blipFill>
          <p:spPr>
            <a:xfrm>
              <a:off x="14501511" y="4825260"/>
              <a:ext cx="3688728" cy="2289010"/>
            </a:xfrm>
            <a:prstGeom prst="rect">
              <a:avLst/>
            </a:prstGeom>
            <a:effectLst>
              <a:outerShdw blurRad="63500" sx="102000" sy="102000" algn="ctr" rotWithShape="0">
                <a:prstClr val="black">
                  <a:alpha val="40000"/>
                </a:prstClr>
              </a:outerShdw>
            </a:effectLst>
          </p:spPr>
        </p:pic>
        <p:pic>
          <p:nvPicPr>
            <p:cNvPr id="9" name="图片 8" descr="42862(8.9).pdf - Adobe Acrobat Reader (64-bit)"/>
            <p:cNvPicPr>
              <a:picLocks noChangeAspect="1"/>
            </p:cNvPicPr>
            <p:nvPr/>
          </p:nvPicPr>
          <p:blipFill rotWithShape="1">
            <a:blip r:embed="rId6" cstate="print">
              <a:extLst>
                <a:ext uri="{28A0092B-C50C-407E-A947-70E740481C1C}">
                  <a14:useLocalDpi xmlns:a14="http://schemas.microsoft.com/office/drawing/2010/main" val="0"/>
                </a:ext>
              </a:extLst>
            </a:blip>
            <a:srcRect l="41346" t="8511" r="27163" b="8273"/>
            <a:stretch>
              <a:fillRect/>
            </a:stretch>
          </p:blipFill>
          <p:spPr>
            <a:xfrm>
              <a:off x="10518483" y="4835743"/>
              <a:ext cx="3608761" cy="2306013"/>
            </a:xfrm>
            <a:prstGeom prst="rect">
              <a:avLst/>
            </a:prstGeom>
            <a:effectLst>
              <a:outerShdw blurRad="63500" sx="102000" sy="102000" algn="ctr" rotWithShape="0">
                <a:prstClr val="black">
                  <a:alpha val="40000"/>
                </a:prstClr>
              </a:outerShdw>
            </a:effectLst>
          </p:spPr>
        </p:pic>
        <p:pic>
          <p:nvPicPr>
            <p:cNvPr id="10" name="图片 9" descr="42862(8.9).pdf - Adobe Acrobat Reader (64-bit)"/>
            <p:cNvPicPr>
              <a:picLocks noChangeAspect="1"/>
            </p:cNvPicPr>
            <p:nvPr/>
          </p:nvPicPr>
          <p:blipFill rotWithShape="1">
            <a:blip r:embed="rId7" cstate="print">
              <a:extLst>
                <a:ext uri="{28A0092B-C50C-407E-A947-70E740481C1C}">
                  <a14:useLocalDpi xmlns:a14="http://schemas.microsoft.com/office/drawing/2010/main" val="0"/>
                </a:ext>
              </a:extLst>
            </a:blip>
            <a:srcRect l="40348" t="10583" r="26348" b="1736"/>
            <a:stretch>
              <a:fillRect/>
            </a:stretch>
          </p:blipFill>
          <p:spPr>
            <a:xfrm>
              <a:off x="18593950" y="4835744"/>
              <a:ext cx="3580026" cy="2278527"/>
            </a:xfrm>
            <a:prstGeom prst="rect">
              <a:avLst/>
            </a:prstGeom>
            <a:effectLst>
              <a:outerShdw blurRad="63500" sx="102000" sy="102000" algn="ctr" rotWithShape="0">
                <a:prstClr val="black">
                  <a:alpha val="40000"/>
                </a:prstClr>
              </a:outerShdw>
            </a:effectLst>
          </p:spPr>
        </p:pic>
        <p:pic>
          <p:nvPicPr>
            <p:cNvPr id="11" name="图片 10" descr="42001文前+前18.pdf - Adobe Acrobat Reader (64-bit)"/>
            <p:cNvPicPr>
              <a:picLocks noChangeAspect="1"/>
            </p:cNvPicPr>
            <p:nvPr/>
          </p:nvPicPr>
          <p:blipFill rotWithShape="1">
            <a:blip r:embed="rId8" cstate="print">
              <a:extLst>
                <a:ext uri="{28A0092B-C50C-407E-A947-70E740481C1C}">
                  <a14:useLocalDpi xmlns:a14="http://schemas.microsoft.com/office/drawing/2010/main" val="0"/>
                </a:ext>
              </a:extLst>
            </a:blip>
            <a:srcRect l="40087" t="10800" r="25740" b="1518"/>
            <a:stretch>
              <a:fillRect/>
            </a:stretch>
          </p:blipFill>
          <p:spPr>
            <a:xfrm>
              <a:off x="6454780" y="4835743"/>
              <a:ext cx="3520420" cy="2289010"/>
            </a:xfrm>
            <a:prstGeom prst="rect">
              <a:avLst/>
            </a:prstGeom>
            <a:effectLst>
              <a:outerShdw blurRad="63500" sx="102000" sy="102000" algn="ctr" rotWithShape="0">
                <a:prstClr val="black">
                  <a:alpha val="40000"/>
                </a:prstClr>
              </a:outerShdw>
            </a:effectLst>
          </p:spPr>
        </p:pic>
        <p:pic>
          <p:nvPicPr>
            <p:cNvPr id="12" name="图片 11" descr="42001(12.4).pdf - Adobe Acrobat Reader (64-bit)"/>
            <p:cNvPicPr>
              <a:picLocks noChangeAspect="1"/>
            </p:cNvPicPr>
            <p:nvPr/>
          </p:nvPicPr>
          <p:blipFill rotWithShape="1">
            <a:blip r:embed="rId9" cstate="print">
              <a:extLst>
                <a:ext uri="{28A0092B-C50C-407E-A947-70E740481C1C}">
                  <a14:useLocalDpi xmlns:a14="http://schemas.microsoft.com/office/drawing/2010/main" val="0"/>
                </a:ext>
              </a:extLst>
            </a:blip>
            <a:srcRect l="38261" t="8671" r="23478" b="2851"/>
            <a:stretch>
              <a:fillRect/>
            </a:stretch>
          </p:blipFill>
          <p:spPr>
            <a:xfrm>
              <a:off x="2105902" y="4825261"/>
              <a:ext cx="3952824" cy="2316494"/>
            </a:xfrm>
            <a:prstGeom prst="rect">
              <a:avLst/>
            </a:prstGeom>
            <a:effectLst>
              <a:outerShdw blurRad="63500" sx="102000" sy="102000" algn="ctr" rotWithShape="0">
                <a:prstClr val="black">
                  <a:alpha val="40000"/>
                </a:prstClr>
              </a:outerShdw>
            </a:effectLst>
          </p:spPr>
        </p:pic>
      </p:grpSp>
      <p:sp>
        <p:nvSpPr>
          <p:cNvPr id="14" name="TextBox 13"/>
          <p:cNvSpPr txBox="1"/>
          <p:nvPr/>
        </p:nvSpPr>
        <p:spPr>
          <a:xfrm>
            <a:off x="191566" y="2133198"/>
            <a:ext cx="2306320" cy="752475"/>
          </a:xfrm>
          <a:prstGeom prst="rect">
            <a:avLst/>
          </a:prstGeom>
          <a:noFill/>
        </p:spPr>
        <p:txBody>
          <a:bodyPr wrap="none" lIns="137324" tIns="68661" rIns="137324" bIns="68661" rtlCol="0">
            <a:spAutoFit/>
          </a:bodyPr>
          <a:lstStyle/>
          <a:p>
            <a:r>
              <a:rPr lang="zh-CN" altLang="en-US" sz="2000" dirty="0"/>
              <a:t>内外兼修</a:t>
            </a:r>
            <a:r>
              <a:rPr lang="zh-CN" altLang="en-US" sz="2000" dirty="0" smtClean="0"/>
              <a:t>，</a:t>
            </a:r>
            <a:endParaRPr lang="en-US" altLang="zh-CN" sz="2000" dirty="0" smtClean="0"/>
          </a:p>
          <a:p>
            <a:r>
              <a:rPr lang="zh-CN" altLang="en-US" sz="2000" dirty="0" smtClean="0"/>
              <a:t>富媒体教材示例：</a:t>
            </a:r>
            <a:endParaRPr lang="zh-CN" altLang="en-US" sz="2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955"/>
            <a:ext cx="8872220" cy="1143000"/>
          </a:xfrm>
        </p:spPr>
        <p:txBody>
          <a:bodyPr>
            <a:normAutofit/>
          </a:bodyPr>
          <a:lstStyle/>
          <a:p>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6.3 </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未来选题规划</a:t>
            </a:r>
            <a:endParaRPr lang="zh-CN" altLang="en-US" sz="4000" dirty="0">
              <a:solidFill>
                <a:schemeClr val="tx2">
                  <a:lumMod val="90000"/>
                  <a:lumOff val="10000"/>
                </a:schemeClr>
              </a:solidFill>
              <a:latin typeface="楷体" panose="02010609060101010101" pitchFamily="49" charset="-122"/>
              <a:ea typeface="楷体" panose="02010609060101010101" pitchFamily="49" charset="-122"/>
            </a:endParaRPr>
          </a:p>
        </p:txBody>
      </p:sp>
      <p:sp>
        <p:nvSpPr>
          <p:cNvPr id="3" name="内容占位符 2"/>
          <p:cNvSpPr>
            <a:spLocks noGrp="1"/>
          </p:cNvSpPr>
          <p:nvPr>
            <p:ph idx="1"/>
          </p:nvPr>
        </p:nvSpPr>
        <p:spPr>
          <a:xfrm>
            <a:off x="119380" y="1340485"/>
            <a:ext cx="9001760" cy="4098290"/>
          </a:xfrm>
        </p:spPr>
        <p:txBody>
          <a:bodyPr>
            <a:normAutofit/>
          </a:bodyPr>
          <a:lstStyle/>
          <a:p>
            <a:r>
              <a:rPr lang="zh-CN" altLang="en-US" sz="2800" dirty="0"/>
              <a:t>结合</a:t>
            </a:r>
            <a:r>
              <a:rPr lang="en-US" altLang="zh-CN" sz="2800" dirty="0"/>
              <a:t>2023</a:t>
            </a:r>
            <a:r>
              <a:rPr lang="zh-CN" altLang="en-US" sz="2800" dirty="0"/>
              <a:t>版《专业指南》及行业转型、专业的发展等，需要</a:t>
            </a:r>
            <a:r>
              <a:rPr lang="zh-CN" altLang="en-US" sz="2800" dirty="0"/>
              <a:t>适当补充新的教材选题，如：</a:t>
            </a:r>
            <a:endParaRPr lang="en-US" altLang="zh-CN" sz="2800" dirty="0"/>
          </a:p>
          <a:p>
            <a:endParaRPr lang="zh-CN" altLang="en-US" sz="2800" dirty="0"/>
          </a:p>
        </p:txBody>
      </p:sp>
      <p:sp>
        <p:nvSpPr>
          <p:cNvPr id="7" name="文本框 6"/>
          <p:cNvSpPr txBox="1"/>
          <p:nvPr/>
        </p:nvSpPr>
        <p:spPr>
          <a:xfrm>
            <a:off x="1127760" y="2636520"/>
            <a:ext cx="7028180" cy="2445385"/>
          </a:xfrm>
          <a:prstGeom prst="rect">
            <a:avLst/>
          </a:prstGeom>
          <a:noFill/>
        </p:spPr>
        <p:txBody>
          <a:bodyPr wrap="square" lIns="137324" tIns="68661" rIns="137324" bIns="68661" rtlCol="0">
            <a:spAutoFit/>
          </a:bodyPr>
          <a:lstStyle/>
          <a:p>
            <a:pPr indent="0" fontAlgn="auto">
              <a:lnSpc>
                <a:spcPct val="150000"/>
              </a:lnSpc>
            </a:pPr>
            <a:r>
              <a:rPr lang="zh-CN" altLang="en-US" sz="2000" dirty="0" smtClean="0"/>
              <a:t>城市</a:t>
            </a:r>
            <a:r>
              <a:rPr lang="zh-CN" altLang="en-US" sz="2000" dirty="0"/>
              <a:t>能源系统  </a:t>
            </a:r>
            <a:endParaRPr lang="en-US" altLang="zh-CN" sz="2000" dirty="0"/>
          </a:p>
          <a:p>
            <a:r>
              <a:rPr lang="zh-CN" altLang="en-US" sz="2000" dirty="0"/>
              <a:t>室内空气质量（健康中国）</a:t>
            </a:r>
            <a:endParaRPr lang="en-US" altLang="zh-CN" sz="2000" dirty="0"/>
          </a:p>
          <a:p>
            <a:r>
              <a:rPr lang="zh-CN" altLang="en-US" sz="2000" dirty="0"/>
              <a:t>空调系统运行与调试</a:t>
            </a:r>
            <a:r>
              <a:rPr lang="zh-CN" altLang="en-US" sz="2000" dirty="0" smtClean="0"/>
              <a:t>（设计</a:t>
            </a:r>
            <a:r>
              <a:rPr lang="zh-CN" altLang="en-US" sz="2000" dirty="0"/>
              <a:t>运维并重）</a:t>
            </a:r>
            <a:endParaRPr lang="en-US" altLang="zh-CN" sz="2000" dirty="0"/>
          </a:p>
          <a:p>
            <a:r>
              <a:rPr lang="zh-CN" altLang="en-US" sz="2000" dirty="0"/>
              <a:t>大数据与建筑环境应用（人工智能）</a:t>
            </a:r>
            <a:endParaRPr lang="en-US" altLang="zh-CN" sz="2000" dirty="0"/>
          </a:p>
          <a:p>
            <a:r>
              <a:rPr lang="zh-CN" altLang="en-US" sz="2000" dirty="0"/>
              <a:t>建筑电气（新型建筑配电系统）</a:t>
            </a:r>
            <a:endParaRPr lang="en-US" altLang="zh-CN" sz="2000" dirty="0"/>
          </a:p>
          <a:p>
            <a:r>
              <a:rPr lang="zh-CN" altLang="en-US" sz="2000" dirty="0"/>
              <a:t>绿色厂务（先进制造业</a:t>
            </a:r>
            <a:r>
              <a:rPr lang="zh-CN" altLang="en-US" sz="2000" dirty="0" smtClean="0"/>
              <a:t>）</a:t>
            </a:r>
            <a:endParaRPr lang="zh-CN" altLang="en-US" sz="2000" dirty="0" smtClean="0"/>
          </a:p>
          <a:p>
            <a:r>
              <a:rPr lang="en-US" altLang="zh-CN" sz="2000" dirty="0"/>
              <a:t>......</a:t>
            </a:r>
            <a:endParaRPr lang="en-US" altLang="zh-CN" sz="2000" dirty="0"/>
          </a:p>
        </p:txBody>
      </p:sp>
      <p:pic>
        <p:nvPicPr>
          <p:cNvPr id="4" name="图片 3"/>
          <p:cNvPicPr>
            <a:picLocks noChangeAspect="1"/>
          </p:cNvPicPr>
          <p:nvPr/>
        </p:nvPicPr>
        <p:blipFill>
          <a:blip r:embed="rId1"/>
          <a:stretch>
            <a:fillRect/>
          </a:stretch>
        </p:blipFill>
        <p:spPr>
          <a:xfrm>
            <a:off x="9568547" y="2133236"/>
            <a:ext cx="1846572" cy="2396838"/>
          </a:xfrm>
          <a:prstGeom prst="rect">
            <a:avLst/>
          </a:prstGeom>
          <a:effectLst>
            <a:outerShdw blurRad="254000" dist="38100" dir="7800000" algn="tl" rotWithShape="0">
              <a:prstClr val="black">
                <a:alpha val="40000"/>
              </a:prstClr>
            </a:outerShdw>
          </a:effectLst>
        </p:spPr>
      </p:pic>
      <p:sp>
        <p:nvSpPr>
          <p:cNvPr id="5" name="文本框 4"/>
          <p:cNvSpPr txBox="1"/>
          <p:nvPr/>
        </p:nvSpPr>
        <p:spPr>
          <a:xfrm>
            <a:off x="9409091" y="4581001"/>
            <a:ext cx="2062480" cy="552450"/>
          </a:xfrm>
          <a:prstGeom prst="rect">
            <a:avLst/>
          </a:prstGeom>
          <a:noFill/>
        </p:spPr>
        <p:txBody>
          <a:bodyPr wrap="none" lIns="137324" tIns="68661" rIns="137324" bIns="68661" rtlCol="0">
            <a:spAutoFit/>
          </a:bodyPr>
          <a:lstStyle/>
          <a:p>
            <a:r>
              <a:rPr lang="en-US" altLang="zh-CN" sz="2700" dirty="0"/>
              <a:t>2023</a:t>
            </a:r>
            <a:r>
              <a:rPr lang="zh-CN" altLang="en-US" sz="2700" dirty="0"/>
              <a:t>年出版</a:t>
            </a:r>
            <a:endParaRPr lang="zh-CN" altLang="en-US" sz="2700" dirty="0"/>
          </a:p>
        </p:txBody>
      </p:sp>
      <p:sp>
        <p:nvSpPr>
          <p:cNvPr id="6" name="TextBox 5"/>
          <p:cNvSpPr txBox="1"/>
          <p:nvPr/>
        </p:nvSpPr>
        <p:spPr>
          <a:xfrm>
            <a:off x="2979469" y="5157034"/>
            <a:ext cx="5862320" cy="752475"/>
          </a:xfrm>
          <a:prstGeom prst="rect">
            <a:avLst/>
          </a:prstGeom>
          <a:noFill/>
        </p:spPr>
        <p:txBody>
          <a:bodyPr wrap="none" lIns="137324" tIns="68661" rIns="137324" bIns="68661" rtlCol="0">
            <a:spAutoFit/>
          </a:bodyPr>
          <a:lstStyle/>
          <a:p>
            <a:r>
              <a:rPr lang="zh-CN" altLang="en-US" sz="4000" dirty="0">
                <a:solidFill>
                  <a:srgbClr val="FF0000"/>
                </a:solidFill>
              </a:rPr>
              <a:t>欢迎专家推荐或作者自荐</a:t>
            </a:r>
            <a:endParaRPr lang="zh-CN" altLang="en-US" sz="4000"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5280" y="332740"/>
            <a:ext cx="10368280" cy="1035050"/>
          </a:xfrm>
        </p:spPr>
        <p:txBody>
          <a:bodyPr vert="horz" rtlCol="0" anchor="ctr">
            <a:normAutofit/>
          </a:bodyPr>
          <a:lstStyle/>
          <a:p>
            <a:r>
              <a:rPr lang="en-US" altLang="zh-CN" sz="4400" b="1" dirty="0">
                <a:latin typeface="宋体" panose="02010600030101010101" pitchFamily="2" charset="-122"/>
                <a:ea typeface="宋体" panose="02010600030101010101" pitchFamily="2" charset="-122"/>
              </a:rPr>
              <a:t>7. </a:t>
            </a:r>
            <a:r>
              <a:rPr lang="zh-CN" altLang="en-US" sz="4400" b="1" dirty="0">
                <a:latin typeface="宋体" panose="02010600030101010101" pitchFamily="2" charset="-122"/>
                <a:ea typeface="宋体" panose="02010600030101010101" pitchFamily="2" charset="-122"/>
                <a:sym typeface="+mn-ea"/>
              </a:rPr>
              <a:t>教指委规划</a:t>
            </a:r>
            <a:r>
              <a:rPr lang="zh-CN" altLang="en-US" sz="4400" b="1" dirty="0">
                <a:latin typeface="宋体" panose="02010600030101010101" pitchFamily="2" charset="-122"/>
                <a:ea typeface="宋体" panose="02010600030101010101" pitchFamily="2" charset="-122"/>
              </a:rPr>
              <a:t>教材演变特点</a:t>
            </a:r>
            <a:endParaRPr lang="zh-CN" altLang="en-US" sz="4400" b="1" dirty="0">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551815" y="1268730"/>
            <a:ext cx="11052810" cy="5288280"/>
          </a:xfrm>
        </p:spPr>
        <p:txBody>
          <a:bodyPr>
            <a:noAutofit/>
          </a:bodyPr>
          <a:lstStyle/>
          <a:p>
            <a:pPr fontAlgn="auto">
              <a:lnSpc>
                <a:spcPct val="150000"/>
              </a:lnSpc>
              <a:spcBef>
                <a:spcPts val="0"/>
              </a:spcBef>
            </a:pPr>
            <a:r>
              <a:rPr lang="zh-CN" altLang="en-US" sz="2200" dirty="0"/>
              <a:t>教材编写依据：教材编审委员会制定的教材大纲</a:t>
            </a:r>
            <a:r>
              <a:rPr lang="en-US" altLang="zh-CN" sz="2200" dirty="0"/>
              <a:t>——</a:t>
            </a:r>
            <a:r>
              <a:rPr lang="zh-CN" altLang="en-US" sz="2200" dirty="0"/>
              <a:t>课程体系</a:t>
            </a:r>
            <a:r>
              <a:rPr lang="en-US" altLang="zh-CN" sz="2200" dirty="0"/>
              <a:t>/</a:t>
            </a:r>
            <a:r>
              <a:rPr lang="zh-CN" altLang="en-US" sz="2200" dirty="0"/>
              <a:t>课程大纲</a:t>
            </a:r>
            <a:r>
              <a:rPr lang="en-US" altLang="zh-CN" sz="2200" dirty="0"/>
              <a:t>——</a:t>
            </a:r>
            <a:r>
              <a:rPr lang="zh-CN" altLang="en-US" sz="2200" dirty="0"/>
              <a:t>知识体系</a:t>
            </a:r>
            <a:r>
              <a:rPr lang="en-US" altLang="zh-CN" sz="2200" dirty="0"/>
              <a:t>/</a:t>
            </a:r>
            <a:r>
              <a:rPr lang="zh-CN" altLang="en-US" sz="2200" dirty="0"/>
              <a:t>知识单元（知识点）</a:t>
            </a:r>
            <a:endParaRPr lang="en-US" altLang="zh-CN" sz="2200" dirty="0"/>
          </a:p>
          <a:p>
            <a:pPr>
              <a:lnSpc>
                <a:spcPct val="120000"/>
              </a:lnSpc>
            </a:pPr>
            <a:r>
              <a:rPr lang="zh-CN" altLang="en-US" sz="2200" dirty="0"/>
              <a:t>注重体系化建设，作者遴选严格，教材整体质量高</a:t>
            </a:r>
            <a:endParaRPr lang="en-US" altLang="zh-CN" sz="2200" dirty="0"/>
          </a:p>
          <a:p>
            <a:pPr>
              <a:lnSpc>
                <a:spcPct val="120000"/>
              </a:lnSpc>
            </a:pPr>
            <a:r>
              <a:rPr lang="zh-CN" altLang="en-US" sz="2200" dirty="0" smtClean="0"/>
              <a:t>专业成立</a:t>
            </a:r>
            <a:r>
              <a:rPr lang="en-US" altLang="zh-CN" sz="2200" dirty="0" smtClean="0"/>
              <a:t>72</a:t>
            </a:r>
            <a:r>
              <a:rPr lang="zh-CN" altLang="en-US" sz="2200" dirty="0" smtClean="0"/>
              <a:t>年来，教材从无到有，从</a:t>
            </a:r>
            <a:r>
              <a:rPr lang="zh-CN" altLang="en-US" sz="2200" dirty="0"/>
              <a:t>有到优，从优到特</a:t>
            </a:r>
            <a:endParaRPr lang="en-US" altLang="zh-CN" sz="2200" dirty="0"/>
          </a:p>
          <a:p>
            <a:pPr>
              <a:lnSpc>
                <a:spcPct val="120000"/>
              </a:lnSpc>
            </a:pPr>
            <a:r>
              <a:rPr lang="zh-CN" altLang="en-US" sz="2200" dirty="0" smtClean="0"/>
              <a:t>数字化教学资源</a:t>
            </a:r>
            <a:r>
              <a:rPr lang="zh-CN" altLang="en-US" sz="2200" dirty="0"/>
              <a:t>日益丰富</a:t>
            </a:r>
            <a:endParaRPr lang="en-US" altLang="zh-CN" sz="2200" dirty="0"/>
          </a:p>
          <a:p>
            <a:pPr>
              <a:lnSpc>
                <a:spcPct val="120000"/>
              </a:lnSpc>
            </a:pPr>
            <a:r>
              <a:rPr lang="zh-CN" altLang="en-US" sz="2200" dirty="0"/>
              <a:t>变革带来专业内核更加清晰明确，更加凝练稳固</a:t>
            </a:r>
            <a:r>
              <a:rPr lang="zh-CN" altLang="en-US" sz="2200" dirty="0" smtClean="0"/>
              <a:t>，规划教材涌现出了一批代表作，成为其他专业效仿的对象</a:t>
            </a:r>
            <a:endParaRPr lang="en-US" altLang="zh-CN" sz="2200" dirty="0" smtClean="0"/>
          </a:p>
          <a:p>
            <a:pPr>
              <a:lnSpc>
                <a:spcPct val="120000"/>
              </a:lnSpc>
            </a:pPr>
            <a:r>
              <a:rPr lang="zh-CN" altLang="en-US" sz="2200" dirty="0" smtClean="0"/>
              <a:t>教</a:t>
            </a:r>
            <a:r>
              <a:rPr lang="zh-CN" altLang="en-US" sz="2200" dirty="0"/>
              <a:t>指委规划教材影响面大</a:t>
            </a:r>
            <a:r>
              <a:rPr lang="zh-CN" altLang="en-US" sz="2200" dirty="0" smtClean="0"/>
              <a:t>，市场</a:t>
            </a:r>
            <a:r>
              <a:rPr lang="zh-CN" altLang="en-US" sz="2200" dirty="0"/>
              <a:t>占有率高，有些教材</a:t>
            </a:r>
            <a:r>
              <a:rPr lang="zh-CN" altLang="en-US" sz="2200" dirty="0" smtClean="0"/>
              <a:t>发行数十万册，对</a:t>
            </a:r>
            <a:r>
              <a:rPr lang="zh-CN" altLang="en-US" sz="2200" dirty="0"/>
              <a:t>建环专业人才培养起到重要的支撑</a:t>
            </a:r>
            <a:r>
              <a:rPr lang="zh-CN" altLang="en-US" sz="2200" dirty="0" smtClean="0"/>
              <a:t>作用</a:t>
            </a:r>
            <a:endParaRPr lang="en-US" altLang="zh-CN" sz="2200" dirty="0" smtClean="0"/>
          </a:p>
          <a:p>
            <a:pPr fontAlgn="auto">
              <a:lnSpc>
                <a:spcPct val="150000"/>
              </a:lnSpc>
              <a:spcBef>
                <a:spcPts val="0"/>
              </a:spcBef>
            </a:pPr>
            <a:r>
              <a:rPr lang="zh-CN" altLang="en-US" sz="2200" dirty="0" smtClean="0"/>
              <a:t>根据</a:t>
            </a:r>
            <a:r>
              <a:rPr lang="zh-CN" altLang="en-US" sz="2200" dirty="0"/>
              <a:t>多年发行量看，两个体系长期</a:t>
            </a:r>
            <a:r>
              <a:rPr lang="zh-CN" altLang="en-US" sz="2200" dirty="0" smtClean="0"/>
              <a:t>并存</a:t>
            </a:r>
            <a:endParaRPr lang="en-US" altLang="zh-CN" sz="2200" dirty="0" smtClean="0"/>
          </a:p>
          <a:p>
            <a:pPr>
              <a:lnSpc>
                <a:spcPct val="120000"/>
              </a:lnSpc>
            </a:pPr>
            <a:r>
              <a:rPr lang="zh-CN" altLang="en-US" sz="2200" smtClean="0"/>
              <a:t>变化是永恒的，面对外部</a:t>
            </a:r>
            <a:r>
              <a:rPr lang="zh-CN" altLang="en-US" sz="2200" smtClean="0"/>
              <a:t>挑战，积极应对是出路</a:t>
            </a:r>
            <a:endParaRPr lang="zh-CN" altLang="en-US" sz="6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100000"/>
                <a:shade val="100000"/>
                <a:hueMod val="100000"/>
                <a:satMod val="150000"/>
              </a:schemeClr>
            </a:gs>
            <a:gs pos="14000">
              <a:schemeClr val="bg1">
                <a:tint val="100000"/>
                <a:shade val="90000"/>
                <a:hueMod val="100000"/>
                <a:satMod val="375000"/>
              </a:schemeClr>
            </a:gs>
            <a:gs pos="100000">
              <a:schemeClr val="bg2">
                <a:tint val="88000"/>
                <a:shade val="100000"/>
                <a:hueMod val="100000"/>
                <a:satMod val="500000"/>
              </a:schemeClr>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79425" y="332740"/>
            <a:ext cx="10848975" cy="1035050"/>
          </a:xfrm>
        </p:spPr>
        <p:txBody>
          <a:bodyPr vert="horz" rtlCol="0" anchor="ctr">
            <a:normAutofit/>
          </a:bodyPr>
          <a:lstStyle/>
          <a:p>
            <a:r>
              <a:rPr lang="en-US" altLang="zh-CN" sz="4400" b="1" dirty="0">
                <a:latin typeface="宋体" panose="02010600030101010101" pitchFamily="2" charset="-122"/>
                <a:ea typeface="宋体" panose="02010600030101010101" pitchFamily="2" charset="-122"/>
              </a:rPr>
              <a:t>8. </a:t>
            </a:r>
            <a:r>
              <a:rPr lang="zh-CN" altLang="en-US" sz="4400" b="1" dirty="0">
                <a:latin typeface="宋体" panose="02010600030101010101" pitchFamily="2" charset="-122"/>
                <a:ea typeface="宋体" panose="02010600030101010101" pitchFamily="2" charset="-122"/>
              </a:rPr>
              <a:t>未来发展与建议</a:t>
            </a:r>
            <a:endParaRPr lang="zh-CN" altLang="en-US" sz="4400" b="1" dirty="0">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252730" y="1268730"/>
            <a:ext cx="11685905" cy="5394325"/>
          </a:xfrm>
        </p:spPr>
        <p:txBody>
          <a:bodyPr>
            <a:noAutofit/>
          </a:bodyPr>
          <a:lstStyle/>
          <a:p>
            <a:pPr fontAlgn="auto">
              <a:lnSpc>
                <a:spcPct val="150000"/>
              </a:lnSpc>
              <a:spcBef>
                <a:spcPts val="0"/>
              </a:spcBef>
            </a:pPr>
            <a:r>
              <a:rPr lang="zh-CN" altLang="en-US" sz="2400" dirty="0">
                <a:solidFill>
                  <a:srgbClr val="FF0000"/>
                </a:solidFill>
              </a:rPr>
              <a:t>经典教材</a:t>
            </a:r>
            <a:r>
              <a:rPr lang="zh-CN" altLang="en-US" sz="2400" dirty="0"/>
              <a:t>不断修订，与时俱进</a:t>
            </a:r>
            <a:endParaRPr lang="en-US" altLang="zh-CN" sz="2400" dirty="0"/>
          </a:p>
          <a:p>
            <a:pPr fontAlgn="auto">
              <a:lnSpc>
                <a:spcPct val="150000"/>
              </a:lnSpc>
              <a:spcBef>
                <a:spcPts val="0"/>
              </a:spcBef>
            </a:pPr>
            <a:r>
              <a:rPr lang="zh-CN" altLang="en-US" sz="2400" dirty="0">
                <a:solidFill>
                  <a:srgbClr val="FF0000"/>
                </a:solidFill>
              </a:rPr>
              <a:t>特色课程教材</a:t>
            </a:r>
            <a:r>
              <a:rPr lang="zh-CN" altLang="en-US" sz="2400" dirty="0"/>
              <a:t>择优补充完善</a:t>
            </a:r>
            <a:endParaRPr lang="en-US" altLang="zh-CN" sz="2400" dirty="0"/>
          </a:p>
          <a:p>
            <a:pPr fontAlgn="auto">
              <a:lnSpc>
                <a:spcPct val="150000"/>
              </a:lnSpc>
              <a:spcBef>
                <a:spcPts val="0"/>
              </a:spcBef>
            </a:pPr>
            <a:r>
              <a:rPr lang="zh-CN" altLang="en-US" sz="2400" dirty="0"/>
              <a:t>将</a:t>
            </a:r>
            <a:r>
              <a:rPr lang="zh-CN" altLang="en-US" sz="2400" dirty="0">
                <a:solidFill>
                  <a:srgbClr val="FF0000"/>
                </a:solidFill>
              </a:rPr>
              <a:t>正版教材</a:t>
            </a:r>
            <a:r>
              <a:rPr lang="zh-CN" altLang="en-US" sz="2400" dirty="0"/>
              <a:t>使用率纳入专业评估，以反馈真实的数据帮助教指委决策。正确引导</a:t>
            </a:r>
            <a:endParaRPr lang="en-US" altLang="zh-CN" sz="2400" dirty="0"/>
          </a:p>
          <a:p>
            <a:pPr fontAlgn="auto">
              <a:lnSpc>
                <a:spcPct val="150000"/>
              </a:lnSpc>
              <a:spcBef>
                <a:spcPts val="0"/>
              </a:spcBef>
            </a:pPr>
            <a:r>
              <a:rPr lang="zh-CN" altLang="en-US" sz="2400" dirty="0"/>
              <a:t>加强</a:t>
            </a:r>
            <a:r>
              <a:rPr lang="zh-CN" altLang="en-US" sz="2400" dirty="0">
                <a:solidFill>
                  <a:srgbClr val="FF0000"/>
                </a:solidFill>
              </a:rPr>
              <a:t>数字教材</a:t>
            </a:r>
            <a:r>
              <a:rPr lang="zh-CN" altLang="en-US" sz="2400" dirty="0"/>
              <a:t>建设，依托各校的数字化教学资源、建工社数字教材平台、标准规范查询比对系统及</a:t>
            </a:r>
            <a:r>
              <a:rPr lang="en-US" altLang="zh-CN" sz="2400" dirty="0"/>
              <a:t>4</a:t>
            </a:r>
            <a:r>
              <a:rPr lang="zh-CN" altLang="en-US" sz="2400" dirty="0"/>
              <a:t>万余种图书，为建环人才培养提供更加丰富的教学资源</a:t>
            </a:r>
            <a:endParaRPr lang="en-US" altLang="zh-CN" sz="2400" dirty="0"/>
          </a:p>
          <a:p>
            <a:pPr fontAlgn="auto">
              <a:lnSpc>
                <a:spcPct val="150000"/>
              </a:lnSpc>
              <a:spcBef>
                <a:spcPts val="0"/>
              </a:spcBef>
            </a:pPr>
            <a:r>
              <a:rPr lang="zh-CN" altLang="en-US" sz="2400" dirty="0"/>
              <a:t>欢迎各校积极提供各类数字教学资源，共同努力建设好建环专业教材</a:t>
            </a:r>
            <a:endParaRPr lang="en-US" altLang="zh-CN" sz="2400" dirty="0"/>
          </a:p>
          <a:p>
            <a:pPr fontAlgn="auto">
              <a:lnSpc>
                <a:spcPct val="150000"/>
              </a:lnSpc>
              <a:spcBef>
                <a:spcPts val="0"/>
              </a:spcBef>
            </a:pPr>
            <a:endParaRPr lang="en-US" altLang="zh-CN" sz="2400" dirty="0"/>
          </a:p>
          <a:p>
            <a:pPr marL="0" indent="0">
              <a:buNone/>
            </a:pPr>
            <a:endParaRPr lang="en-US" altLang="zh-CN"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88757" y="1412805"/>
            <a:ext cx="16040219" cy="3260363"/>
          </a:xfrm>
        </p:spPr>
        <p:txBody>
          <a:bodyPr>
            <a:normAutofit/>
          </a:bodyPr>
          <a:lstStyle/>
          <a:p>
            <a:pPr marL="0" indent="0" algn="ctr">
              <a:buNone/>
            </a:pPr>
            <a:r>
              <a:rPr lang="zh-CN" altLang="en-US" sz="9600" dirty="0"/>
              <a:t>谢 谢</a:t>
            </a:r>
            <a:endParaRPr lang="zh-CN" altLang="en-US" sz="9600" dirty="0"/>
          </a:p>
        </p:txBody>
      </p:sp>
      <p:pic>
        <p:nvPicPr>
          <p:cNvPr id="1026"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5995" t="28649" r="16260" b="21866"/>
          <a:stretch>
            <a:fillRect/>
          </a:stretch>
        </p:blipFill>
        <p:spPr bwMode="auto">
          <a:xfrm>
            <a:off x="5340035" y="3212845"/>
            <a:ext cx="2018876" cy="1856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715" y="280670"/>
            <a:ext cx="12062460" cy="774065"/>
          </a:xfrm>
        </p:spPr>
        <p:txBody>
          <a:bodyPr>
            <a:noAutofit/>
          </a:bodyPr>
          <a:lstStyle/>
          <a:p>
            <a:r>
              <a:rPr lang="en-US" altLang="zh-CN" sz="4875" b="1" dirty="0">
                <a:latin typeface="宋体" panose="02010600030101010101" pitchFamily="2" charset="-122"/>
                <a:ea typeface="宋体" panose="02010600030101010101" pitchFamily="2" charset="-122"/>
              </a:rPr>
              <a:t>2.</a:t>
            </a:r>
            <a:r>
              <a:rPr lang="zh-CN" altLang="en-US" sz="4875" b="1" dirty="0">
                <a:latin typeface="宋体" panose="02010600030101010101" pitchFamily="2" charset="-122"/>
                <a:ea typeface="宋体" panose="02010600030101010101" pitchFamily="2" charset="-122"/>
              </a:rPr>
              <a:t>建环专业统编</a:t>
            </a:r>
            <a:r>
              <a:rPr lang="en-US" altLang="zh-CN" sz="4875" b="1" dirty="0">
                <a:latin typeface="宋体" panose="02010600030101010101" pitchFamily="2" charset="-122"/>
                <a:ea typeface="宋体" panose="02010600030101010101" pitchFamily="2" charset="-122"/>
              </a:rPr>
              <a:t>/</a:t>
            </a:r>
            <a:r>
              <a:rPr lang="zh-CN" altLang="en-US" sz="4875" b="1" dirty="0">
                <a:latin typeface="宋体" panose="02010600030101010101" pitchFamily="2" charset="-122"/>
                <a:ea typeface="宋体" panose="02010600030101010101" pitchFamily="2" charset="-122"/>
              </a:rPr>
              <a:t>规划教材主管部门沿革</a:t>
            </a:r>
            <a:endParaRPr lang="zh-CN" altLang="en-US" sz="4875" b="1" dirty="0">
              <a:latin typeface="宋体" panose="02010600030101010101" pitchFamily="2" charset="-122"/>
              <a:ea typeface="宋体" panose="02010600030101010101" pitchFamily="2" charset="-122"/>
            </a:endParaRPr>
          </a:p>
        </p:txBody>
      </p:sp>
      <p:graphicFrame>
        <p:nvGraphicFramePr>
          <p:cNvPr id="4" name="表格 3"/>
          <p:cNvGraphicFramePr>
            <a:graphicFrameLocks noGrp="1"/>
          </p:cNvGraphicFramePr>
          <p:nvPr>
            <p:custDataLst>
              <p:tags r:id="rId1"/>
            </p:custDataLst>
          </p:nvPr>
        </p:nvGraphicFramePr>
        <p:xfrm>
          <a:off x="2679065" y="2350770"/>
          <a:ext cx="2273935" cy="1093470"/>
        </p:xfrm>
        <a:graphic>
          <a:graphicData uri="http://schemas.openxmlformats.org/drawingml/2006/table">
            <a:tbl>
              <a:tblPr firstRow="1" bandRow="1">
                <a:tableStyleId>{5C22544A-7EE6-4342-B048-85BDC9FD1C3A}</a:tableStyleId>
              </a:tblPr>
              <a:tblGrid>
                <a:gridCol w="2273935"/>
              </a:tblGrid>
              <a:tr h="588010">
                <a:tc>
                  <a:txBody>
                    <a:bodyPr/>
                    <a:lstStyle/>
                    <a:p>
                      <a:pPr algn="ctr"/>
                      <a:r>
                        <a:rPr lang="zh-CN" altLang="en-US" sz="1655" b="1" dirty="0"/>
                        <a:t>建筑工程部</a:t>
                      </a:r>
                      <a:endParaRPr lang="zh-CN" altLang="en-US" sz="1655" b="1" dirty="0"/>
                    </a:p>
                    <a:p>
                      <a:pPr algn="ctr"/>
                      <a:r>
                        <a:rPr lang="zh-CN" altLang="en-US" sz="1655" b="1" dirty="0"/>
                        <a:t>（</a:t>
                      </a:r>
                      <a:r>
                        <a:rPr lang="en-US" altLang="zh-CN" sz="1655" b="1" dirty="0">
                          <a:latin typeface="+mn-ea"/>
                        </a:rPr>
                        <a:t>1963</a:t>
                      </a:r>
                      <a:r>
                        <a:rPr lang="zh-CN" altLang="en-US" sz="1655" b="1" dirty="0">
                          <a:latin typeface="+mn-ea"/>
                        </a:rPr>
                        <a:t>年</a:t>
                      </a:r>
                      <a:r>
                        <a:rPr lang="zh-CN" altLang="en-US" sz="1655" b="1" dirty="0"/>
                        <a:t>）</a:t>
                      </a:r>
                      <a:endParaRPr lang="en-US" altLang="zh-CN" sz="1655" b="1" dirty="0"/>
                    </a:p>
                    <a:p>
                      <a:pPr algn="ctr"/>
                      <a:r>
                        <a:rPr lang="zh-CN" altLang="en-US" sz="1655" b="1" dirty="0"/>
                        <a:t>城乡建设环境保护部</a:t>
                      </a:r>
                      <a:r>
                        <a:rPr lang="zh-CN" altLang="en-US" sz="1655" b="1" dirty="0">
                          <a:latin typeface="+mn-ea"/>
                          <a:ea typeface="+mn-ea"/>
                        </a:rPr>
                        <a:t>（</a:t>
                      </a:r>
                      <a:r>
                        <a:rPr lang="en-US" altLang="zh-CN" sz="1655" b="1" dirty="0">
                          <a:latin typeface="+mn-ea"/>
                          <a:ea typeface="+mn-ea"/>
                        </a:rPr>
                        <a:t>1981</a:t>
                      </a:r>
                      <a:r>
                        <a:rPr lang="zh-CN" altLang="en-US" sz="1655" b="1" dirty="0">
                          <a:latin typeface="+mn-ea"/>
                          <a:ea typeface="+mn-ea"/>
                        </a:rPr>
                        <a:t>年）</a:t>
                      </a:r>
                      <a:endParaRPr lang="zh-CN" altLang="en-US" sz="1655" b="1" dirty="0"/>
                    </a:p>
                  </a:txBody>
                  <a:tcPr marL="178224" marR="178224" marT="41401" marB="41401"/>
                </a:tc>
              </a:tr>
            </a:tbl>
          </a:graphicData>
        </a:graphic>
      </p:graphicFrame>
      <p:sp>
        <p:nvSpPr>
          <p:cNvPr id="5" name="下箭头 4"/>
          <p:cNvSpPr/>
          <p:nvPr/>
        </p:nvSpPr>
        <p:spPr>
          <a:xfrm>
            <a:off x="3790315" y="3500755"/>
            <a:ext cx="187325" cy="3911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37324" tIns="68661" rIns="137324" bIns="68661" rtlCol="0" anchor="ctr"/>
          <a:lstStyle/>
          <a:p>
            <a:pPr algn="ctr"/>
            <a:endParaRPr lang="zh-CN" altLang="en-US" sz="2400"/>
          </a:p>
        </p:txBody>
      </p:sp>
      <p:graphicFrame>
        <p:nvGraphicFramePr>
          <p:cNvPr id="6" name="表格 5"/>
          <p:cNvGraphicFramePr>
            <a:graphicFrameLocks noGrp="1"/>
          </p:cNvGraphicFramePr>
          <p:nvPr>
            <p:custDataLst>
              <p:tags r:id="rId2"/>
            </p:custDataLst>
          </p:nvPr>
        </p:nvGraphicFramePr>
        <p:xfrm>
          <a:off x="2661920" y="3887470"/>
          <a:ext cx="2270760" cy="1346200"/>
        </p:xfrm>
        <a:graphic>
          <a:graphicData uri="http://schemas.openxmlformats.org/drawingml/2006/table">
            <a:tbl>
              <a:tblPr firstRow="1" bandRow="1">
                <a:tableStyleId>{5C22544A-7EE6-4342-B048-85BDC9FD1C3A}</a:tableStyleId>
              </a:tblPr>
              <a:tblGrid>
                <a:gridCol w="2270760"/>
              </a:tblGrid>
              <a:tr h="1093470">
                <a:tc>
                  <a:txBody>
                    <a:bodyPr/>
                    <a:lstStyle/>
                    <a:p>
                      <a:pPr algn="ctr"/>
                      <a:r>
                        <a:rPr lang="zh-CN" altLang="en-US" sz="1655" b="1" dirty="0"/>
                        <a:t>教材编审委员会</a:t>
                      </a:r>
                      <a:endParaRPr lang="en-US" altLang="zh-CN" sz="1655" b="1" dirty="0"/>
                    </a:p>
                    <a:p>
                      <a:pPr marL="0" marR="0" indent="0" algn="l" defTabSz="914400" rtl="0" eaLnBrk="1" fontAlgn="auto" latinLnBrk="0" hangingPunct="1">
                        <a:lnSpc>
                          <a:spcPct val="100000"/>
                        </a:lnSpc>
                        <a:spcBef>
                          <a:spcPts val="0"/>
                        </a:spcBef>
                        <a:spcAft>
                          <a:spcPts val="0"/>
                        </a:spcAft>
                        <a:buClrTx/>
                        <a:buSzTx/>
                        <a:buFontTx/>
                        <a:buNone/>
                        <a:defRPr/>
                      </a:pPr>
                      <a:r>
                        <a:rPr lang="zh-CN" altLang="en-US" sz="1655" b="0" dirty="0"/>
                        <a:t>“供热供燃气和通风”（</a:t>
                      </a:r>
                      <a:r>
                        <a:rPr lang="en-US" altLang="zh-CN" sz="1655" b="0" dirty="0">
                          <a:latin typeface="+mn-ea"/>
                        </a:rPr>
                        <a:t>1963</a:t>
                      </a:r>
                      <a:r>
                        <a:rPr lang="zh-CN" altLang="en-US" sz="1655" b="0" dirty="0">
                          <a:latin typeface="+mn-ea"/>
                        </a:rPr>
                        <a:t>年</a:t>
                      </a:r>
                      <a:r>
                        <a:rPr lang="zh-CN" altLang="en-US" sz="1655" b="0" dirty="0"/>
                        <a:t>）</a:t>
                      </a:r>
                      <a:endParaRPr lang="en-US" altLang="zh-CN" sz="1655" b="0" dirty="0"/>
                    </a:p>
                    <a:p>
                      <a:r>
                        <a:rPr lang="zh-CN" altLang="en-US" sz="1655" b="0" dirty="0"/>
                        <a:t>“供热通风与燃气类”</a:t>
                      </a:r>
                      <a:r>
                        <a:rPr lang="zh-CN" altLang="en-US" sz="1655" b="0" dirty="0">
                          <a:latin typeface="+mn-ea"/>
                          <a:ea typeface="+mn-ea"/>
                        </a:rPr>
                        <a:t>（</a:t>
                      </a:r>
                      <a:r>
                        <a:rPr lang="en-US" altLang="zh-CN" sz="1655" b="0" dirty="0">
                          <a:latin typeface="+mn-ea"/>
                          <a:ea typeface="+mn-ea"/>
                        </a:rPr>
                        <a:t>198</a:t>
                      </a:r>
                      <a:r>
                        <a:rPr lang="en-US" altLang="zh-CN" sz="1655" b="0" dirty="0">
                          <a:solidFill>
                            <a:schemeClr val="bg1">
                              <a:lumMod val="95000"/>
                            </a:schemeClr>
                          </a:solidFill>
                          <a:latin typeface="+mn-ea"/>
                          <a:ea typeface="+mn-ea"/>
                        </a:rPr>
                        <a:t>3</a:t>
                      </a:r>
                      <a:r>
                        <a:rPr lang="zh-CN" altLang="en-US" sz="1655" b="0" dirty="0">
                          <a:latin typeface="+mn-ea"/>
                          <a:ea typeface="+mn-ea"/>
                        </a:rPr>
                        <a:t>年）</a:t>
                      </a:r>
                      <a:endParaRPr lang="zh-CN" altLang="en-US" sz="1655" b="0" dirty="0"/>
                    </a:p>
                  </a:txBody>
                  <a:tcPr marL="178224" marR="178224" marT="41401" marB="41401"/>
                </a:tc>
              </a:tr>
            </a:tbl>
          </a:graphicData>
        </a:graphic>
      </p:graphicFrame>
      <p:graphicFrame>
        <p:nvGraphicFramePr>
          <p:cNvPr id="7" name="表格 6"/>
          <p:cNvGraphicFramePr>
            <a:graphicFrameLocks noGrp="1"/>
          </p:cNvGraphicFramePr>
          <p:nvPr>
            <p:custDataLst>
              <p:tags r:id="rId3"/>
            </p:custDataLst>
          </p:nvPr>
        </p:nvGraphicFramePr>
        <p:xfrm>
          <a:off x="5103495" y="2352675"/>
          <a:ext cx="1974850" cy="588010"/>
        </p:xfrm>
        <a:graphic>
          <a:graphicData uri="http://schemas.openxmlformats.org/drawingml/2006/table">
            <a:tbl>
              <a:tblPr firstRow="1" bandRow="1">
                <a:tableStyleId>{5C22544A-7EE6-4342-B048-85BDC9FD1C3A}</a:tableStyleId>
              </a:tblPr>
              <a:tblGrid>
                <a:gridCol w="1974850"/>
              </a:tblGrid>
              <a:tr h="588010">
                <a:tc>
                  <a:txBody>
                    <a:bodyPr/>
                    <a:lstStyle/>
                    <a:p>
                      <a:pPr algn="ctr"/>
                      <a:r>
                        <a:rPr lang="zh-CN" altLang="en-US" sz="1655" dirty="0"/>
                        <a:t>建设部</a:t>
                      </a:r>
                      <a:endParaRPr lang="en-US" altLang="zh-CN" sz="1655" dirty="0"/>
                    </a:p>
                    <a:p>
                      <a:pPr algn="ctr"/>
                      <a:r>
                        <a:rPr lang="zh-CN" altLang="en-US" sz="1655" dirty="0">
                          <a:latin typeface="+mn-ea"/>
                          <a:ea typeface="+mn-ea"/>
                        </a:rPr>
                        <a:t>（</a:t>
                      </a:r>
                      <a:r>
                        <a:rPr lang="en-US" altLang="zh-CN" sz="1655" dirty="0">
                          <a:latin typeface="+mn-ea"/>
                          <a:ea typeface="+mn-ea"/>
                        </a:rPr>
                        <a:t>1989-1998</a:t>
                      </a:r>
                      <a:r>
                        <a:rPr lang="zh-CN" altLang="en-US" sz="1655" dirty="0">
                          <a:latin typeface="+mn-ea"/>
                          <a:ea typeface="+mn-ea"/>
                        </a:rPr>
                        <a:t>年）</a:t>
                      </a:r>
                      <a:endParaRPr lang="zh-CN" altLang="en-US" sz="1655" dirty="0"/>
                    </a:p>
                  </a:txBody>
                  <a:tcPr marL="178224" marR="178224" marT="41401" marB="41401"/>
                </a:tc>
              </a:tr>
            </a:tbl>
          </a:graphicData>
        </a:graphic>
      </p:graphicFrame>
      <p:graphicFrame>
        <p:nvGraphicFramePr>
          <p:cNvPr id="9" name="表格 8"/>
          <p:cNvGraphicFramePr>
            <a:graphicFrameLocks noGrp="1"/>
          </p:cNvGraphicFramePr>
          <p:nvPr>
            <p:custDataLst>
              <p:tags r:id="rId4"/>
            </p:custDataLst>
          </p:nvPr>
        </p:nvGraphicFramePr>
        <p:xfrm>
          <a:off x="4993005" y="3503295"/>
          <a:ext cx="2304415" cy="1093470"/>
        </p:xfrm>
        <a:graphic>
          <a:graphicData uri="http://schemas.openxmlformats.org/drawingml/2006/table">
            <a:tbl>
              <a:tblPr firstRow="1" bandRow="1">
                <a:tableStyleId>{5C22544A-7EE6-4342-B048-85BDC9FD1C3A}</a:tableStyleId>
              </a:tblPr>
              <a:tblGrid>
                <a:gridCol w="2304415"/>
              </a:tblGrid>
              <a:tr h="840740">
                <a:tc>
                  <a:txBody>
                    <a:bodyPr/>
                    <a:lstStyle/>
                    <a:p>
                      <a:pPr algn="l"/>
                      <a:r>
                        <a:rPr kumimoji="0" lang="zh-CN" altLang="zh-CN" sz="1655" b="0" kern="1200" dirty="0">
                          <a:solidFill>
                            <a:schemeClr val="lt1"/>
                          </a:solidFill>
                          <a:effectLst/>
                          <a:latin typeface="+mn-lt"/>
                          <a:ea typeface="+mn-ea"/>
                          <a:cs typeface="+mn-cs"/>
                        </a:rPr>
                        <a:t>全国高等学校供热通风空调及燃气工程学科专业指导委员会</a:t>
                      </a:r>
                      <a:r>
                        <a:rPr lang="zh-CN" altLang="en-US" sz="1655" b="0" dirty="0"/>
                        <a:t>，</a:t>
                      </a:r>
                      <a:endParaRPr lang="en-US" altLang="zh-CN" sz="1655" b="0" dirty="0"/>
                    </a:p>
                    <a:p>
                      <a:pPr algn="ctr"/>
                      <a:r>
                        <a:rPr lang="zh-CN" altLang="en-US" sz="1655" b="0" dirty="0"/>
                        <a:t>简称“</a:t>
                      </a:r>
                      <a:r>
                        <a:rPr lang="zh-CN" altLang="en-US" sz="1655" b="1" dirty="0"/>
                        <a:t>暖通专指委</a:t>
                      </a:r>
                      <a:r>
                        <a:rPr lang="zh-CN" altLang="en-US" sz="1655" b="0" dirty="0"/>
                        <a:t>”</a:t>
                      </a:r>
                      <a:endParaRPr lang="en-US" altLang="zh-CN" sz="1655" b="0" dirty="0"/>
                    </a:p>
                  </a:txBody>
                  <a:tcPr marL="178224" marR="178224" marT="41401" marB="41401"/>
                </a:tc>
              </a:tr>
            </a:tbl>
          </a:graphicData>
        </a:graphic>
      </p:graphicFrame>
      <p:graphicFrame>
        <p:nvGraphicFramePr>
          <p:cNvPr id="10" name="表格 9"/>
          <p:cNvGraphicFramePr>
            <a:graphicFrameLocks noGrp="1"/>
          </p:cNvGraphicFramePr>
          <p:nvPr>
            <p:custDataLst>
              <p:tags r:id="rId5"/>
            </p:custDataLst>
          </p:nvPr>
        </p:nvGraphicFramePr>
        <p:xfrm>
          <a:off x="9182735" y="2348865"/>
          <a:ext cx="2329180" cy="588010"/>
        </p:xfrm>
        <a:graphic>
          <a:graphicData uri="http://schemas.openxmlformats.org/drawingml/2006/table">
            <a:tbl>
              <a:tblPr firstRow="1" bandRow="1">
                <a:tableStyleId>{5C22544A-7EE6-4342-B048-85BDC9FD1C3A}</a:tableStyleId>
              </a:tblPr>
              <a:tblGrid>
                <a:gridCol w="2329180"/>
              </a:tblGrid>
              <a:tr h="588010">
                <a:tc>
                  <a:txBody>
                    <a:bodyPr/>
                    <a:lstStyle/>
                    <a:p>
                      <a:pPr algn="ctr"/>
                      <a:r>
                        <a:rPr lang="zh-CN" altLang="en-US" sz="1655" dirty="0"/>
                        <a:t>教育部</a:t>
                      </a:r>
                      <a:endParaRPr lang="en-US" altLang="zh-CN" sz="1655" dirty="0"/>
                    </a:p>
                    <a:p>
                      <a:pPr algn="ctr"/>
                      <a:r>
                        <a:rPr lang="zh-CN" altLang="en-US" sz="1655" dirty="0">
                          <a:latin typeface="+mn-ea"/>
                          <a:ea typeface="+mn-ea"/>
                        </a:rPr>
                        <a:t>（</a:t>
                      </a:r>
                      <a:r>
                        <a:rPr lang="en-US" altLang="zh-CN" sz="1655" dirty="0">
                          <a:latin typeface="+mn-ea"/>
                          <a:ea typeface="+mn-ea"/>
                        </a:rPr>
                        <a:t>2018</a:t>
                      </a:r>
                      <a:r>
                        <a:rPr lang="zh-CN" altLang="en-US" sz="1655" dirty="0">
                          <a:latin typeface="+mn-ea"/>
                          <a:ea typeface="+mn-ea"/>
                        </a:rPr>
                        <a:t>年底至今）</a:t>
                      </a:r>
                      <a:endParaRPr lang="zh-CN" altLang="en-US" sz="1655" dirty="0"/>
                    </a:p>
                  </a:txBody>
                  <a:tcPr marL="178224" marR="178224" marT="41401" marB="41401"/>
                </a:tc>
              </a:tr>
            </a:tbl>
          </a:graphicData>
        </a:graphic>
      </p:graphicFrame>
      <p:graphicFrame>
        <p:nvGraphicFramePr>
          <p:cNvPr id="12" name="表格 11"/>
          <p:cNvGraphicFramePr>
            <a:graphicFrameLocks noGrp="1"/>
          </p:cNvGraphicFramePr>
          <p:nvPr>
            <p:custDataLst>
              <p:tags r:id="rId6"/>
            </p:custDataLst>
          </p:nvPr>
        </p:nvGraphicFramePr>
        <p:xfrm>
          <a:off x="9197340" y="3536950"/>
          <a:ext cx="2727325" cy="840740"/>
        </p:xfrm>
        <a:graphic>
          <a:graphicData uri="http://schemas.openxmlformats.org/drawingml/2006/table">
            <a:tbl>
              <a:tblPr firstRow="1" bandRow="1">
                <a:tableStyleId>{5C22544A-7EE6-4342-B048-85BDC9FD1C3A}</a:tableStyleId>
              </a:tblPr>
              <a:tblGrid>
                <a:gridCol w="2727325"/>
              </a:tblGrid>
              <a:tr h="840740">
                <a:tc>
                  <a:txBody>
                    <a:bodyPr/>
                    <a:lstStyle/>
                    <a:p>
                      <a:pPr algn="ctr"/>
                      <a:r>
                        <a:rPr lang="zh-CN" altLang="en-US" sz="1655" b="0" dirty="0"/>
                        <a:t>建筑环境与能源应用工程专业教学指导分委员会，</a:t>
                      </a:r>
                      <a:endParaRPr lang="en-US" altLang="zh-CN" sz="1655" b="0" dirty="0"/>
                    </a:p>
                    <a:p>
                      <a:pPr algn="ctr"/>
                      <a:r>
                        <a:rPr lang="zh-CN" altLang="en-US" sz="1655" b="0" dirty="0"/>
                        <a:t>简称“</a:t>
                      </a:r>
                      <a:r>
                        <a:rPr lang="zh-CN" altLang="en-US" sz="1655" b="1" dirty="0"/>
                        <a:t>建环教指委</a:t>
                      </a:r>
                      <a:r>
                        <a:rPr lang="zh-CN" altLang="en-US" sz="1655" b="0" dirty="0"/>
                        <a:t>”</a:t>
                      </a:r>
                      <a:endParaRPr lang="zh-CN" altLang="en-US" sz="1655" b="0" dirty="0"/>
                    </a:p>
                  </a:txBody>
                  <a:tcPr marL="178224" marR="178224" marT="41401" marB="41401"/>
                </a:tc>
              </a:tr>
            </a:tbl>
          </a:graphicData>
        </a:graphic>
      </p:graphicFrame>
      <p:graphicFrame>
        <p:nvGraphicFramePr>
          <p:cNvPr id="17" name="表格 16"/>
          <p:cNvGraphicFramePr>
            <a:graphicFrameLocks noGrp="1"/>
          </p:cNvGraphicFramePr>
          <p:nvPr>
            <p:custDataLst>
              <p:tags r:id="rId7"/>
            </p:custDataLst>
          </p:nvPr>
        </p:nvGraphicFramePr>
        <p:xfrm>
          <a:off x="217805" y="2357120"/>
          <a:ext cx="2303780" cy="840740"/>
        </p:xfrm>
        <a:graphic>
          <a:graphicData uri="http://schemas.openxmlformats.org/drawingml/2006/table">
            <a:tbl>
              <a:tblPr firstRow="1" bandRow="1">
                <a:tableStyleId>{5C22544A-7EE6-4342-B048-85BDC9FD1C3A}</a:tableStyleId>
              </a:tblPr>
              <a:tblGrid>
                <a:gridCol w="2303780"/>
              </a:tblGrid>
              <a:tr h="588010">
                <a:tc>
                  <a:txBody>
                    <a:bodyPr/>
                    <a:lstStyle/>
                    <a:p>
                      <a:pPr algn="ctr"/>
                      <a:r>
                        <a:rPr lang="zh-CN" altLang="en-US" sz="1655" dirty="0">
                          <a:latin typeface="+mn-ea"/>
                          <a:ea typeface="+mn-ea"/>
                        </a:rPr>
                        <a:t>新中国成立初期</a:t>
                      </a:r>
                      <a:r>
                        <a:rPr lang="en-US" altLang="zh-CN" sz="1655" dirty="0">
                          <a:latin typeface="+mn-ea"/>
                          <a:ea typeface="+mn-ea"/>
                        </a:rPr>
                        <a:t>~1962</a:t>
                      </a:r>
                      <a:r>
                        <a:rPr lang="zh-CN" altLang="en-US" sz="1655" dirty="0">
                          <a:latin typeface="+mn-ea"/>
                          <a:ea typeface="+mn-ea"/>
                        </a:rPr>
                        <a:t>年</a:t>
                      </a:r>
                      <a:endParaRPr lang="zh-CN" altLang="en-US" sz="1655" dirty="0">
                        <a:latin typeface="+mn-ea"/>
                        <a:ea typeface="+mn-ea"/>
                      </a:endParaRPr>
                    </a:p>
                    <a:p>
                      <a:pPr algn="ctr"/>
                      <a:r>
                        <a:rPr lang="zh-CN" altLang="en-US" sz="1655" dirty="0">
                          <a:latin typeface="+mn-ea"/>
                          <a:ea typeface="+mn-ea"/>
                        </a:rPr>
                        <a:t>建筑工程部、高校</a:t>
                      </a:r>
                      <a:endParaRPr lang="zh-CN" altLang="en-US" sz="1655" dirty="0"/>
                    </a:p>
                  </a:txBody>
                  <a:tcPr marL="178224" marR="178224" marT="41401" marB="41401"/>
                </a:tc>
              </a:tr>
            </a:tbl>
          </a:graphicData>
        </a:graphic>
      </p:graphicFrame>
      <p:sp>
        <p:nvSpPr>
          <p:cNvPr id="18" name="下箭头 17"/>
          <p:cNvSpPr/>
          <p:nvPr/>
        </p:nvSpPr>
        <p:spPr>
          <a:xfrm>
            <a:off x="1237615" y="3213100"/>
            <a:ext cx="193040" cy="3911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37324" tIns="68661" rIns="137324" bIns="68661" rtlCol="0" anchor="ctr"/>
          <a:lstStyle/>
          <a:p>
            <a:pPr algn="ctr"/>
            <a:endParaRPr lang="zh-CN" altLang="en-US" sz="2400"/>
          </a:p>
        </p:txBody>
      </p:sp>
      <p:graphicFrame>
        <p:nvGraphicFramePr>
          <p:cNvPr id="19" name="表格 18"/>
          <p:cNvGraphicFramePr>
            <a:graphicFrameLocks noGrp="1"/>
          </p:cNvGraphicFramePr>
          <p:nvPr>
            <p:custDataLst>
              <p:tags r:id="rId8"/>
            </p:custDataLst>
          </p:nvPr>
        </p:nvGraphicFramePr>
        <p:xfrm>
          <a:off x="259715" y="3644900"/>
          <a:ext cx="2327275" cy="1093470"/>
        </p:xfrm>
        <a:graphic>
          <a:graphicData uri="http://schemas.openxmlformats.org/drawingml/2006/table">
            <a:tbl>
              <a:tblPr firstRow="1" bandRow="1">
                <a:tableStyleId>{5C22544A-7EE6-4342-B048-85BDC9FD1C3A}</a:tableStyleId>
              </a:tblPr>
              <a:tblGrid>
                <a:gridCol w="2327275"/>
              </a:tblGrid>
              <a:tr h="840740">
                <a:tc>
                  <a:txBody>
                    <a:bodyPr/>
                    <a:lstStyle/>
                    <a:p>
                      <a:pPr algn="ctr"/>
                      <a:r>
                        <a:rPr lang="en-US" altLang="zh-CN" sz="1655" b="0" dirty="0"/>
                        <a:t>54</a:t>
                      </a:r>
                      <a:r>
                        <a:rPr lang="zh-CN" altLang="en-US" sz="1655" b="0" dirty="0"/>
                        <a:t>年</a:t>
                      </a:r>
                      <a:r>
                        <a:rPr lang="zh-CN" altLang="en-US" sz="1655" b="1" dirty="0"/>
                        <a:t>教材编译室</a:t>
                      </a:r>
                      <a:r>
                        <a:rPr lang="zh-CN" altLang="en-US" sz="1655" b="0" dirty="0"/>
                        <a:t>，</a:t>
                      </a:r>
                      <a:endParaRPr lang="zh-CN" altLang="en-US" sz="1655" b="0" dirty="0"/>
                    </a:p>
                    <a:p>
                      <a:pPr algn="ctr"/>
                      <a:r>
                        <a:rPr lang="en-US" altLang="zh-CN" sz="1655" b="0" dirty="0"/>
                        <a:t>56</a:t>
                      </a:r>
                      <a:r>
                        <a:rPr lang="zh-CN" altLang="en-US" sz="1655" b="0" dirty="0"/>
                        <a:t>年并入建工出版社，</a:t>
                      </a:r>
                      <a:endParaRPr lang="en-US" altLang="zh-CN" sz="1655" b="0" dirty="0"/>
                    </a:p>
                    <a:p>
                      <a:pPr algn="ctr"/>
                      <a:r>
                        <a:rPr lang="zh-CN" altLang="en-US" sz="1655" b="0" dirty="0"/>
                        <a:t>翻译苏联教材</a:t>
                      </a:r>
                      <a:r>
                        <a:rPr lang="en-US" altLang="zh-CN" sz="1655" b="0" dirty="0"/>
                        <a:t>/</a:t>
                      </a:r>
                      <a:r>
                        <a:rPr lang="zh-CN" altLang="en-US" sz="1655" b="0" dirty="0"/>
                        <a:t>自编教材</a:t>
                      </a:r>
                      <a:endParaRPr lang="zh-CN" altLang="en-US" sz="1655" b="0" dirty="0"/>
                    </a:p>
                  </a:txBody>
                  <a:tcPr marL="178224" marR="178224" marT="41401" marB="41401"/>
                </a:tc>
              </a:tr>
            </a:tbl>
          </a:graphicData>
        </a:graphic>
      </p:graphicFrame>
      <p:sp>
        <p:nvSpPr>
          <p:cNvPr id="27" name="TextBox 26"/>
          <p:cNvSpPr txBox="1"/>
          <p:nvPr/>
        </p:nvSpPr>
        <p:spPr>
          <a:xfrm>
            <a:off x="931545" y="1081405"/>
            <a:ext cx="702310" cy="875665"/>
          </a:xfrm>
          <a:prstGeom prst="rect">
            <a:avLst/>
          </a:prstGeom>
          <a:noFill/>
        </p:spPr>
        <p:txBody>
          <a:bodyPr wrap="square" lIns="137324" tIns="68661" rIns="137324" bIns="68661" rtlCol="0">
            <a:spAutoFit/>
          </a:bodyPr>
          <a:lstStyle/>
          <a:p>
            <a:pPr algn="ctr"/>
            <a:r>
              <a:rPr lang="en-US" altLang="zh-CN" sz="4800" b="1" dirty="0">
                <a:solidFill>
                  <a:srgbClr val="FF0000"/>
                </a:solidFill>
                <a:latin typeface="黑体" panose="02010609060101010101" pitchFamily="49" charset="-122"/>
                <a:ea typeface="黑体" panose="02010609060101010101" pitchFamily="49" charset="-122"/>
              </a:rPr>
              <a:t>1</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28" name="TextBox 27"/>
          <p:cNvSpPr txBox="1"/>
          <p:nvPr/>
        </p:nvSpPr>
        <p:spPr>
          <a:xfrm>
            <a:off x="3519170" y="1081405"/>
            <a:ext cx="702310" cy="875665"/>
          </a:xfrm>
          <a:prstGeom prst="rect">
            <a:avLst/>
          </a:prstGeom>
          <a:noFill/>
        </p:spPr>
        <p:txBody>
          <a:bodyPr wrap="square" lIns="137324" tIns="68661" rIns="137324" bIns="68661" rtlCol="0">
            <a:spAutoFit/>
          </a:bodyPr>
          <a:lstStyle/>
          <a:p>
            <a:pPr algn="ctr"/>
            <a:r>
              <a:rPr lang="en-US" altLang="zh-CN" sz="4800" b="1" dirty="0">
                <a:solidFill>
                  <a:srgbClr val="FF0000"/>
                </a:solidFill>
                <a:latin typeface="黑体" panose="02010609060101010101" pitchFamily="49" charset="-122"/>
                <a:ea typeface="黑体" panose="02010609060101010101" pitchFamily="49" charset="-122"/>
              </a:rPr>
              <a:t>2</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29" name="TextBox 28"/>
          <p:cNvSpPr txBox="1"/>
          <p:nvPr/>
        </p:nvSpPr>
        <p:spPr>
          <a:xfrm>
            <a:off x="5532295" y="1081672"/>
            <a:ext cx="842100" cy="875665"/>
          </a:xfrm>
          <a:prstGeom prst="rect">
            <a:avLst/>
          </a:prstGeom>
          <a:noFill/>
        </p:spPr>
        <p:txBody>
          <a:bodyPr wrap="square" lIns="137324" tIns="68661" rIns="137324" bIns="68661" rtlCol="0">
            <a:spAutoFit/>
          </a:bodyPr>
          <a:lstStyle/>
          <a:p>
            <a:pPr algn="ctr"/>
            <a:r>
              <a:rPr lang="en-US" altLang="zh-CN" sz="4800" b="1" dirty="0">
                <a:solidFill>
                  <a:srgbClr val="FF0000"/>
                </a:solidFill>
                <a:latin typeface="黑体" panose="02010609060101010101" pitchFamily="49" charset="-122"/>
                <a:ea typeface="黑体" panose="02010609060101010101" pitchFamily="49" charset="-122"/>
              </a:rPr>
              <a:t>3</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30" name="TextBox 29"/>
          <p:cNvSpPr txBox="1"/>
          <p:nvPr/>
        </p:nvSpPr>
        <p:spPr>
          <a:xfrm>
            <a:off x="7617276" y="1081672"/>
            <a:ext cx="842100" cy="875665"/>
          </a:xfrm>
          <a:prstGeom prst="rect">
            <a:avLst/>
          </a:prstGeom>
          <a:noFill/>
        </p:spPr>
        <p:txBody>
          <a:bodyPr wrap="square" lIns="137324" tIns="68661" rIns="137324" bIns="68661" rtlCol="0">
            <a:spAutoFit/>
          </a:bodyPr>
          <a:lstStyle/>
          <a:p>
            <a:pPr algn="ctr"/>
            <a:r>
              <a:rPr lang="en-US" altLang="zh-CN" sz="4800" b="1" dirty="0">
                <a:solidFill>
                  <a:srgbClr val="FF0000"/>
                </a:solidFill>
                <a:latin typeface="黑体" panose="02010609060101010101" pitchFamily="49" charset="-122"/>
                <a:ea typeface="黑体" panose="02010609060101010101" pitchFamily="49" charset="-122"/>
              </a:rPr>
              <a:t>4</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13" name="TextBox 12"/>
          <p:cNvSpPr txBox="1"/>
          <p:nvPr/>
        </p:nvSpPr>
        <p:spPr>
          <a:xfrm>
            <a:off x="7184558" y="4653269"/>
            <a:ext cx="3087699" cy="598805"/>
          </a:xfrm>
          <a:prstGeom prst="rect">
            <a:avLst/>
          </a:prstGeom>
          <a:noFill/>
        </p:spPr>
        <p:txBody>
          <a:bodyPr wrap="square" lIns="137324" tIns="68661" rIns="137324" bIns="68661" rtlCol="0">
            <a:spAutoFit/>
          </a:bodyPr>
          <a:lstStyle/>
          <a:p>
            <a:r>
              <a:rPr lang="en-US" altLang="zh-CN" sz="1500" dirty="0">
                <a:latin typeface="+mn-ea"/>
              </a:rPr>
              <a:t>1998</a:t>
            </a:r>
            <a:r>
              <a:rPr lang="zh-CN" altLang="en-US" sz="1500" dirty="0">
                <a:latin typeface="+mn-ea"/>
              </a:rPr>
              <a:t>年建筑环境与设备工程</a:t>
            </a:r>
            <a:endParaRPr lang="en-US" altLang="zh-CN" sz="1500" dirty="0">
              <a:latin typeface="+mn-ea"/>
            </a:endParaRPr>
          </a:p>
          <a:p>
            <a:r>
              <a:rPr lang="en-US" altLang="zh-CN" sz="1500" dirty="0">
                <a:latin typeface="+mn-ea"/>
              </a:rPr>
              <a:t>2012</a:t>
            </a:r>
            <a:r>
              <a:rPr lang="zh-CN" altLang="en-US" sz="1500" dirty="0">
                <a:latin typeface="+mn-ea"/>
              </a:rPr>
              <a:t>年建筑环境与能源应用工程</a:t>
            </a:r>
            <a:endParaRPr lang="zh-CN" altLang="en-US" sz="1500" dirty="0"/>
          </a:p>
        </p:txBody>
      </p:sp>
      <p:graphicFrame>
        <p:nvGraphicFramePr>
          <p:cNvPr id="22" name="表格 21"/>
          <p:cNvGraphicFramePr>
            <a:graphicFrameLocks noGrp="1"/>
          </p:cNvGraphicFramePr>
          <p:nvPr>
            <p:custDataLst>
              <p:tags r:id="rId9"/>
            </p:custDataLst>
          </p:nvPr>
        </p:nvGraphicFramePr>
        <p:xfrm>
          <a:off x="7212965" y="2348865"/>
          <a:ext cx="1823085" cy="588010"/>
        </p:xfrm>
        <a:graphic>
          <a:graphicData uri="http://schemas.openxmlformats.org/drawingml/2006/table">
            <a:tbl>
              <a:tblPr firstRow="1" bandRow="1">
                <a:tableStyleId>{5C22544A-7EE6-4342-B048-85BDC9FD1C3A}</a:tableStyleId>
              </a:tblPr>
              <a:tblGrid>
                <a:gridCol w="1823085"/>
              </a:tblGrid>
              <a:tr h="58801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655" dirty="0">
                          <a:latin typeface="+mn-ea"/>
                          <a:ea typeface="+mn-ea"/>
                        </a:rPr>
                        <a:t>建设部</a:t>
                      </a:r>
                      <a:endParaRPr lang="zh-CN" altLang="en-US" sz="1655" dirty="0"/>
                    </a:p>
                    <a:p>
                      <a:pPr algn="ctr"/>
                      <a:r>
                        <a:rPr lang="en-US" altLang="zh-CN" sz="1655" dirty="0">
                          <a:latin typeface="+mn-ea"/>
                          <a:ea typeface="+mn-ea"/>
                        </a:rPr>
                        <a:t>1998-2018</a:t>
                      </a:r>
                      <a:r>
                        <a:rPr lang="zh-CN" altLang="en-US" sz="1655" dirty="0">
                          <a:latin typeface="+mn-ea"/>
                          <a:ea typeface="+mn-ea"/>
                        </a:rPr>
                        <a:t>年</a:t>
                      </a:r>
                      <a:endParaRPr lang="en-US" altLang="zh-CN" sz="1655" dirty="0">
                        <a:latin typeface="+mn-ea"/>
                        <a:ea typeface="+mn-ea"/>
                      </a:endParaRPr>
                    </a:p>
                  </a:txBody>
                  <a:tcPr marL="178224" marR="178224" marT="41401" marB="41401"/>
                </a:tc>
              </a:tr>
            </a:tbl>
          </a:graphicData>
        </a:graphic>
      </p:graphicFrame>
      <p:sp>
        <p:nvSpPr>
          <p:cNvPr id="23" name="下箭头 22"/>
          <p:cNvSpPr/>
          <p:nvPr/>
        </p:nvSpPr>
        <p:spPr>
          <a:xfrm>
            <a:off x="7939083" y="3047090"/>
            <a:ext cx="230525" cy="391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37324" tIns="68661" rIns="137324" bIns="68661" rtlCol="0" anchor="ctr"/>
          <a:lstStyle/>
          <a:p>
            <a:pPr algn="ctr"/>
            <a:endParaRPr lang="zh-CN" altLang="en-US" sz="2400"/>
          </a:p>
        </p:txBody>
      </p:sp>
      <p:graphicFrame>
        <p:nvGraphicFramePr>
          <p:cNvPr id="24" name="表格 23"/>
          <p:cNvGraphicFramePr>
            <a:graphicFrameLocks noGrp="1"/>
          </p:cNvGraphicFramePr>
          <p:nvPr>
            <p:custDataLst>
              <p:tags r:id="rId10"/>
            </p:custDataLst>
          </p:nvPr>
        </p:nvGraphicFramePr>
        <p:xfrm>
          <a:off x="7466330" y="3525520"/>
          <a:ext cx="1440180" cy="335280"/>
        </p:xfrm>
        <a:graphic>
          <a:graphicData uri="http://schemas.openxmlformats.org/drawingml/2006/table">
            <a:tbl>
              <a:tblPr firstRow="1" bandRow="1">
                <a:tableStyleId>{5C22544A-7EE6-4342-B048-85BDC9FD1C3A}</a:tableStyleId>
              </a:tblPr>
              <a:tblGrid>
                <a:gridCol w="1440180"/>
              </a:tblGrid>
              <a:tr h="335280">
                <a:tc>
                  <a:txBody>
                    <a:bodyPr/>
                    <a:lstStyle/>
                    <a:p>
                      <a:pPr algn="ctr"/>
                      <a:r>
                        <a:rPr kumimoji="0" lang="zh-CN" altLang="zh-CN" sz="1655" b="1" kern="1200" dirty="0">
                          <a:solidFill>
                            <a:schemeClr val="lt1"/>
                          </a:solidFill>
                          <a:effectLst/>
                          <a:latin typeface="+mn-lt"/>
                          <a:ea typeface="+mn-ea"/>
                          <a:cs typeface="+mn-cs"/>
                        </a:rPr>
                        <a:t>建环专指委</a:t>
                      </a:r>
                      <a:endParaRPr lang="en-US" altLang="zh-CN" sz="1655" b="1" dirty="0"/>
                    </a:p>
                  </a:txBody>
                  <a:tcPr marL="178224" marR="178224" marT="41401" marB="41401"/>
                </a:tc>
              </a:tr>
            </a:tbl>
          </a:graphicData>
        </a:graphic>
      </p:graphicFrame>
      <p:sp>
        <p:nvSpPr>
          <p:cNvPr id="26" name="TextBox 25"/>
          <p:cNvSpPr txBox="1"/>
          <p:nvPr/>
        </p:nvSpPr>
        <p:spPr>
          <a:xfrm>
            <a:off x="9630504" y="1081672"/>
            <a:ext cx="842100" cy="875665"/>
          </a:xfrm>
          <a:prstGeom prst="rect">
            <a:avLst/>
          </a:prstGeom>
          <a:noFill/>
        </p:spPr>
        <p:txBody>
          <a:bodyPr wrap="square" lIns="137324" tIns="68661" rIns="137324" bIns="68661" rtlCol="0">
            <a:spAutoFit/>
          </a:bodyPr>
          <a:lstStyle/>
          <a:p>
            <a:pPr algn="ctr"/>
            <a:r>
              <a:rPr lang="en-US" altLang="zh-CN" sz="4800" b="1" dirty="0">
                <a:solidFill>
                  <a:srgbClr val="FF0000"/>
                </a:solidFill>
                <a:latin typeface="黑体" panose="02010609060101010101" pitchFamily="49" charset="-122"/>
                <a:ea typeface="黑体" panose="02010609060101010101" pitchFamily="49" charset="-122"/>
              </a:rPr>
              <a:t>5</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20" name="文本框 19"/>
          <p:cNvSpPr txBox="1"/>
          <p:nvPr/>
        </p:nvSpPr>
        <p:spPr>
          <a:xfrm>
            <a:off x="167640" y="5372735"/>
            <a:ext cx="12024360" cy="875665"/>
          </a:xfrm>
          <a:prstGeom prst="rect">
            <a:avLst/>
          </a:prstGeom>
          <a:noFill/>
        </p:spPr>
        <p:txBody>
          <a:bodyPr wrap="square" lIns="137324" tIns="68661" rIns="137324" bIns="68661">
            <a:spAutoFit/>
          </a:bodyPr>
          <a:lstStyle/>
          <a:p>
            <a:r>
              <a:rPr lang="zh-CN" altLang="en-US" sz="2400" dirty="0">
                <a:solidFill>
                  <a:schemeClr val="tx1"/>
                </a:solidFill>
              </a:rPr>
              <a:t>         专业虽然经过多次</a:t>
            </a:r>
            <a:r>
              <a:rPr lang="zh-CN" altLang="en-US" sz="2400" dirty="0">
                <a:solidFill>
                  <a:schemeClr val="tx1"/>
                </a:solidFill>
              </a:rPr>
              <a:t>调整，</a:t>
            </a:r>
            <a:r>
              <a:rPr lang="zh-CN" altLang="en-US" sz="2400" dirty="0"/>
              <a:t>但始终有一个全国性的专家机构</a:t>
            </a:r>
            <a:r>
              <a:rPr lang="zh-CN" altLang="en-US" sz="2400" dirty="0">
                <a:solidFill>
                  <a:schemeClr val="tx1"/>
                </a:solidFill>
              </a:rPr>
              <a:t>对教材进行主导建设，并由建工出版社出版，保证了教材建设的高水准、可持续性和完整性</a:t>
            </a:r>
            <a:endParaRPr lang="zh-CN" altLang="en-US" sz="2400" dirty="0">
              <a:solidFill>
                <a:schemeClr val="tx1"/>
              </a:solidFill>
            </a:endParaRPr>
          </a:p>
        </p:txBody>
      </p:sp>
      <p:sp>
        <p:nvSpPr>
          <p:cNvPr id="3" name="TextBox 2"/>
          <p:cNvSpPr txBox="1"/>
          <p:nvPr/>
        </p:nvSpPr>
        <p:spPr>
          <a:xfrm>
            <a:off x="2652395" y="1879600"/>
            <a:ext cx="6383655" cy="414020"/>
          </a:xfrm>
          <a:prstGeom prst="rect">
            <a:avLst/>
          </a:prstGeom>
          <a:ln>
            <a:noFill/>
          </a:ln>
        </p:spPr>
        <p:style>
          <a:lnRef idx="3">
            <a:schemeClr val="lt1"/>
          </a:lnRef>
          <a:fillRef idx="1">
            <a:schemeClr val="accent5"/>
          </a:fillRef>
          <a:effectRef idx="1">
            <a:schemeClr val="accent5"/>
          </a:effectRef>
          <a:fontRef idx="minor">
            <a:schemeClr val="lt1"/>
          </a:fontRef>
        </p:style>
        <p:txBody>
          <a:bodyPr wrap="square" lIns="137324" tIns="68661" rIns="137324" bIns="68661" rtlCol="0">
            <a:spAutoFit/>
          </a:bodyPr>
          <a:lstStyle/>
          <a:p>
            <a:pPr algn="ctr"/>
            <a:r>
              <a:rPr lang="zh-CN" altLang="en-US" sz="1800" dirty="0"/>
              <a:t>教育行政主管部门委托</a:t>
            </a:r>
            <a:endParaRPr lang="zh-CN" altLang="en-US" sz="1800" dirty="0"/>
          </a:p>
        </p:txBody>
      </p:sp>
      <p:sp>
        <p:nvSpPr>
          <p:cNvPr id="31" name="下箭头 30"/>
          <p:cNvSpPr/>
          <p:nvPr/>
        </p:nvSpPr>
        <p:spPr>
          <a:xfrm>
            <a:off x="6143870" y="3032597"/>
            <a:ext cx="230525" cy="391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37324" tIns="68661" rIns="137324" bIns="68661" rtlCol="0" anchor="ctr"/>
          <a:lstStyle/>
          <a:p>
            <a:pPr algn="ctr"/>
            <a:endParaRPr lang="zh-CN" altLang="en-US" sz="2400"/>
          </a:p>
        </p:txBody>
      </p:sp>
      <p:sp>
        <p:nvSpPr>
          <p:cNvPr id="32" name="下箭头 31"/>
          <p:cNvSpPr/>
          <p:nvPr/>
        </p:nvSpPr>
        <p:spPr>
          <a:xfrm>
            <a:off x="10128748" y="3040852"/>
            <a:ext cx="230525" cy="391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37324" tIns="68661" rIns="137324" bIns="68661" rtlCol="0" anchor="ctr"/>
          <a:lstStyle/>
          <a:p>
            <a:pPr algn="ct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135" y="301625"/>
            <a:ext cx="11346180" cy="852170"/>
          </a:xfrm>
        </p:spPr>
        <p:txBody>
          <a:bodyPr vert="horz" rtlCol="0" anchor="ctr">
            <a:normAutofit fontScale="90000"/>
          </a:bodyPr>
          <a:lstStyle/>
          <a:p>
            <a:r>
              <a:rPr lang="en-US" altLang="zh-CN" sz="5400" b="1" dirty="0">
                <a:latin typeface="宋体" panose="02010600030101010101" pitchFamily="2" charset="-122"/>
                <a:ea typeface="宋体" panose="02010600030101010101" pitchFamily="2" charset="-122"/>
              </a:rPr>
              <a:t>3.</a:t>
            </a:r>
            <a:r>
              <a:rPr lang="zh-CN" altLang="en-US" sz="5400" b="1" dirty="0">
                <a:latin typeface="宋体" panose="02010600030101010101" pitchFamily="2" charset="-122"/>
                <a:ea typeface="宋体" panose="02010600030101010101" pitchFamily="2" charset="-122"/>
              </a:rPr>
              <a:t>专业设置与调整情况</a:t>
            </a:r>
            <a:endParaRPr lang="zh-CN" altLang="en-US" sz="5400" b="1" dirty="0">
              <a:latin typeface="宋体" panose="02010600030101010101" pitchFamily="2" charset="-122"/>
              <a:ea typeface="宋体" panose="02010600030101010101" pitchFamily="2" charset="-122"/>
            </a:endParaRPr>
          </a:p>
        </p:txBody>
      </p:sp>
      <p:graphicFrame>
        <p:nvGraphicFramePr>
          <p:cNvPr id="4" name="表格 3"/>
          <p:cNvGraphicFramePr>
            <a:graphicFrameLocks noGrp="1"/>
          </p:cNvGraphicFramePr>
          <p:nvPr>
            <p:custDataLst>
              <p:tags r:id="rId1"/>
            </p:custDataLst>
          </p:nvPr>
        </p:nvGraphicFramePr>
        <p:xfrm>
          <a:off x="384175" y="1550035"/>
          <a:ext cx="2127250" cy="762635"/>
        </p:xfrm>
        <a:graphic>
          <a:graphicData uri="http://schemas.openxmlformats.org/drawingml/2006/table">
            <a:tbl>
              <a:tblPr firstRow="1" bandRow="1">
                <a:tableStyleId>{5C22544A-7EE6-4342-B048-85BDC9FD1C3A}</a:tableStyleId>
              </a:tblPr>
              <a:tblGrid>
                <a:gridCol w="2127250"/>
              </a:tblGrid>
              <a:tr h="3352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55" dirty="0"/>
                        <a:t>1952</a:t>
                      </a:r>
                      <a:endParaRPr lang="zh-CN" altLang="en-US" sz="1655" dirty="0"/>
                    </a:p>
                  </a:txBody>
                  <a:tcPr marL="178224" marR="178224" marT="41401" marB="41401"/>
                </a:tc>
              </a:tr>
              <a:tr h="427355">
                <a:tc>
                  <a:txBody>
                    <a:bodyPr/>
                    <a:lstStyle/>
                    <a:p>
                      <a:pPr algn="ctr"/>
                      <a:r>
                        <a:rPr lang="zh-CN" altLang="en-US" sz="1655" dirty="0"/>
                        <a:t>供热供煤气及通风</a:t>
                      </a:r>
                      <a:endParaRPr lang="zh-CN" altLang="en-US" sz="1655" dirty="0"/>
                    </a:p>
                  </a:txBody>
                  <a:tcPr marL="178224" marR="178224" marT="41401" marB="41401"/>
                </a:tc>
              </a:tr>
            </a:tbl>
          </a:graphicData>
        </a:graphic>
      </p:graphicFrame>
      <p:graphicFrame>
        <p:nvGraphicFramePr>
          <p:cNvPr id="5" name="表格 4"/>
          <p:cNvGraphicFramePr>
            <a:graphicFrameLocks noGrp="1"/>
          </p:cNvGraphicFramePr>
          <p:nvPr>
            <p:custDataLst>
              <p:tags r:id="rId2"/>
            </p:custDataLst>
          </p:nvPr>
        </p:nvGraphicFramePr>
        <p:xfrm>
          <a:off x="3086735" y="1552575"/>
          <a:ext cx="2025650" cy="1005840"/>
        </p:xfrm>
        <a:graphic>
          <a:graphicData uri="http://schemas.openxmlformats.org/drawingml/2006/table">
            <a:tbl>
              <a:tblPr firstRow="1" bandRow="1">
                <a:tableStyleId>{5C22544A-7EE6-4342-B048-85BDC9FD1C3A}</a:tableStyleId>
              </a:tblPr>
              <a:tblGrid>
                <a:gridCol w="2025650"/>
              </a:tblGrid>
              <a:tr h="25082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55" dirty="0"/>
                        <a:t>1959</a:t>
                      </a:r>
                      <a:endParaRPr lang="zh-CN" altLang="en-US" sz="1655" dirty="0"/>
                    </a:p>
                  </a:txBody>
                  <a:tcPr marL="178224" marR="178224" marT="41401" marB="41401"/>
                </a:tc>
              </a:tr>
              <a:tr h="252730">
                <a:tc>
                  <a:txBody>
                    <a:bodyPr/>
                    <a:lstStyle/>
                    <a:p>
                      <a:pPr algn="ctr"/>
                      <a:r>
                        <a:rPr lang="zh-CN" altLang="en-US" sz="1655" dirty="0"/>
                        <a:t>供热与通风</a:t>
                      </a:r>
                      <a:endParaRPr lang="zh-CN" altLang="en-US" sz="1655" dirty="0"/>
                    </a:p>
                  </a:txBody>
                  <a:tcPr marL="178224" marR="178224" marT="41401" marB="41401"/>
                </a:tc>
              </a:tr>
              <a:tr h="250825">
                <a:tc>
                  <a:txBody>
                    <a:bodyPr/>
                    <a:lstStyle/>
                    <a:p>
                      <a:pPr algn="ctr"/>
                      <a:r>
                        <a:rPr lang="zh-CN" altLang="en-US" sz="1655" dirty="0"/>
                        <a:t>煤气工程</a:t>
                      </a:r>
                      <a:r>
                        <a:rPr lang="zh-CN" altLang="en-US" sz="1055" dirty="0"/>
                        <a:t>（哈建工）</a:t>
                      </a:r>
                      <a:endParaRPr lang="zh-CN" altLang="en-US" sz="1055" dirty="0"/>
                    </a:p>
                  </a:txBody>
                  <a:tcPr marL="178224" marR="178224" marT="41401" marB="41401"/>
                </a:tc>
              </a:tr>
            </a:tbl>
          </a:graphicData>
        </a:graphic>
      </p:graphicFrame>
      <p:graphicFrame>
        <p:nvGraphicFramePr>
          <p:cNvPr id="6" name="表格 5"/>
          <p:cNvGraphicFramePr>
            <a:graphicFrameLocks noGrp="1"/>
          </p:cNvGraphicFramePr>
          <p:nvPr/>
        </p:nvGraphicFramePr>
        <p:xfrm>
          <a:off x="9197369" y="1558005"/>
          <a:ext cx="2555875" cy="1158240"/>
        </p:xfrm>
        <a:graphic>
          <a:graphicData uri="http://schemas.openxmlformats.org/drawingml/2006/table">
            <a:tbl>
              <a:tblPr firstRow="1" bandRow="1">
                <a:tableStyleId>{5C22544A-7EE6-4342-B048-85BDC9FD1C3A}</a:tableStyleId>
              </a:tblPr>
              <a:tblGrid>
                <a:gridCol w="2555875"/>
              </a:tblGrid>
              <a:tr h="3352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55" dirty="0"/>
                        <a:t>1983</a:t>
                      </a:r>
                      <a:r>
                        <a:rPr lang="zh-CN" altLang="en-US" sz="1655" dirty="0"/>
                        <a:t>专业目录</a:t>
                      </a:r>
                      <a:endParaRPr lang="zh-CN" altLang="en-US" sz="1655" dirty="0"/>
                    </a:p>
                  </a:txBody>
                  <a:tcPr marL="178224" marR="178224" marT="41401" marB="41401"/>
                </a:tc>
              </a:tr>
              <a:tr h="411480">
                <a:tc>
                  <a:txBody>
                    <a:bodyPr/>
                    <a:lstStyle/>
                    <a:p>
                      <a:pPr algn="ctr"/>
                      <a:r>
                        <a:rPr lang="zh-CN" altLang="en-US" sz="1655" dirty="0"/>
                        <a:t>供热通风与空调工程</a:t>
                      </a:r>
                      <a:endParaRPr lang="zh-CN" altLang="en-US" sz="1655" dirty="0"/>
                    </a:p>
                  </a:txBody>
                  <a:tcPr marL="178224" marR="178224" marT="41401" marB="41401"/>
                </a:tc>
              </a:tr>
              <a:tr h="411480">
                <a:tc>
                  <a:txBody>
                    <a:bodyPr/>
                    <a:lstStyle/>
                    <a:p>
                      <a:pPr algn="ctr"/>
                      <a:r>
                        <a:rPr lang="zh-CN" altLang="en-US" sz="1655" dirty="0"/>
                        <a:t>城市燃气热能供应工程</a:t>
                      </a:r>
                      <a:endParaRPr lang="zh-CN" altLang="en-US" sz="1655" dirty="0"/>
                    </a:p>
                  </a:txBody>
                  <a:tcPr marL="178224" marR="178224" marT="41401" marB="41401"/>
                </a:tc>
              </a:tr>
            </a:tbl>
          </a:graphicData>
        </a:graphic>
      </p:graphicFrame>
      <p:graphicFrame>
        <p:nvGraphicFramePr>
          <p:cNvPr id="7" name="表格 6"/>
          <p:cNvGraphicFramePr>
            <a:graphicFrameLocks noGrp="1"/>
          </p:cNvGraphicFramePr>
          <p:nvPr>
            <p:custDataLst>
              <p:tags r:id="rId3"/>
            </p:custDataLst>
          </p:nvPr>
        </p:nvGraphicFramePr>
        <p:xfrm>
          <a:off x="5807710" y="1553845"/>
          <a:ext cx="2639060" cy="1139190"/>
        </p:xfrm>
        <a:graphic>
          <a:graphicData uri="http://schemas.openxmlformats.org/drawingml/2006/table">
            <a:tbl>
              <a:tblPr firstRow="1" bandRow="1">
                <a:tableStyleId>{5C22544A-7EE6-4342-B048-85BDC9FD1C3A}</a:tableStyleId>
              </a:tblPr>
              <a:tblGrid>
                <a:gridCol w="2639060"/>
              </a:tblGrid>
              <a:tr h="3352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55" dirty="0"/>
                        <a:t>1978</a:t>
                      </a:r>
                      <a:endParaRPr lang="zh-CN" altLang="en-US" sz="1655" dirty="0"/>
                    </a:p>
                  </a:txBody>
                  <a:tcPr marL="178224" marR="178224" marT="41401" marB="41401"/>
                </a:tc>
              </a:tr>
              <a:tr h="319405">
                <a:tc>
                  <a:txBody>
                    <a:bodyPr/>
                    <a:lstStyle/>
                    <a:p>
                      <a:pPr algn="ctr"/>
                      <a:r>
                        <a:rPr lang="zh-CN" altLang="en-US" sz="1655" dirty="0"/>
                        <a:t>供热与通风</a:t>
                      </a:r>
                      <a:endParaRPr lang="zh-CN" altLang="en-US" sz="1655" dirty="0"/>
                    </a:p>
                  </a:txBody>
                  <a:tcPr marL="178224" marR="178224" marT="41401" marB="41401"/>
                </a:tc>
              </a:tr>
              <a:tr h="468630">
                <a:tc>
                  <a:txBody>
                    <a:bodyPr/>
                    <a:lstStyle/>
                    <a:p>
                      <a:pPr algn="ctr"/>
                      <a:r>
                        <a:rPr lang="zh-CN" altLang="en-US" sz="1655" dirty="0"/>
                        <a:t>城市燃气热能供应工程</a:t>
                      </a:r>
                      <a:endParaRPr lang="zh-CN" altLang="en-US" sz="1655" dirty="0"/>
                    </a:p>
                  </a:txBody>
                  <a:tcPr marL="178224" marR="178224" marT="41401" marB="41401"/>
                </a:tc>
              </a:tr>
            </a:tbl>
          </a:graphicData>
        </a:graphic>
      </p:graphicFrame>
      <p:graphicFrame>
        <p:nvGraphicFramePr>
          <p:cNvPr id="8" name="表格 7"/>
          <p:cNvGraphicFramePr>
            <a:graphicFrameLocks noGrp="1"/>
          </p:cNvGraphicFramePr>
          <p:nvPr/>
        </p:nvGraphicFramePr>
        <p:xfrm>
          <a:off x="1019555" y="3288524"/>
          <a:ext cx="3469640" cy="1072515"/>
        </p:xfrm>
        <a:graphic>
          <a:graphicData uri="http://schemas.openxmlformats.org/drawingml/2006/table">
            <a:tbl>
              <a:tblPr firstRow="1" bandRow="1">
                <a:tableStyleId>{5C22544A-7EE6-4342-B048-85BDC9FD1C3A}</a:tableStyleId>
              </a:tblPr>
              <a:tblGrid>
                <a:gridCol w="3469640"/>
              </a:tblGrid>
              <a:tr h="35750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55" dirty="0"/>
                        <a:t>1987</a:t>
                      </a:r>
                      <a:r>
                        <a:rPr lang="zh-CN" altLang="en-US" sz="1655" dirty="0"/>
                        <a:t>、</a:t>
                      </a:r>
                      <a:r>
                        <a:rPr lang="en-US" altLang="zh-CN" sz="1655" dirty="0"/>
                        <a:t>1993</a:t>
                      </a:r>
                      <a:r>
                        <a:rPr lang="zh-CN" altLang="en-US" sz="1655" dirty="0"/>
                        <a:t>专业目录</a:t>
                      </a:r>
                      <a:endParaRPr lang="zh-CN" altLang="en-US" sz="1655" dirty="0"/>
                    </a:p>
                  </a:txBody>
                  <a:tcPr marL="178224" marR="178224" marT="41401" marB="41401"/>
                </a:tc>
              </a:tr>
              <a:tr h="357505">
                <a:tc>
                  <a:txBody>
                    <a:bodyPr/>
                    <a:lstStyle/>
                    <a:p>
                      <a:pPr algn="ctr"/>
                      <a:r>
                        <a:rPr lang="zh-CN" altLang="en-US" sz="1655" dirty="0"/>
                        <a:t>供热通风与空调工程</a:t>
                      </a:r>
                      <a:endParaRPr lang="zh-CN" altLang="en-US" sz="1655" dirty="0"/>
                    </a:p>
                  </a:txBody>
                  <a:tcPr marL="178224" marR="178224" marT="41401" marB="41401"/>
                </a:tc>
              </a:tr>
              <a:tr h="357505">
                <a:tc>
                  <a:txBody>
                    <a:bodyPr/>
                    <a:lstStyle/>
                    <a:p>
                      <a:pPr algn="ctr"/>
                      <a:r>
                        <a:rPr lang="zh-CN" altLang="en-US" sz="1655" dirty="0"/>
                        <a:t>城市燃气工程</a:t>
                      </a:r>
                      <a:endParaRPr lang="zh-CN" altLang="en-US" sz="1655" dirty="0"/>
                    </a:p>
                  </a:txBody>
                  <a:tcPr marL="178224" marR="178224" marT="41401" marB="41401"/>
                </a:tc>
              </a:tr>
            </a:tbl>
          </a:graphicData>
        </a:graphic>
      </p:graphicFrame>
      <p:graphicFrame>
        <p:nvGraphicFramePr>
          <p:cNvPr id="14" name="表格 13"/>
          <p:cNvGraphicFramePr>
            <a:graphicFrameLocks noGrp="1"/>
          </p:cNvGraphicFramePr>
          <p:nvPr/>
        </p:nvGraphicFramePr>
        <p:xfrm>
          <a:off x="1019555" y="4718389"/>
          <a:ext cx="3444240" cy="711200"/>
        </p:xfrm>
        <a:graphic>
          <a:graphicData uri="http://schemas.openxmlformats.org/drawingml/2006/table">
            <a:tbl>
              <a:tblPr firstRow="1" bandRow="1">
                <a:tableStyleId>{5C22544A-7EE6-4342-B048-85BDC9FD1C3A}</a:tableStyleId>
              </a:tblPr>
              <a:tblGrid>
                <a:gridCol w="3444240"/>
              </a:tblGrid>
              <a:tr h="3556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55" dirty="0"/>
                        <a:t>1995</a:t>
                      </a:r>
                      <a:r>
                        <a:rPr lang="zh-CN" altLang="en-US" sz="1655" dirty="0"/>
                        <a:t>专业目录</a:t>
                      </a:r>
                      <a:endParaRPr lang="zh-CN" altLang="en-US" sz="1655" dirty="0"/>
                    </a:p>
                  </a:txBody>
                  <a:tcPr marL="178224" marR="178224" marT="41401" marB="41401"/>
                </a:tc>
              </a:tr>
              <a:tr h="355600">
                <a:tc>
                  <a:txBody>
                    <a:bodyPr/>
                    <a:lstStyle/>
                    <a:p>
                      <a:pPr algn="ctr"/>
                      <a:r>
                        <a:rPr lang="zh-CN" altLang="en-US" sz="1655" dirty="0"/>
                        <a:t>供热空调与燃气工程</a:t>
                      </a:r>
                      <a:endParaRPr lang="zh-CN" altLang="en-US" sz="1655" dirty="0"/>
                    </a:p>
                  </a:txBody>
                  <a:tcPr marL="178224" marR="178224" marT="41401" marB="41401"/>
                </a:tc>
              </a:tr>
            </a:tbl>
          </a:graphicData>
        </a:graphic>
      </p:graphicFrame>
      <p:graphicFrame>
        <p:nvGraphicFramePr>
          <p:cNvPr id="15" name="表格 14"/>
          <p:cNvGraphicFramePr>
            <a:graphicFrameLocks noGrp="1"/>
          </p:cNvGraphicFramePr>
          <p:nvPr>
            <p:custDataLst>
              <p:tags r:id="rId4"/>
            </p:custDataLst>
          </p:nvPr>
        </p:nvGraphicFramePr>
        <p:xfrm>
          <a:off x="5466080" y="3771900"/>
          <a:ext cx="2342515" cy="894080"/>
        </p:xfrm>
        <a:graphic>
          <a:graphicData uri="http://schemas.openxmlformats.org/drawingml/2006/table">
            <a:tbl>
              <a:tblPr firstRow="1" bandRow="1">
                <a:tableStyleId>{5C22544A-7EE6-4342-B048-85BDC9FD1C3A}</a:tableStyleId>
              </a:tblPr>
              <a:tblGrid>
                <a:gridCol w="2342515"/>
              </a:tblGrid>
              <a:tr h="3352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55" dirty="0"/>
                        <a:t>1998</a:t>
                      </a:r>
                      <a:r>
                        <a:rPr lang="zh-CN" altLang="en-US" sz="1655" dirty="0"/>
                        <a:t>专业目录</a:t>
                      </a:r>
                      <a:endParaRPr lang="zh-CN" altLang="en-US" sz="1655" dirty="0"/>
                    </a:p>
                  </a:txBody>
                  <a:tcPr marL="178224" marR="178224" marT="41401" marB="41401"/>
                </a:tc>
              </a:tr>
              <a:tr h="558800">
                <a:tc>
                  <a:txBody>
                    <a:bodyPr/>
                    <a:lstStyle/>
                    <a:p>
                      <a:pPr algn="ctr"/>
                      <a:r>
                        <a:rPr lang="zh-CN" altLang="en-US" sz="1655" dirty="0"/>
                        <a:t>建筑环境与设备工程</a:t>
                      </a:r>
                      <a:endParaRPr lang="zh-CN" altLang="en-US" sz="1655" dirty="0"/>
                    </a:p>
                  </a:txBody>
                  <a:tcPr marL="178224" marR="178224" marT="41401" marB="41401"/>
                </a:tc>
              </a:tr>
            </a:tbl>
          </a:graphicData>
        </a:graphic>
      </p:graphicFrame>
      <p:cxnSp>
        <p:nvCxnSpPr>
          <p:cNvPr id="17" name="直接箭头连接符 16"/>
          <p:cNvCxnSpPr/>
          <p:nvPr/>
        </p:nvCxnSpPr>
        <p:spPr>
          <a:xfrm>
            <a:off x="4552270" y="3852780"/>
            <a:ext cx="718828" cy="517476"/>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4578243" y="4635267"/>
            <a:ext cx="701750" cy="52165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552270" y="4188295"/>
            <a:ext cx="701750" cy="321746"/>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4" name="表格 23"/>
          <p:cNvGraphicFramePr>
            <a:graphicFrameLocks noGrp="1"/>
          </p:cNvGraphicFramePr>
          <p:nvPr/>
        </p:nvGraphicFramePr>
        <p:xfrm>
          <a:off x="8547503" y="3757297"/>
          <a:ext cx="3227070" cy="1296035"/>
        </p:xfrm>
        <a:graphic>
          <a:graphicData uri="http://schemas.openxmlformats.org/drawingml/2006/table">
            <a:tbl>
              <a:tblPr firstRow="1" bandRow="1">
                <a:tableStyleId>{5C22544A-7EE6-4342-B048-85BDC9FD1C3A}</a:tableStyleId>
              </a:tblPr>
              <a:tblGrid>
                <a:gridCol w="3227070"/>
              </a:tblGrid>
              <a:tr h="3352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55" dirty="0"/>
                        <a:t>2012</a:t>
                      </a:r>
                      <a:r>
                        <a:rPr lang="zh-CN" altLang="en-US" sz="1655" dirty="0"/>
                        <a:t>专业目录</a:t>
                      </a:r>
                      <a:endParaRPr lang="zh-CN" altLang="en-US" sz="1655" dirty="0"/>
                    </a:p>
                  </a:txBody>
                  <a:tcPr marL="178224" marR="178224" marT="41401" marB="41401"/>
                </a:tc>
              </a:tr>
              <a:tr h="960755">
                <a:tc>
                  <a:txBody>
                    <a:bodyPr/>
                    <a:lstStyle/>
                    <a:p>
                      <a:pPr algn="ctr"/>
                      <a:r>
                        <a:rPr lang="zh-CN" altLang="en-US" sz="1655" dirty="0"/>
                        <a:t>建筑环境与能源应用工程</a:t>
                      </a:r>
                      <a:endParaRPr lang="en-US" altLang="zh-CN" sz="1655" dirty="0"/>
                    </a:p>
                    <a:p>
                      <a:pPr algn="ctr"/>
                      <a:r>
                        <a:rPr lang="en-US" altLang="zh-CN" sz="1425" dirty="0"/>
                        <a:t>[</a:t>
                      </a:r>
                      <a:r>
                        <a:rPr lang="zh-CN" altLang="en-US" sz="1425" dirty="0"/>
                        <a:t>并入建筑设施智能技术（部分）建筑节能技术与工程</a:t>
                      </a:r>
                      <a:r>
                        <a:rPr lang="en-US" altLang="zh-CN" sz="1425" dirty="0"/>
                        <a:t>]</a:t>
                      </a:r>
                      <a:endParaRPr lang="zh-CN" altLang="en-US" sz="1425" dirty="0"/>
                    </a:p>
                  </a:txBody>
                  <a:tcPr marL="178224" marR="178224" marT="41401" marB="41401"/>
                </a:tc>
              </a:tr>
            </a:tbl>
          </a:graphicData>
        </a:graphic>
      </p:graphicFrame>
      <p:cxnSp>
        <p:nvCxnSpPr>
          <p:cNvPr id="25" name="直接箭头连接符 24"/>
          <p:cNvCxnSpPr/>
          <p:nvPr/>
        </p:nvCxnSpPr>
        <p:spPr>
          <a:xfrm>
            <a:off x="2567610" y="2204770"/>
            <a:ext cx="448310" cy="20447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2566991" y="2033319"/>
            <a:ext cx="519430" cy="2730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5179105" y="2082983"/>
            <a:ext cx="5615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5195368" y="2474226"/>
            <a:ext cx="561556"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8550664" y="2099906"/>
            <a:ext cx="561556"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8550664" y="2409801"/>
            <a:ext cx="5615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7845598" y="4370256"/>
            <a:ext cx="561556"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425489" y="3798774"/>
            <a:ext cx="5615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425645" y="4173094"/>
            <a:ext cx="561556" cy="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52" name="表格 51"/>
          <p:cNvGraphicFramePr>
            <a:graphicFrameLocks noGrp="1"/>
          </p:cNvGraphicFramePr>
          <p:nvPr>
            <p:custDataLst>
              <p:tags r:id="rId5"/>
            </p:custDataLst>
          </p:nvPr>
        </p:nvGraphicFramePr>
        <p:xfrm>
          <a:off x="3086735" y="2654935"/>
          <a:ext cx="8731885" cy="437515"/>
        </p:xfrm>
        <a:graphic>
          <a:graphicData uri="http://schemas.openxmlformats.org/drawingml/2006/table">
            <a:tbl>
              <a:tblPr firstRow="1" bandRow="1">
                <a:tableStyleId>{5A111915-BE36-4E01-A7E5-04B1672EAD32}</a:tableStyleId>
              </a:tblPr>
              <a:tblGrid>
                <a:gridCol w="8731885"/>
              </a:tblGrid>
              <a:tr h="437515">
                <a:tc>
                  <a:txBody>
                    <a:bodyPr/>
                    <a:lstStyle/>
                    <a:p>
                      <a:pPr algn="ctr"/>
                      <a:r>
                        <a:rPr lang="zh-CN" altLang="en-US" sz="1655" dirty="0">
                          <a:solidFill>
                            <a:schemeClr val="tx1"/>
                          </a:solidFill>
                        </a:rPr>
                        <a:t>按两个专业建设教材，个别教材兼顾</a:t>
                      </a:r>
                      <a:endParaRPr lang="zh-CN" altLang="en-US" sz="1655" dirty="0">
                        <a:solidFill>
                          <a:schemeClr val="tx1"/>
                        </a:solidFill>
                      </a:endParaRPr>
                    </a:p>
                  </a:txBody>
                  <a:tcPr marL="178224" marR="178224" marT="41401" marB="41401">
                    <a:solidFill>
                      <a:srgbClr val="D9FDB5"/>
                    </a:solidFill>
                  </a:tcPr>
                </a:tc>
              </a:tr>
            </a:tbl>
          </a:graphicData>
        </a:graphic>
      </p:graphicFrame>
      <p:graphicFrame>
        <p:nvGraphicFramePr>
          <p:cNvPr id="53" name="表格 52"/>
          <p:cNvGraphicFramePr>
            <a:graphicFrameLocks noGrp="1"/>
          </p:cNvGraphicFramePr>
          <p:nvPr/>
        </p:nvGraphicFramePr>
        <p:xfrm>
          <a:off x="857537" y="5580972"/>
          <a:ext cx="3719830" cy="588010"/>
        </p:xfrm>
        <a:graphic>
          <a:graphicData uri="http://schemas.openxmlformats.org/drawingml/2006/table">
            <a:tbl>
              <a:tblPr firstRow="1" bandRow="1">
                <a:tableStyleId>{5A111915-BE36-4E01-A7E5-04B1672EAD32}</a:tableStyleId>
              </a:tblPr>
              <a:tblGrid>
                <a:gridCol w="3719830"/>
              </a:tblGrid>
              <a:tr h="58801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1655" b="1" kern="1200" dirty="0">
                          <a:solidFill>
                            <a:schemeClr val="tx1"/>
                          </a:solidFill>
                          <a:latin typeface="+mn-lt"/>
                          <a:ea typeface="+mn-ea"/>
                          <a:cs typeface="+mn-cs"/>
                        </a:rPr>
                        <a:t>按两个专业建设教材，个别教材兼顾</a:t>
                      </a:r>
                      <a:endParaRPr kumimoji="0" lang="zh-CN" altLang="en-US" sz="1655" b="1" kern="1200" dirty="0">
                        <a:solidFill>
                          <a:schemeClr val="tx1"/>
                        </a:solidFill>
                        <a:latin typeface="+mn-lt"/>
                        <a:ea typeface="+mn-ea"/>
                        <a:cs typeface="+mn-cs"/>
                      </a:endParaRPr>
                    </a:p>
                  </a:txBody>
                  <a:tcPr marL="178224" marR="178224" marT="41401" marB="41401">
                    <a:solidFill>
                      <a:srgbClr val="D9FDB5"/>
                    </a:solidFill>
                  </a:tcPr>
                </a:tc>
              </a:tr>
            </a:tbl>
          </a:graphicData>
        </a:graphic>
      </p:graphicFrame>
      <p:graphicFrame>
        <p:nvGraphicFramePr>
          <p:cNvPr id="3" name="表格 2"/>
          <p:cNvGraphicFramePr>
            <a:graphicFrameLocks noGrp="1"/>
          </p:cNvGraphicFramePr>
          <p:nvPr>
            <p:custDataLst>
              <p:tags r:id="rId6"/>
            </p:custDataLst>
          </p:nvPr>
        </p:nvGraphicFramePr>
        <p:xfrm>
          <a:off x="5410835" y="5589270"/>
          <a:ext cx="6342380" cy="335280"/>
        </p:xfrm>
        <a:graphic>
          <a:graphicData uri="http://schemas.openxmlformats.org/drawingml/2006/table">
            <a:tbl>
              <a:tblPr firstRow="1" bandRow="1">
                <a:tableStyleId>{5A111915-BE36-4E01-A7E5-04B1672EAD32}</a:tableStyleId>
              </a:tblPr>
              <a:tblGrid>
                <a:gridCol w="6342380"/>
              </a:tblGrid>
              <a:tr h="25146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1655" b="1" kern="1200" dirty="0">
                          <a:solidFill>
                            <a:srgbClr val="FF0000"/>
                          </a:solidFill>
                          <a:latin typeface="+mn-lt"/>
                          <a:ea typeface="+mn-ea"/>
                          <a:cs typeface="+mn-cs"/>
                        </a:rPr>
                        <a:t>考虑共性，按两个专业方向建设教材</a:t>
                      </a:r>
                      <a:endParaRPr kumimoji="0" lang="en-US" altLang="zh-CN" sz="1655" b="1" kern="1200" dirty="0">
                        <a:solidFill>
                          <a:srgbClr val="FF0000"/>
                        </a:solidFill>
                        <a:latin typeface="+mn-lt"/>
                        <a:ea typeface="+mn-ea"/>
                        <a:cs typeface="+mn-cs"/>
                      </a:endParaRPr>
                    </a:p>
                  </a:txBody>
                  <a:tcPr marL="178224" marR="178224" marT="41401" marB="41401">
                    <a:solidFill>
                      <a:srgbClr val="D9FDB5"/>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3525" y="439420"/>
            <a:ext cx="11964670" cy="1324610"/>
          </a:xfrm>
        </p:spPr>
        <p:txBody>
          <a:bodyPr>
            <a:noAutofit/>
          </a:bodyPr>
          <a:lstStyle/>
          <a:p>
            <a:r>
              <a:rPr lang="en-US" altLang="zh-CN" sz="4300" b="1" dirty="0">
                <a:latin typeface="宋体" panose="02010600030101010101" pitchFamily="2" charset="-122"/>
                <a:ea typeface="宋体" panose="02010600030101010101" pitchFamily="2" charset="-122"/>
              </a:rPr>
              <a:t>4.</a:t>
            </a:r>
            <a:r>
              <a:rPr lang="zh-CN" altLang="en-US" sz="4300" b="1" dirty="0">
                <a:latin typeface="宋体" panose="02010600030101010101" pitchFamily="2" charset="-122"/>
                <a:ea typeface="宋体" panose="02010600030101010101" pitchFamily="2" charset="-122"/>
              </a:rPr>
              <a:t>教材编审委员会、暖通专指委组织编写的教材       （</a:t>
            </a:r>
            <a:r>
              <a:rPr lang="en-US" altLang="zh-CN" sz="4300" b="1" dirty="0">
                <a:latin typeface="宋体" panose="02010600030101010101" pitchFamily="2" charset="-122"/>
                <a:ea typeface="宋体" panose="02010600030101010101" pitchFamily="2" charset="-122"/>
              </a:rPr>
              <a:t>1963</a:t>
            </a:r>
            <a:r>
              <a:rPr lang="en-US" altLang="zh-CN" sz="4300" b="1" dirty="0">
                <a:latin typeface="华文楷体" pitchFamily="2" charset="-122"/>
                <a:ea typeface="华文楷体" pitchFamily="2" charset="-122"/>
              </a:rPr>
              <a:t>~</a:t>
            </a:r>
            <a:r>
              <a:rPr lang="en-US" altLang="zh-CN" sz="4300" b="1" dirty="0">
                <a:latin typeface="宋体" panose="02010600030101010101" pitchFamily="2" charset="-122"/>
                <a:ea typeface="宋体" panose="02010600030101010101" pitchFamily="2" charset="-122"/>
              </a:rPr>
              <a:t>1998</a:t>
            </a:r>
            <a:r>
              <a:rPr lang="zh-CN" altLang="en-US" sz="4300" b="1" dirty="0">
                <a:latin typeface="宋体" panose="02010600030101010101" pitchFamily="2" charset="-122"/>
                <a:ea typeface="宋体" panose="02010600030101010101" pitchFamily="2" charset="-122"/>
              </a:rPr>
              <a:t>年）</a:t>
            </a:r>
            <a:endParaRPr lang="zh-CN" altLang="en-US" sz="4300" b="1" dirty="0">
              <a:latin typeface="宋体" panose="02010600030101010101" pitchFamily="2" charset="-122"/>
              <a:ea typeface="宋体" panose="02010600030101010101" pitchFamily="2" charset="-122"/>
            </a:endParaRPr>
          </a:p>
        </p:txBody>
      </p:sp>
      <p:sp>
        <p:nvSpPr>
          <p:cNvPr id="3" name="内容占位符 2"/>
          <p:cNvSpPr>
            <a:spLocks noGrp="1"/>
          </p:cNvSpPr>
          <p:nvPr>
            <p:ph idx="1"/>
          </p:nvPr>
        </p:nvSpPr>
        <p:spPr>
          <a:xfrm>
            <a:off x="682625" y="1988820"/>
            <a:ext cx="11182350" cy="4098290"/>
          </a:xfrm>
        </p:spPr>
        <p:txBody>
          <a:bodyPr>
            <a:normAutofit/>
          </a:bodyPr>
          <a:lstStyle/>
          <a:p>
            <a:pPr marL="0" indent="0" fontAlgn="auto">
              <a:lnSpc>
                <a:spcPct val="150000"/>
              </a:lnSpc>
              <a:spcBef>
                <a:spcPts val="0"/>
              </a:spcBef>
              <a:buNone/>
            </a:pPr>
            <a:r>
              <a:rPr lang="zh-CN" altLang="en-US" sz="3200" dirty="0"/>
              <a:t>整体情况：</a:t>
            </a:r>
            <a:endParaRPr lang="en-US" altLang="zh-CN" sz="3200" dirty="0"/>
          </a:p>
          <a:p>
            <a:pPr fontAlgn="auto">
              <a:lnSpc>
                <a:spcPct val="150000"/>
              </a:lnSpc>
              <a:spcBef>
                <a:spcPts val="0"/>
              </a:spcBef>
            </a:pPr>
            <a:r>
              <a:rPr lang="zh-CN" altLang="en-US" sz="3200" dirty="0"/>
              <a:t>统一编写</a:t>
            </a:r>
            <a:r>
              <a:rPr lang="zh-CN" altLang="en-US" sz="3200" dirty="0">
                <a:solidFill>
                  <a:srgbClr val="FF0000"/>
                </a:solidFill>
              </a:rPr>
              <a:t>系列</a:t>
            </a:r>
            <a:r>
              <a:rPr lang="zh-CN" altLang="en-US" sz="3200" dirty="0"/>
              <a:t>教材，分为</a:t>
            </a:r>
            <a:r>
              <a:rPr lang="zh-CN" altLang="zh-CN" sz="3200" dirty="0"/>
              <a:t>专业基础</a:t>
            </a:r>
            <a:r>
              <a:rPr lang="zh-CN" altLang="en-US" sz="3200" dirty="0"/>
              <a:t>课</a:t>
            </a:r>
            <a:r>
              <a:rPr lang="zh-CN" altLang="zh-CN" sz="3200" dirty="0"/>
              <a:t>和专业</a:t>
            </a:r>
            <a:r>
              <a:rPr lang="zh-CN" altLang="en-US" sz="3200" dirty="0"/>
              <a:t>课教材</a:t>
            </a:r>
            <a:endParaRPr lang="en-US" altLang="zh-CN" sz="3200" dirty="0"/>
          </a:p>
          <a:p>
            <a:pPr fontAlgn="auto">
              <a:lnSpc>
                <a:spcPct val="150000"/>
              </a:lnSpc>
              <a:spcBef>
                <a:spcPts val="0"/>
              </a:spcBef>
            </a:pPr>
            <a:r>
              <a:rPr lang="zh-CN" altLang="en-US" sz="3200" dirty="0"/>
              <a:t>按两个专业建设</a:t>
            </a:r>
            <a:endParaRPr lang="en-US" altLang="zh-CN" sz="3200" dirty="0"/>
          </a:p>
          <a:p>
            <a:pPr fontAlgn="auto">
              <a:lnSpc>
                <a:spcPct val="150000"/>
              </a:lnSpc>
              <a:spcBef>
                <a:spcPts val="0"/>
              </a:spcBef>
            </a:pPr>
            <a:r>
              <a:rPr lang="zh-CN" altLang="en-US" sz="3200" dirty="0"/>
              <a:t>从无到有；经过修订，从有到优</a:t>
            </a:r>
            <a:endParaRPr lang="en-US" altLang="zh-CN" sz="3200" dirty="0"/>
          </a:p>
          <a:p>
            <a:pPr fontAlgn="auto">
              <a:lnSpc>
                <a:spcPct val="150000"/>
              </a:lnSpc>
              <a:spcBef>
                <a:spcPts val="0"/>
              </a:spcBef>
            </a:pPr>
            <a:r>
              <a:rPr lang="zh-CN" altLang="en-US" sz="3200" dirty="0"/>
              <a:t>体系稳定，教材品种有少量增加</a:t>
            </a:r>
            <a:endParaRPr lang="zh-CN" alt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257175" y="490855"/>
            <a:ext cx="11737340" cy="944880"/>
          </a:xfrm>
        </p:spPr>
        <p:txBody>
          <a:bodyPr vert="horz" rtlCol="0" anchor="ctr">
            <a:noAutofit/>
          </a:bodyPr>
          <a:lstStyle/>
          <a:p>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4.1</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 首套教材</a:t>
            </a:r>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“供热供燃气和通风”教材编审委员会统编教材</a:t>
            </a:r>
            <a:endParaRPr lang="zh-CN" altLang="en-US" sz="4000" dirty="0">
              <a:solidFill>
                <a:schemeClr val="tx2">
                  <a:lumMod val="90000"/>
                  <a:lumOff val="10000"/>
                </a:schemeClr>
              </a:solidFill>
              <a:latin typeface="楷体" panose="02010609060101010101" pitchFamily="49" charset="-122"/>
              <a:ea typeface="楷体" panose="02010609060101010101" pitchFamily="49" charset="-122"/>
            </a:endParaRPr>
          </a:p>
        </p:txBody>
      </p:sp>
      <p:sp>
        <p:nvSpPr>
          <p:cNvPr id="7" name="文本框 6"/>
          <p:cNvSpPr txBox="1"/>
          <p:nvPr/>
        </p:nvSpPr>
        <p:spPr>
          <a:xfrm>
            <a:off x="364490" y="1804035"/>
            <a:ext cx="7059295" cy="3023235"/>
          </a:xfrm>
          <a:prstGeom prst="rect">
            <a:avLst/>
          </a:prstGeom>
          <a:noFill/>
        </p:spPr>
        <p:txBody>
          <a:bodyPr wrap="square">
            <a:noAutofit/>
          </a:bodyPr>
          <a:lstStyle/>
          <a:p>
            <a:pPr marL="572135" marR="0" lvl="0" indent="-572135" algn="l" defTabSz="1830705" rtl="0" eaLnBrk="1" fontAlgn="auto" latinLnBrk="0" hangingPunct="1">
              <a:lnSpc>
                <a:spcPct val="125000"/>
              </a:lnSpc>
              <a:spcBef>
                <a:spcPts val="0"/>
              </a:spcBef>
              <a:spcAft>
                <a:spcPts val="0"/>
              </a:spcAft>
              <a:buClrTx/>
              <a:buSzTx/>
              <a:buFont typeface="Wingdings" panose="05000000000000000000" pitchFamily="2" charset="2"/>
              <a:buChar char="Ø"/>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根据</a:t>
            </a:r>
            <a:r>
              <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1978</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年制订的</a:t>
            </a:r>
            <a:r>
              <a:rPr kumimoji="0" lang="zh-CN" altLang="en-US" sz="2400" b="0" i="0" u="none" strike="noStrike" kern="1200" cap="none" spc="0" normalizeH="0" baseline="0" noProof="0" dirty="0">
                <a:ln>
                  <a:noFill/>
                </a:ln>
                <a:solidFill>
                  <a:srgbClr val="FF0000"/>
                </a:solidFill>
                <a:effectLst/>
                <a:uLnTx/>
                <a:uFillTx/>
                <a:latin typeface="Cambria" panose="02040503050406030204"/>
                <a:ea typeface="华文楷体" pitchFamily="2" charset="-122"/>
                <a:cs typeface="+mn-cs"/>
              </a:rPr>
              <a:t>教材大纲</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编写</a:t>
            </a:r>
            <a:endPar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a:p>
            <a:pPr marL="572135" marR="0" lvl="0" indent="-572135" algn="l" defTabSz="1830705" rtl="0" eaLnBrk="1" fontAlgn="auto" latinLnBrk="0" hangingPunct="1">
              <a:lnSpc>
                <a:spcPct val="125000"/>
              </a:lnSpc>
              <a:spcBef>
                <a:spcPts val="0"/>
              </a:spcBef>
              <a:spcAft>
                <a:spcPts val="0"/>
              </a:spcAft>
              <a:buClrTx/>
              <a:buSzTx/>
              <a:buFont typeface="Wingdings" panose="05000000000000000000" pitchFamily="2" charset="2"/>
              <a:buChar char="Ø"/>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丛书名为：高等学校</a:t>
            </a:r>
            <a:r>
              <a:rPr kumimoji="0" lang="zh-CN" altLang="en-US" sz="2400" b="0" i="0" u="none" strike="noStrike" kern="1200" cap="none" spc="0" normalizeH="0" baseline="0" noProof="0" dirty="0">
                <a:ln>
                  <a:noFill/>
                </a:ln>
                <a:solidFill>
                  <a:srgbClr val="FF0000"/>
                </a:solidFill>
                <a:effectLst/>
                <a:uLnTx/>
                <a:uFillTx/>
                <a:latin typeface="Cambria" panose="02040503050406030204"/>
                <a:ea typeface="华文楷体" pitchFamily="2" charset="-122"/>
                <a:cs typeface="+mn-cs"/>
              </a:rPr>
              <a:t>试用</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教材</a:t>
            </a:r>
            <a:endPar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a:p>
            <a:pPr marL="572135" marR="0" lvl="0" indent="-572135" algn="l" defTabSz="1830705" rtl="0" eaLnBrk="1" fontAlgn="auto" latinLnBrk="0" hangingPunct="1">
              <a:lnSpc>
                <a:spcPct val="125000"/>
              </a:lnSpc>
              <a:spcBef>
                <a:spcPts val="0"/>
              </a:spcBef>
              <a:spcAft>
                <a:spcPts val="0"/>
              </a:spcAft>
              <a:buClrTx/>
              <a:buSzTx/>
              <a:buFont typeface="Wingdings" panose="05000000000000000000" pitchFamily="2" charset="2"/>
              <a:buChar char="Ø"/>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统编教材</a:t>
            </a:r>
            <a:r>
              <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13</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种，绝大部分在</a:t>
            </a:r>
            <a:r>
              <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1979~1981</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年出版</a:t>
            </a:r>
            <a:endPar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a:p>
            <a:pPr marL="0" marR="0" lvl="0" indent="0" algn="l" defTabSz="1830705" rtl="0" eaLnBrk="1" fontAlgn="auto" latinLnBrk="0" hangingPunct="1">
              <a:lnSpc>
                <a:spcPct val="125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    供热与通风，专业课教材</a:t>
            </a:r>
            <a:r>
              <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6</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种</a:t>
            </a:r>
            <a:endPar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a:p>
            <a:pPr marL="0" marR="0" lvl="0" indent="0" algn="l" defTabSz="1830705" rtl="0" eaLnBrk="1" fontAlgn="auto" latinLnBrk="0" hangingPunct="1">
              <a:lnSpc>
                <a:spcPct val="125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    城市燃气热能供应工程，专业课教材</a:t>
            </a:r>
            <a:r>
              <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3</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种</a:t>
            </a:r>
            <a:endPar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a:p>
            <a:pPr marL="572135" marR="0" lvl="0" indent="-572135" algn="l" defTabSz="1830705" rtl="0" eaLnBrk="1" fontAlgn="auto" latinLnBrk="0" hangingPunct="1">
              <a:lnSpc>
                <a:spcPct val="125000"/>
              </a:lnSpc>
              <a:spcBef>
                <a:spcPts val="0"/>
              </a:spcBef>
              <a:spcAft>
                <a:spcPts val="0"/>
              </a:spcAft>
              <a:buClrTx/>
              <a:buSzTx/>
              <a:buFont typeface="Wingdings" panose="05000000000000000000" pitchFamily="2" charset="2"/>
              <a:buChar char="Ø"/>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燃气专业实际选用情况</a:t>
            </a:r>
            <a:endPar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p:txBody>
      </p:sp>
      <p:sp>
        <p:nvSpPr>
          <p:cNvPr id="9" name="文本框 8"/>
          <p:cNvSpPr txBox="1"/>
          <p:nvPr/>
        </p:nvSpPr>
        <p:spPr>
          <a:xfrm>
            <a:off x="406400" y="4580890"/>
            <a:ext cx="7611745" cy="2047240"/>
          </a:xfrm>
          <a:prstGeom prst="rect">
            <a:avLst/>
          </a:prstGeom>
          <a:noFill/>
        </p:spPr>
        <p:txBody>
          <a:bodyPr wrap="square">
            <a:noAutofit/>
          </a:bodyPr>
          <a:lstStyle/>
          <a:p>
            <a:pPr marL="0" marR="0" lvl="0" indent="0" algn="l" defTabSz="1830705" rtl="0" eaLnBrk="1" fontAlgn="auto" latinLnBrk="0" hangingPunct="1">
              <a:lnSpc>
                <a:spcPct val="125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特点：</a:t>
            </a:r>
            <a:endPar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a:p>
            <a:pPr marL="572135" marR="0" lvl="0" indent="-572135" algn="l" defTabSz="1830705" rtl="0" eaLnBrk="1" fontAlgn="auto" latinLnBrk="0" hangingPunct="1">
              <a:lnSpc>
                <a:spcPct val="125000"/>
              </a:lnSpc>
              <a:spcBef>
                <a:spcPts val="0"/>
              </a:spcBef>
              <a:spcAft>
                <a:spcPts val="0"/>
              </a:spcAft>
              <a:buClrTx/>
              <a:buSzTx/>
              <a:buFont typeface="Wingdings" panose="05000000000000000000" pitchFamily="2" charset="2"/>
              <a:buChar char="Ø"/>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涵盖主干课</a:t>
            </a:r>
            <a:endPar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a:p>
            <a:pPr marL="572135" marR="0" lvl="0" indent="-572135" algn="l" defTabSz="1830705" rtl="0" eaLnBrk="1" fontAlgn="auto" latinLnBrk="0" hangingPunct="1">
              <a:lnSpc>
                <a:spcPct val="125000"/>
              </a:lnSpc>
              <a:spcBef>
                <a:spcPts val="0"/>
              </a:spcBef>
              <a:spcAft>
                <a:spcPts val="0"/>
              </a:spcAft>
              <a:buClrTx/>
              <a:buSzTx/>
              <a:buFont typeface="Wingdings" panose="05000000000000000000" pitchFamily="2" charset="2"/>
              <a:buChar char="Ø"/>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勾勒出了两个专业的最初画像</a:t>
            </a:r>
            <a:endPar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a:p>
            <a:pPr marL="572135" marR="0" lvl="0" indent="-572135" algn="l" defTabSz="1830705" rtl="0" eaLnBrk="1" fontAlgn="auto" latinLnBrk="0" hangingPunct="1">
              <a:lnSpc>
                <a:spcPct val="125000"/>
              </a:lnSpc>
              <a:spcBef>
                <a:spcPts val="0"/>
              </a:spcBef>
              <a:spcAft>
                <a:spcPts val="0"/>
              </a:spcAft>
              <a:buClrTx/>
              <a:buSzTx/>
              <a:buFont typeface="Wingdings" panose="05000000000000000000" pitchFamily="2" charset="2"/>
              <a:buChar char="Ø"/>
              <a:defRPr/>
            </a:pP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使用学时数多，如传热学</a:t>
            </a:r>
            <a:r>
              <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90</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学时，燃气输配</a:t>
            </a:r>
            <a:r>
              <a:rPr kumimoji="0" lang="en-US" altLang="zh-CN"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80</a:t>
            </a:r>
            <a:r>
              <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rPr>
              <a:t>学时</a:t>
            </a:r>
            <a:endParaRPr kumimoji="0" lang="zh-CN" altLang="en-US" sz="2400" b="0" i="0" u="none" strike="noStrike" kern="1200" cap="none" spc="0" normalizeH="0" baseline="0" noProof="0" dirty="0">
              <a:ln>
                <a:noFill/>
              </a:ln>
              <a:solidFill>
                <a:prstClr val="black"/>
              </a:solidFill>
              <a:effectLst/>
              <a:uLnTx/>
              <a:uFillTx/>
              <a:latin typeface="Cambria" panose="02040503050406030204"/>
              <a:ea typeface="华文楷体" pitchFamily="2" charset="-122"/>
              <a:cs typeface="+mn-cs"/>
            </a:endParaRPr>
          </a:p>
        </p:txBody>
      </p:sp>
      <p:grpSp>
        <p:nvGrpSpPr>
          <p:cNvPr id="2" name="组合 1"/>
          <p:cNvGrpSpPr/>
          <p:nvPr/>
        </p:nvGrpSpPr>
        <p:grpSpPr>
          <a:xfrm>
            <a:off x="7392035" y="1628775"/>
            <a:ext cx="4316730" cy="3783330"/>
            <a:chOff x="12401" y="2652"/>
            <a:chExt cx="6116" cy="5303"/>
          </a:xfrm>
        </p:grpSpPr>
        <p:pic>
          <p:nvPicPr>
            <p:cNvPr id="1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141" y="2652"/>
              <a:ext cx="1152" cy="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683" y="2652"/>
              <a:ext cx="1205" cy="1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64" y="6307"/>
              <a:ext cx="1200" cy="1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20" y="4366"/>
              <a:ext cx="1164" cy="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59" y="4382"/>
              <a:ext cx="1158" cy="1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332" y="2652"/>
              <a:ext cx="1185"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401" y="2652"/>
              <a:ext cx="1200" cy="1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图片 16"/>
            <p:cNvPicPr>
              <a:picLocks noChangeAspect="1"/>
            </p:cNvPicPr>
            <p:nvPr/>
          </p:nvPicPr>
          <p:blipFill>
            <a:blip r:embed="rId8"/>
            <a:stretch>
              <a:fillRect/>
            </a:stretch>
          </p:blipFill>
          <p:spPr>
            <a:xfrm>
              <a:off x="14940" y="2652"/>
              <a:ext cx="1139" cy="1606"/>
            </a:xfrm>
            <a:prstGeom prst="rect">
              <a:avLst/>
            </a:prstGeom>
          </p:spPr>
        </p:pic>
        <p:pic>
          <p:nvPicPr>
            <p:cNvPr id="18" name="图片 17"/>
            <p:cNvPicPr>
              <a:picLocks noChangeAspect="1"/>
            </p:cNvPicPr>
            <p:nvPr/>
          </p:nvPicPr>
          <p:blipFill>
            <a:blip r:embed="rId9"/>
            <a:stretch>
              <a:fillRect/>
            </a:stretch>
          </p:blipFill>
          <p:spPr>
            <a:xfrm>
              <a:off x="14947" y="4367"/>
              <a:ext cx="1184" cy="1606"/>
            </a:xfrm>
            <a:prstGeom prst="rect">
              <a:avLst/>
            </a:prstGeom>
          </p:spPr>
        </p:pic>
        <p:pic>
          <p:nvPicPr>
            <p:cNvPr id="19" name="图片 18"/>
            <p:cNvPicPr>
              <a:picLocks noChangeAspect="1"/>
            </p:cNvPicPr>
            <p:nvPr/>
          </p:nvPicPr>
          <p:blipFill>
            <a:blip r:embed="rId10"/>
            <a:stretch>
              <a:fillRect/>
            </a:stretch>
          </p:blipFill>
          <p:spPr>
            <a:xfrm>
              <a:off x="13664" y="4369"/>
              <a:ext cx="1197" cy="1604"/>
            </a:xfrm>
            <a:prstGeom prst="rect">
              <a:avLst/>
            </a:prstGeom>
          </p:spPr>
        </p:pic>
        <p:pic>
          <p:nvPicPr>
            <p:cNvPr id="20" name="图片 19"/>
            <p:cNvPicPr>
              <a:picLocks noChangeAspect="1"/>
            </p:cNvPicPr>
            <p:nvPr/>
          </p:nvPicPr>
          <p:blipFill>
            <a:blip r:embed="rId11"/>
            <a:stretch>
              <a:fillRect/>
            </a:stretch>
          </p:blipFill>
          <p:spPr>
            <a:xfrm>
              <a:off x="16171" y="4365"/>
              <a:ext cx="1122" cy="1607"/>
            </a:xfrm>
            <a:prstGeom prst="rect">
              <a:avLst/>
            </a:prstGeom>
          </p:spPr>
        </p:pic>
        <p:pic>
          <p:nvPicPr>
            <p:cNvPr id="21" name="图片 20"/>
            <p:cNvPicPr>
              <a:picLocks noChangeAspect="1"/>
            </p:cNvPicPr>
            <p:nvPr/>
          </p:nvPicPr>
          <p:blipFill>
            <a:blip r:embed="rId12"/>
            <a:stretch>
              <a:fillRect/>
            </a:stretch>
          </p:blipFill>
          <p:spPr>
            <a:xfrm>
              <a:off x="13753" y="6307"/>
              <a:ext cx="1143" cy="1643"/>
            </a:xfrm>
            <a:prstGeom prst="rect">
              <a:avLst/>
            </a:prstGeom>
          </p:spPr>
        </p:pic>
        <p:pic>
          <p:nvPicPr>
            <p:cNvPr id="22" name="图片 21"/>
            <p:cNvPicPr>
              <a:picLocks noChangeAspect="1"/>
            </p:cNvPicPr>
            <p:nvPr/>
          </p:nvPicPr>
          <p:blipFill>
            <a:blip r:embed="rId13"/>
            <a:stretch>
              <a:fillRect/>
            </a:stretch>
          </p:blipFill>
          <p:spPr>
            <a:xfrm>
              <a:off x="15010" y="6303"/>
              <a:ext cx="1186" cy="1643"/>
            </a:xfrm>
            <a:prstGeom prst="rect">
              <a:avLst/>
            </a:prstGeom>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80" y="285115"/>
            <a:ext cx="11934825" cy="1035050"/>
          </a:xfrm>
        </p:spPr>
        <p:txBody>
          <a:bodyPr vert="horz" rtlCol="0" anchor="ctr">
            <a:noAutofit/>
          </a:bodyPr>
          <a:lstStyle/>
          <a:p>
            <a:r>
              <a:rPr lang="en-US" altLang="zh-CN" sz="4000" dirty="0">
                <a:solidFill>
                  <a:schemeClr val="tx2">
                    <a:lumMod val="90000"/>
                    <a:lumOff val="10000"/>
                  </a:schemeClr>
                </a:solidFill>
                <a:latin typeface="楷体" panose="02010609060101010101" pitchFamily="49" charset="-122"/>
                <a:ea typeface="楷体" panose="02010609060101010101" pitchFamily="49" charset="-122"/>
              </a:rPr>
              <a:t>4.2</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“供热通风与燃气类”教材编审委员会统编教材</a:t>
            </a:r>
            <a:endParaRPr lang="en-US" altLang="zh-CN" sz="4000" dirty="0">
              <a:solidFill>
                <a:schemeClr val="tx2">
                  <a:lumMod val="90000"/>
                  <a:lumOff val="10000"/>
                </a:schemeClr>
              </a:solidFill>
              <a:latin typeface="楷体" panose="02010609060101010101" pitchFamily="49" charset="-122"/>
              <a:ea typeface="楷体" panose="02010609060101010101" pitchFamily="49" charset="-122"/>
            </a:endParaRPr>
          </a:p>
        </p:txBody>
      </p:sp>
      <p:sp>
        <p:nvSpPr>
          <p:cNvPr id="12" name="TextBox 11"/>
          <p:cNvSpPr txBox="1"/>
          <p:nvPr/>
        </p:nvSpPr>
        <p:spPr>
          <a:xfrm>
            <a:off x="262890" y="1340485"/>
            <a:ext cx="5576570" cy="4753610"/>
          </a:xfrm>
          <a:prstGeom prst="rect">
            <a:avLst/>
          </a:prstGeom>
          <a:noFill/>
        </p:spPr>
        <p:txBody>
          <a:bodyPr wrap="square" lIns="137324" tIns="68661" rIns="137324" bIns="68661" rtlCol="0">
            <a:spAutoFit/>
          </a:bodyPr>
          <a:lstStyle/>
          <a:p>
            <a:pPr marL="572135" indent="-572135">
              <a:buFont typeface="Wingdings" panose="05000000000000000000" pitchFamily="2" charset="2"/>
              <a:buChar char="Ø"/>
            </a:pPr>
            <a:r>
              <a:rPr lang="zh-CN" altLang="en-US" sz="2500" dirty="0"/>
              <a:t>依据</a:t>
            </a:r>
            <a:r>
              <a:rPr lang="en-US" altLang="zh-CN" sz="2500" dirty="0"/>
              <a:t>《</a:t>
            </a:r>
            <a:r>
              <a:rPr lang="zh-CN" altLang="en-US" sz="2500" dirty="0"/>
              <a:t>高等工业学校本科四年制供热通风及燃气专业教育计划</a:t>
            </a:r>
            <a:r>
              <a:rPr lang="en-US" altLang="zh-CN" sz="2500" dirty="0"/>
              <a:t>(1985</a:t>
            </a:r>
            <a:r>
              <a:rPr lang="zh-CN" altLang="en-US" sz="2500" dirty="0"/>
              <a:t>年</a:t>
            </a:r>
            <a:r>
              <a:rPr lang="en-US" altLang="zh-CN" sz="2500" dirty="0"/>
              <a:t>) 》</a:t>
            </a:r>
            <a:r>
              <a:rPr lang="zh-CN" altLang="en-US" sz="2500" dirty="0"/>
              <a:t> 制订的教学大纲编写</a:t>
            </a:r>
            <a:endParaRPr lang="en-US" altLang="zh-CN" sz="2500" dirty="0"/>
          </a:p>
          <a:p>
            <a:pPr marL="572135" indent="-572135">
              <a:buFont typeface="Wingdings" panose="05000000000000000000" pitchFamily="2" charset="2"/>
              <a:buChar char="Ø"/>
            </a:pPr>
            <a:r>
              <a:rPr lang="zh-CN" altLang="en-US" sz="2500" dirty="0"/>
              <a:t>丛书名为：高等学校</a:t>
            </a:r>
            <a:r>
              <a:rPr lang="zh-CN" altLang="en-US" sz="2500" dirty="0">
                <a:solidFill>
                  <a:srgbClr val="FF0000"/>
                </a:solidFill>
              </a:rPr>
              <a:t>试用</a:t>
            </a:r>
            <a:r>
              <a:rPr lang="zh-CN" altLang="en-US" sz="2500" dirty="0"/>
              <a:t>教材</a:t>
            </a:r>
            <a:endParaRPr lang="en-US" altLang="zh-CN" sz="2500" dirty="0"/>
          </a:p>
          <a:p>
            <a:pPr marL="572135" indent="-572135">
              <a:buFont typeface="Wingdings" panose="05000000000000000000" pitchFamily="2" charset="2"/>
              <a:buChar char="Ø"/>
            </a:pPr>
            <a:r>
              <a:rPr lang="en-US" altLang="zh-CN" sz="2500" dirty="0"/>
              <a:t>1985~1989</a:t>
            </a:r>
            <a:r>
              <a:rPr lang="zh-CN" altLang="en-US" sz="2500" dirty="0"/>
              <a:t>年完成</a:t>
            </a:r>
            <a:endParaRPr lang="en-US" altLang="zh-CN" sz="2500" dirty="0"/>
          </a:p>
          <a:p>
            <a:pPr marL="572135" indent="-572135">
              <a:buFont typeface="Wingdings" panose="05000000000000000000" pitchFamily="2" charset="2"/>
              <a:buChar char="Ø"/>
            </a:pPr>
            <a:r>
              <a:rPr lang="zh-CN" altLang="en-US" sz="2500" dirty="0"/>
              <a:t>对首套</a:t>
            </a:r>
            <a:r>
              <a:rPr lang="en-US" altLang="zh-CN" sz="2500" dirty="0"/>
              <a:t>13</a:t>
            </a:r>
            <a:r>
              <a:rPr lang="zh-CN" altLang="en-US" sz="2500" dirty="0"/>
              <a:t>种统编教材中的绝大部分进行了修订</a:t>
            </a:r>
            <a:endParaRPr lang="en-US" altLang="zh-CN" sz="2500" dirty="0"/>
          </a:p>
          <a:p>
            <a:pPr marL="572135" indent="-572135">
              <a:buFont typeface="Wingdings" panose="05000000000000000000" pitchFamily="2" charset="2"/>
              <a:buChar char="Ø"/>
            </a:pPr>
            <a:r>
              <a:rPr lang="zh-CN" altLang="en-US" sz="2500" dirty="0"/>
              <a:t>增加了本科新教材</a:t>
            </a:r>
            <a:r>
              <a:rPr lang="en-US" altLang="zh-CN" sz="2500" dirty="0"/>
              <a:t>《</a:t>
            </a:r>
            <a:r>
              <a:rPr lang="zh-CN" altLang="en-US" sz="2500" dirty="0"/>
              <a:t>机械基础</a:t>
            </a:r>
            <a:r>
              <a:rPr lang="en-US" altLang="zh-CN" sz="2500" dirty="0"/>
              <a:t>》</a:t>
            </a:r>
            <a:r>
              <a:rPr lang="zh-CN" altLang="en-US" sz="2500" dirty="0"/>
              <a:t>和</a:t>
            </a:r>
            <a:r>
              <a:rPr lang="en-US" altLang="zh-CN" sz="2500" dirty="0"/>
              <a:t>《</a:t>
            </a:r>
            <a:r>
              <a:rPr lang="zh-CN" altLang="en-US" sz="2500" dirty="0"/>
              <a:t>施工技术及组织</a:t>
            </a:r>
            <a:r>
              <a:rPr lang="en-US" altLang="zh-CN" sz="2500" dirty="0"/>
              <a:t>》</a:t>
            </a:r>
            <a:endParaRPr lang="en-US" altLang="zh-CN" sz="2500" dirty="0"/>
          </a:p>
          <a:p>
            <a:pPr marL="572135" indent="-572135">
              <a:buFont typeface="Wingdings" panose="05000000000000000000" pitchFamily="2" charset="2"/>
              <a:buChar char="Ø"/>
            </a:pPr>
            <a:r>
              <a:rPr lang="zh-CN" altLang="en-US" sz="2500" dirty="0"/>
              <a:t>增加了本、研选修课教材</a:t>
            </a:r>
            <a:r>
              <a:rPr lang="en-US" altLang="zh-CN" sz="2500" dirty="0"/>
              <a:t>3</a:t>
            </a:r>
            <a:r>
              <a:rPr lang="zh-CN" altLang="en-US" sz="2500" dirty="0"/>
              <a:t>种</a:t>
            </a:r>
            <a:endParaRPr lang="en-US" altLang="zh-CN" sz="2500" dirty="0"/>
          </a:p>
          <a:p>
            <a:r>
              <a:rPr lang="zh-CN" altLang="en-US" sz="2500" dirty="0"/>
              <a:t>此时期有教材记载课时开始压缩，在修订时对教材内容进行了精简或调整</a:t>
            </a:r>
            <a:endParaRPr lang="zh-CN" altLang="en-US" sz="2500" dirty="0"/>
          </a:p>
        </p:txBody>
      </p:sp>
      <p:sp>
        <p:nvSpPr>
          <p:cNvPr id="3" name="TextBox 2"/>
          <p:cNvSpPr txBox="1"/>
          <p:nvPr/>
        </p:nvSpPr>
        <p:spPr>
          <a:xfrm>
            <a:off x="9452252" y="5277738"/>
            <a:ext cx="731520" cy="414020"/>
          </a:xfrm>
          <a:prstGeom prst="rect">
            <a:avLst/>
          </a:prstGeom>
          <a:noFill/>
        </p:spPr>
        <p:txBody>
          <a:bodyPr wrap="none" lIns="137324" tIns="68661" rIns="137324" bIns="68661" rtlCol="0">
            <a:spAutoFit/>
          </a:bodyPr>
          <a:lstStyle/>
          <a:p>
            <a:r>
              <a:rPr lang="zh-CN" altLang="en-US" sz="1800" dirty="0"/>
              <a:t>修订</a:t>
            </a:r>
            <a:endParaRPr lang="zh-CN" altLang="en-US" sz="1800" dirty="0"/>
          </a:p>
        </p:txBody>
      </p:sp>
      <p:sp>
        <p:nvSpPr>
          <p:cNvPr id="24" name="TextBox 23"/>
          <p:cNvSpPr txBox="1"/>
          <p:nvPr/>
        </p:nvSpPr>
        <p:spPr>
          <a:xfrm>
            <a:off x="6383213" y="5310954"/>
            <a:ext cx="731520" cy="414020"/>
          </a:xfrm>
          <a:prstGeom prst="rect">
            <a:avLst/>
          </a:prstGeom>
          <a:noFill/>
        </p:spPr>
        <p:txBody>
          <a:bodyPr wrap="none" lIns="137324" tIns="68661" rIns="137324" bIns="68661" rtlCol="0">
            <a:spAutoFit/>
          </a:bodyPr>
          <a:lstStyle/>
          <a:p>
            <a:r>
              <a:rPr lang="zh-CN" altLang="en-US" sz="1800" dirty="0"/>
              <a:t>新编</a:t>
            </a:r>
            <a:endParaRPr lang="zh-CN" altLang="en-US" sz="1800" dirty="0"/>
          </a:p>
        </p:txBody>
      </p:sp>
      <p:grpSp>
        <p:nvGrpSpPr>
          <p:cNvPr id="4" name="组合 3"/>
          <p:cNvGrpSpPr/>
          <p:nvPr/>
        </p:nvGrpSpPr>
        <p:grpSpPr>
          <a:xfrm>
            <a:off x="5701665" y="1612265"/>
            <a:ext cx="6308090" cy="3698240"/>
            <a:chOff x="9625" y="2986"/>
            <a:chExt cx="9293" cy="5377"/>
          </a:xfrm>
        </p:grpSpPr>
        <p:pic>
          <p:nvPicPr>
            <p:cNvPr id="21" name="内容占位符 3"/>
            <p:cNvPicPr/>
            <p:nvPr/>
          </p:nvPicPr>
          <p:blipFill>
            <a:blip r:embed="rId1"/>
            <a:stretch>
              <a:fillRect/>
            </a:stretch>
          </p:blipFill>
          <p:spPr>
            <a:xfrm>
              <a:off x="15217" y="2996"/>
              <a:ext cx="1045" cy="1454"/>
            </a:xfrm>
            <a:prstGeom prst="rect">
              <a:avLst/>
            </a:prstGeom>
          </p:spPr>
        </p:pic>
        <p:pic>
          <p:nvPicPr>
            <p:cNvPr id="22" name="图片 21"/>
            <p:cNvPicPr/>
            <p:nvPr/>
          </p:nvPicPr>
          <p:blipFill>
            <a:blip r:embed="rId2"/>
            <a:stretch>
              <a:fillRect/>
            </a:stretch>
          </p:blipFill>
          <p:spPr>
            <a:xfrm>
              <a:off x="15165" y="4692"/>
              <a:ext cx="1108" cy="1643"/>
            </a:xfrm>
            <a:prstGeom prst="rect">
              <a:avLst/>
            </a:prstGeom>
          </p:spPr>
        </p:pic>
        <p:pic>
          <p:nvPicPr>
            <p:cNvPr id="23" name="图片 22"/>
            <p:cNvPicPr/>
            <p:nvPr/>
          </p:nvPicPr>
          <p:blipFill>
            <a:blip r:embed="rId3"/>
            <a:stretch>
              <a:fillRect/>
            </a:stretch>
          </p:blipFill>
          <p:spPr>
            <a:xfrm>
              <a:off x="17808" y="4744"/>
              <a:ext cx="1110" cy="1610"/>
            </a:xfrm>
            <a:prstGeom prst="rect">
              <a:avLst/>
            </a:prstGeom>
          </p:spPr>
        </p:pic>
        <p:pic>
          <p:nvPicPr>
            <p:cNvPr id="25" name="图片 24"/>
            <p:cNvPicPr/>
            <p:nvPr/>
          </p:nvPicPr>
          <p:blipFill>
            <a:blip r:embed="rId4"/>
            <a:stretch>
              <a:fillRect/>
            </a:stretch>
          </p:blipFill>
          <p:spPr>
            <a:xfrm>
              <a:off x="13889" y="4713"/>
              <a:ext cx="1108" cy="1643"/>
            </a:xfrm>
            <a:prstGeom prst="rect">
              <a:avLst/>
            </a:prstGeom>
          </p:spPr>
        </p:pic>
        <p:pic>
          <p:nvPicPr>
            <p:cNvPr id="26" name="Picture 4"/>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808" y="3063"/>
              <a:ext cx="1073" cy="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2"/>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454" y="3016"/>
              <a:ext cx="1140" cy="1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图片 27"/>
            <p:cNvPicPr>
              <a:picLocks noChangeAspect="1"/>
            </p:cNvPicPr>
            <p:nvPr/>
          </p:nvPicPr>
          <p:blipFill>
            <a:blip r:embed="rId7"/>
            <a:stretch>
              <a:fillRect/>
            </a:stretch>
          </p:blipFill>
          <p:spPr>
            <a:xfrm>
              <a:off x="16440" y="4735"/>
              <a:ext cx="1154" cy="1631"/>
            </a:xfrm>
            <a:prstGeom prst="rect">
              <a:avLst/>
            </a:prstGeom>
          </p:spPr>
        </p:pic>
        <p:pic>
          <p:nvPicPr>
            <p:cNvPr id="29" name="图片 28"/>
            <p:cNvPicPr/>
            <p:nvPr/>
          </p:nvPicPr>
          <p:blipFill>
            <a:blip r:embed="rId8"/>
            <a:stretch>
              <a:fillRect/>
            </a:stretch>
          </p:blipFill>
          <p:spPr>
            <a:xfrm>
              <a:off x="12618" y="4732"/>
              <a:ext cx="1088" cy="1603"/>
            </a:xfrm>
            <a:prstGeom prst="rect">
              <a:avLst/>
            </a:prstGeom>
          </p:spPr>
        </p:pic>
        <p:pic>
          <p:nvPicPr>
            <p:cNvPr id="30" name="图片 29"/>
            <p:cNvPicPr/>
            <p:nvPr/>
          </p:nvPicPr>
          <p:blipFill>
            <a:blip r:embed="rId9"/>
            <a:stretch>
              <a:fillRect/>
            </a:stretch>
          </p:blipFill>
          <p:spPr>
            <a:xfrm>
              <a:off x="13889" y="6522"/>
              <a:ext cx="1171" cy="1627"/>
            </a:xfrm>
            <a:prstGeom prst="rect">
              <a:avLst/>
            </a:prstGeom>
          </p:spPr>
        </p:pic>
        <p:pic>
          <p:nvPicPr>
            <p:cNvPr id="31" name="图片 30"/>
            <p:cNvPicPr/>
            <p:nvPr/>
          </p:nvPicPr>
          <p:blipFill>
            <a:blip r:embed="rId10"/>
            <a:stretch>
              <a:fillRect/>
            </a:stretch>
          </p:blipFill>
          <p:spPr>
            <a:xfrm>
              <a:off x="15182" y="6522"/>
              <a:ext cx="1091" cy="1596"/>
            </a:xfrm>
            <a:prstGeom prst="rect">
              <a:avLst/>
            </a:prstGeom>
          </p:spPr>
        </p:pic>
        <p:pic>
          <p:nvPicPr>
            <p:cNvPr id="204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988" y="3008"/>
              <a:ext cx="1037" cy="1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9" name="Picture 1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692" y="2986"/>
              <a:ext cx="1088" cy="1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2613" y="6496"/>
              <a:ext cx="1092" cy="1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7"/>
            <p:cNvPicPr>
              <a:picLocks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625" y="6733"/>
              <a:ext cx="1191" cy="1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8"/>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625" y="4862"/>
              <a:ext cx="1191" cy="1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2"/>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t="3541" r="7272" b="1"/>
            <a:stretch>
              <a:fillRect/>
            </a:stretch>
          </p:blipFill>
          <p:spPr bwMode="auto">
            <a:xfrm>
              <a:off x="11047" y="3010"/>
              <a:ext cx="1191" cy="1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662" y="2991"/>
              <a:ext cx="1154" cy="1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1047" y="4862"/>
              <a:ext cx="1128" cy="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5915" y="260350"/>
            <a:ext cx="8201660" cy="1035050"/>
          </a:xfrm>
        </p:spPr>
        <p:txBody>
          <a:bodyPr vert="horz" rtlCol="0" anchor="ctr">
            <a:noAutofit/>
          </a:bodyPr>
          <a:lstStyle/>
          <a:p>
            <a:r>
              <a:rPr lang="en-US" altLang="zh-CN" sz="4000" dirty="0" smtClean="0">
                <a:solidFill>
                  <a:schemeClr val="tx2">
                    <a:lumMod val="90000"/>
                    <a:lumOff val="10000"/>
                  </a:schemeClr>
                </a:solidFill>
                <a:latin typeface="楷体" panose="02010609060101010101" pitchFamily="49" charset="-122"/>
                <a:ea typeface="楷体" panose="02010609060101010101" pitchFamily="49" charset="-122"/>
              </a:rPr>
              <a:t>4.3 </a:t>
            </a:r>
            <a:r>
              <a:rPr lang="zh-CN" altLang="en-US" sz="4000" dirty="0" smtClean="0">
                <a:solidFill>
                  <a:schemeClr val="tx2">
                    <a:lumMod val="90000"/>
                    <a:lumOff val="10000"/>
                  </a:schemeClr>
                </a:solidFill>
                <a:latin typeface="楷体" panose="02010609060101010101" pitchFamily="49" charset="-122"/>
                <a:ea typeface="楷体" panose="02010609060101010101" pitchFamily="49" charset="-122"/>
              </a:rPr>
              <a:t>暖</a:t>
            </a:r>
            <a:r>
              <a:rPr lang="zh-CN" altLang="en-US" sz="4000" dirty="0">
                <a:solidFill>
                  <a:schemeClr val="tx2">
                    <a:lumMod val="90000"/>
                    <a:lumOff val="10000"/>
                  </a:schemeClr>
                </a:solidFill>
                <a:latin typeface="楷体" panose="02010609060101010101" pitchFamily="49" charset="-122"/>
                <a:ea typeface="楷体" panose="02010609060101010101" pitchFamily="49" charset="-122"/>
              </a:rPr>
              <a:t>通专指委教材建设</a:t>
            </a:r>
            <a:endParaRPr lang="zh-CN" altLang="en-US" sz="4000" dirty="0">
              <a:solidFill>
                <a:schemeClr val="tx2">
                  <a:lumMod val="90000"/>
                  <a:lumOff val="10000"/>
                </a:schemeClr>
              </a:solidFill>
              <a:latin typeface="楷体" panose="02010609060101010101" pitchFamily="49" charset="-122"/>
              <a:ea typeface="楷体" panose="02010609060101010101" pitchFamily="49" charset="-122"/>
            </a:endParaRPr>
          </a:p>
        </p:txBody>
      </p:sp>
      <p:grpSp>
        <p:nvGrpSpPr>
          <p:cNvPr id="8" name="组合 7"/>
          <p:cNvGrpSpPr/>
          <p:nvPr/>
        </p:nvGrpSpPr>
        <p:grpSpPr>
          <a:xfrm>
            <a:off x="6672580" y="620395"/>
            <a:ext cx="5293995" cy="4063522"/>
            <a:chOff x="299789" y="1154143"/>
            <a:chExt cx="5090545" cy="4834250"/>
          </a:xfrm>
        </p:grpSpPr>
        <p:pic>
          <p:nvPicPr>
            <p:cNvPr id="7" name="图片 6"/>
            <p:cNvPicPr/>
            <p:nvPr/>
          </p:nvPicPr>
          <p:blipFill>
            <a:blip r:embed="rId1"/>
            <a:stretch>
              <a:fillRect/>
            </a:stretch>
          </p:blipFill>
          <p:spPr>
            <a:xfrm>
              <a:off x="328680" y="1154143"/>
              <a:ext cx="961729" cy="1455567"/>
            </a:xfrm>
            <a:prstGeom prst="rect">
              <a:avLst/>
            </a:prstGeom>
          </p:spPr>
        </p:pic>
        <p:pic>
          <p:nvPicPr>
            <p:cNvPr id="11" name="图片 10"/>
            <p:cNvPicPr/>
            <p:nvPr/>
          </p:nvPicPr>
          <p:blipFill>
            <a:blip r:embed="rId2"/>
            <a:stretch>
              <a:fillRect/>
            </a:stretch>
          </p:blipFill>
          <p:spPr>
            <a:xfrm>
              <a:off x="4427533" y="1154143"/>
              <a:ext cx="962801" cy="1528749"/>
            </a:xfrm>
            <a:prstGeom prst="rect">
              <a:avLst/>
            </a:prstGeom>
          </p:spPr>
        </p:pic>
        <p:pic>
          <p:nvPicPr>
            <p:cNvPr id="13" name="图片 12"/>
            <p:cNvPicPr/>
            <p:nvPr/>
          </p:nvPicPr>
          <p:blipFill>
            <a:blip r:embed="rId3"/>
            <a:stretch>
              <a:fillRect/>
            </a:stretch>
          </p:blipFill>
          <p:spPr>
            <a:xfrm>
              <a:off x="3493897" y="1154255"/>
              <a:ext cx="874003" cy="1500263"/>
            </a:xfrm>
            <a:prstGeom prst="rect">
              <a:avLst/>
            </a:prstGeom>
          </p:spPr>
        </p:pic>
        <p:pic>
          <p:nvPicPr>
            <p:cNvPr id="17" name="内容占位符 5"/>
            <p:cNvPicPr/>
            <p:nvPr/>
          </p:nvPicPr>
          <p:blipFill>
            <a:blip r:embed="rId4"/>
            <a:stretch>
              <a:fillRect/>
            </a:stretch>
          </p:blipFill>
          <p:spPr>
            <a:xfrm>
              <a:off x="2428219" y="1192772"/>
              <a:ext cx="1008167" cy="1461746"/>
            </a:xfrm>
            <a:prstGeom prst="rect">
              <a:avLst/>
            </a:prstGeom>
          </p:spPr>
        </p:pic>
        <p:pic>
          <p:nvPicPr>
            <p:cNvPr id="18" name="图片 17"/>
            <p:cNvPicPr/>
            <p:nvPr/>
          </p:nvPicPr>
          <p:blipFill>
            <a:blip r:embed="rId5"/>
            <a:stretch>
              <a:fillRect/>
            </a:stretch>
          </p:blipFill>
          <p:spPr>
            <a:xfrm>
              <a:off x="299789" y="2813665"/>
              <a:ext cx="1008167" cy="1461746"/>
            </a:xfrm>
            <a:prstGeom prst="rect">
              <a:avLst/>
            </a:prstGeom>
          </p:spPr>
        </p:pic>
        <p:pic>
          <p:nvPicPr>
            <p:cNvPr id="19" name="图片 18"/>
            <p:cNvPicPr/>
            <p:nvPr/>
          </p:nvPicPr>
          <p:blipFill>
            <a:blip r:embed="rId6"/>
            <a:stretch>
              <a:fillRect/>
            </a:stretch>
          </p:blipFill>
          <p:spPr>
            <a:xfrm>
              <a:off x="4355924" y="2831584"/>
              <a:ext cx="1008167" cy="1461746"/>
            </a:xfrm>
            <a:prstGeom prst="rect">
              <a:avLst/>
            </a:prstGeom>
          </p:spPr>
        </p:pic>
        <p:pic>
          <p:nvPicPr>
            <p:cNvPr id="20" name="图片 19"/>
            <p:cNvPicPr/>
            <p:nvPr/>
          </p:nvPicPr>
          <p:blipFill>
            <a:blip r:embed="rId7"/>
            <a:stretch>
              <a:fillRect/>
            </a:stretch>
          </p:blipFill>
          <p:spPr>
            <a:xfrm>
              <a:off x="1380428" y="2813665"/>
              <a:ext cx="1008167" cy="1461746"/>
            </a:xfrm>
            <a:prstGeom prst="rect">
              <a:avLst/>
            </a:prstGeom>
          </p:spPr>
        </p:pic>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54873" y="1169550"/>
              <a:ext cx="996903"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图片 22"/>
            <p:cNvPicPr/>
            <p:nvPr/>
          </p:nvPicPr>
          <p:blipFill>
            <a:blip r:embed="rId9"/>
            <a:stretch>
              <a:fillRect/>
            </a:stretch>
          </p:blipFill>
          <p:spPr>
            <a:xfrm>
              <a:off x="2359835" y="4318767"/>
              <a:ext cx="962801" cy="1528749"/>
            </a:xfrm>
            <a:prstGeom prst="rect">
              <a:avLst/>
            </a:prstGeom>
          </p:spPr>
        </p:pic>
        <p:pic>
          <p:nvPicPr>
            <p:cNvPr id="24" name="图片 23"/>
            <p:cNvPicPr/>
            <p:nvPr/>
          </p:nvPicPr>
          <p:blipFill>
            <a:blip r:embed="rId10"/>
            <a:stretch>
              <a:fillRect/>
            </a:stretch>
          </p:blipFill>
          <p:spPr>
            <a:xfrm>
              <a:off x="2428219" y="2746662"/>
              <a:ext cx="962801" cy="1528749"/>
            </a:xfrm>
            <a:prstGeom prst="rect">
              <a:avLst/>
            </a:prstGeom>
          </p:spPr>
        </p:pic>
        <p:sp>
          <p:nvSpPr>
            <p:cNvPr id="22" name="TextBox 21"/>
            <p:cNvSpPr txBox="1"/>
            <p:nvPr/>
          </p:nvSpPr>
          <p:spPr>
            <a:xfrm>
              <a:off x="3522660" y="2730070"/>
              <a:ext cx="768713" cy="2744515"/>
            </a:xfrm>
            <a:prstGeom prst="rect">
              <a:avLst/>
            </a:prstGeom>
            <a:noFill/>
          </p:spPr>
          <p:txBody>
            <a:bodyPr wrap="square" rtlCol="0">
              <a:spAutoFit/>
            </a:bodyPr>
            <a:lstStyle/>
            <a:p>
              <a:r>
                <a:rPr lang="zh-CN" altLang="en-US" sz="1800" dirty="0"/>
                <a:t>空气调节用制冷技术沿用前版</a:t>
              </a:r>
              <a:endParaRPr lang="zh-CN" altLang="en-US" sz="1800" dirty="0"/>
            </a:p>
            <a:p>
              <a:endParaRPr lang="zh-CN" altLang="en-US" sz="1800" dirty="0"/>
            </a:p>
          </p:txBody>
        </p:sp>
        <p:sp>
          <p:nvSpPr>
            <p:cNvPr id="26" name="TextBox 25"/>
            <p:cNvSpPr txBox="1"/>
            <p:nvPr/>
          </p:nvSpPr>
          <p:spPr>
            <a:xfrm>
              <a:off x="1500154" y="4342288"/>
              <a:ext cx="768713" cy="1646105"/>
            </a:xfrm>
            <a:prstGeom prst="rect">
              <a:avLst/>
            </a:prstGeom>
            <a:noFill/>
          </p:spPr>
          <p:txBody>
            <a:bodyPr wrap="square" rtlCol="0">
              <a:spAutoFit/>
            </a:bodyPr>
            <a:lstStyle/>
            <a:p>
              <a:r>
                <a:rPr lang="zh-CN" altLang="en-US" sz="2100" dirty="0"/>
                <a:t>燃气输配沿用前版</a:t>
              </a:r>
              <a:endParaRPr lang="zh-CN" altLang="en-US" sz="2100" dirty="0"/>
            </a:p>
          </p:txBody>
        </p:sp>
      </p:grpSp>
      <p:sp>
        <p:nvSpPr>
          <p:cNvPr id="27" name="TextBox 26"/>
          <p:cNvSpPr txBox="1"/>
          <p:nvPr/>
        </p:nvSpPr>
        <p:spPr>
          <a:xfrm>
            <a:off x="240030" y="1295400"/>
            <a:ext cx="5902960" cy="5307965"/>
          </a:xfrm>
          <a:prstGeom prst="rect">
            <a:avLst/>
          </a:prstGeom>
          <a:noFill/>
        </p:spPr>
        <p:txBody>
          <a:bodyPr wrap="square" lIns="137324" tIns="68661" rIns="137324" bIns="68661" rtlCol="0">
            <a:spAutoFit/>
          </a:bodyPr>
          <a:lstStyle/>
          <a:p>
            <a:pPr marL="572135" indent="-572135">
              <a:buFont typeface="Wingdings" panose="05000000000000000000" pitchFamily="2" charset="2"/>
              <a:buChar char="Ø"/>
            </a:pPr>
            <a:r>
              <a:rPr lang="zh-CN" altLang="en-US" sz="2400" dirty="0"/>
              <a:t>丛书名为：高等学校</a:t>
            </a:r>
            <a:r>
              <a:rPr lang="zh-CN" altLang="en-US" sz="2400" dirty="0">
                <a:solidFill>
                  <a:srgbClr val="FF0000"/>
                </a:solidFill>
              </a:rPr>
              <a:t>试用或推荐</a:t>
            </a:r>
            <a:r>
              <a:rPr lang="zh-CN" altLang="en-US" sz="2400" dirty="0"/>
              <a:t>教材</a:t>
            </a:r>
            <a:endParaRPr lang="en-US" altLang="zh-CN" sz="2400" dirty="0"/>
          </a:p>
          <a:p>
            <a:pPr marL="572135" indent="-572135">
              <a:buFont typeface="Wingdings" panose="05000000000000000000" pitchFamily="2" charset="2"/>
              <a:buChar char="Ø"/>
            </a:pPr>
            <a:r>
              <a:rPr lang="en-US" altLang="zh-CN" sz="2400" dirty="0"/>
              <a:t>1992~1998</a:t>
            </a:r>
            <a:r>
              <a:rPr lang="zh-CN" altLang="en-US" sz="2400" dirty="0"/>
              <a:t>年完成</a:t>
            </a:r>
            <a:endParaRPr lang="en-US" altLang="zh-CN" sz="2400" dirty="0"/>
          </a:p>
          <a:p>
            <a:pPr marL="572135" indent="-572135">
              <a:buFont typeface="Wingdings" panose="05000000000000000000" pitchFamily="2" charset="2"/>
              <a:buChar char="Ø"/>
            </a:pPr>
            <a:r>
              <a:rPr lang="zh-CN" altLang="en-US" sz="2400" dirty="0"/>
              <a:t>绝大部分教材进行了修订</a:t>
            </a:r>
            <a:endParaRPr lang="en-US" altLang="zh-CN" sz="2400" dirty="0"/>
          </a:p>
          <a:p>
            <a:pPr marL="572135" indent="-572135">
              <a:buFont typeface="Wingdings" panose="05000000000000000000" pitchFamily="2" charset="2"/>
              <a:buChar char="Ø"/>
            </a:pPr>
            <a:r>
              <a:rPr lang="en-US" altLang="zh-CN" sz="2400" dirty="0"/>
              <a:t>《</a:t>
            </a:r>
            <a:r>
              <a:rPr lang="zh-CN" altLang="en-US" sz="2400" dirty="0"/>
              <a:t>热工测量与自动</a:t>
            </a:r>
            <a:r>
              <a:rPr lang="zh-CN" altLang="en-US" sz="2400" dirty="0">
                <a:solidFill>
                  <a:schemeClr val="tx2">
                    <a:lumMod val="90000"/>
                    <a:lumOff val="10000"/>
                  </a:schemeClr>
                </a:solidFill>
              </a:rPr>
              <a:t>调节</a:t>
            </a:r>
            <a:r>
              <a:rPr lang="en-US" altLang="zh-CN" sz="2400" dirty="0"/>
              <a:t>》</a:t>
            </a:r>
            <a:r>
              <a:rPr lang="zh-CN" altLang="en-US" sz="2400" dirty="0" smtClean="0"/>
              <a:t>改为</a:t>
            </a:r>
            <a:endParaRPr lang="en-US" altLang="zh-CN" sz="2400" dirty="0" smtClean="0"/>
          </a:p>
          <a:p>
            <a:pPr indent="0">
              <a:buFont typeface="Wingdings" panose="05000000000000000000" pitchFamily="2" charset="2"/>
              <a:buNone/>
            </a:pPr>
            <a:r>
              <a:rPr lang="en-US" altLang="zh-CN" sz="2400" dirty="0" smtClean="0"/>
              <a:t>      《</a:t>
            </a:r>
            <a:r>
              <a:rPr lang="zh-CN" altLang="en-US" sz="2400" dirty="0"/>
              <a:t>热工测量与自动</a:t>
            </a:r>
            <a:r>
              <a:rPr lang="zh-CN" altLang="en-US" sz="2400" dirty="0">
                <a:solidFill>
                  <a:schemeClr val="tx2">
                    <a:lumMod val="90000"/>
                    <a:lumOff val="10000"/>
                  </a:schemeClr>
                </a:solidFill>
              </a:rPr>
              <a:t>控制</a:t>
            </a:r>
            <a:r>
              <a:rPr lang="en-US" altLang="zh-CN" sz="2400" dirty="0"/>
              <a:t>》</a:t>
            </a:r>
            <a:endParaRPr lang="en-US" altLang="zh-CN" sz="2400" dirty="0"/>
          </a:p>
          <a:p>
            <a:endParaRPr lang="en-US" altLang="zh-CN" sz="2400" dirty="0"/>
          </a:p>
          <a:p>
            <a:r>
              <a:rPr lang="zh-CN" altLang="en-US" sz="2400" dirty="0"/>
              <a:t>增加了本科新教材：</a:t>
            </a:r>
            <a:endParaRPr lang="en-US" altLang="zh-CN" sz="2400" dirty="0"/>
          </a:p>
          <a:p>
            <a:r>
              <a:rPr lang="en-US" altLang="zh-CN" sz="2400" dirty="0"/>
              <a:t>《</a:t>
            </a:r>
            <a:r>
              <a:rPr lang="zh-CN" altLang="en-US" sz="2400" dirty="0"/>
              <a:t>传质过程及设备</a:t>
            </a:r>
            <a:r>
              <a:rPr lang="en-US" altLang="zh-CN" sz="2400" dirty="0"/>
              <a:t>》</a:t>
            </a:r>
            <a:r>
              <a:rPr lang="zh-CN" altLang="en-US" sz="2400" dirty="0"/>
              <a:t>（燃气专业）</a:t>
            </a:r>
            <a:endParaRPr lang="en-US" altLang="zh-CN" sz="2400" dirty="0"/>
          </a:p>
          <a:p>
            <a:r>
              <a:rPr lang="en-US" altLang="zh-CN" sz="2400" dirty="0"/>
              <a:t>《</a:t>
            </a:r>
            <a:r>
              <a:rPr lang="zh-CN" altLang="en-US" sz="2400" dirty="0"/>
              <a:t>燃气制造工艺学</a:t>
            </a:r>
            <a:r>
              <a:rPr lang="en-US" altLang="zh-CN" sz="2400" dirty="0"/>
              <a:t>》</a:t>
            </a:r>
            <a:r>
              <a:rPr lang="zh-CN" altLang="en-US" sz="2400" dirty="0"/>
              <a:t>（燃气专业）</a:t>
            </a:r>
            <a:endParaRPr lang="en-US" altLang="zh-CN" sz="2400" dirty="0"/>
          </a:p>
          <a:p>
            <a:r>
              <a:rPr lang="en-US" altLang="zh-CN" sz="2400" dirty="0"/>
              <a:t>《</a:t>
            </a:r>
            <a:r>
              <a:rPr lang="zh-CN" altLang="en-US" sz="2400" dirty="0"/>
              <a:t>燃气工程施工</a:t>
            </a:r>
            <a:r>
              <a:rPr lang="en-US" altLang="zh-CN" sz="2400" dirty="0"/>
              <a:t>》    </a:t>
            </a:r>
            <a:r>
              <a:rPr lang="zh-CN" altLang="en-US" sz="2400" dirty="0"/>
              <a:t>（燃气专业）</a:t>
            </a:r>
            <a:endParaRPr lang="en-US" altLang="zh-CN" sz="2400" dirty="0"/>
          </a:p>
          <a:p>
            <a:r>
              <a:rPr lang="en-US" altLang="zh-CN" sz="2400" dirty="0"/>
              <a:t>《</a:t>
            </a:r>
            <a:r>
              <a:rPr lang="zh-CN" altLang="en-US" sz="2400" dirty="0"/>
              <a:t>安装技术</a:t>
            </a:r>
            <a:r>
              <a:rPr lang="en-US" altLang="zh-CN" sz="2400" dirty="0"/>
              <a:t>》</a:t>
            </a:r>
            <a:endParaRPr lang="en-US" altLang="zh-CN" sz="2400" dirty="0"/>
          </a:p>
          <a:p>
            <a:r>
              <a:rPr lang="en-US" altLang="zh-CN" sz="2400" dirty="0"/>
              <a:t>《</a:t>
            </a:r>
            <a:r>
              <a:rPr lang="zh-CN" altLang="en-US" sz="2400" dirty="0"/>
              <a:t>安装工程经济与管理</a:t>
            </a:r>
            <a:r>
              <a:rPr lang="en-US" altLang="zh-CN" sz="2400" dirty="0"/>
              <a:t>》</a:t>
            </a:r>
            <a:endParaRPr lang="en-US" altLang="zh-CN" sz="2400" dirty="0"/>
          </a:p>
          <a:p>
            <a:endParaRPr lang="en-US" altLang="zh-CN" sz="2400" dirty="0"/>
          </a:p>
          <a:p>
            <a:endParaRPr lang="zh-CN" altLang="en-US" sz="2400" dirty="0"/>
          </a:p>
        </p:txBody>
      </p:sp>
      <p:pic>
        <p:nvPicPr>
          <p:cNvPr id="4" name="Picture 2"/>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520055" y="2519680"/>
            <a:ext cx="950595" cy="1360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图片 5"/>
          <p:cNvPicPr/>
          <p:nvPr/>
        </p:nvPicPr>
        <p:blipFill>
          <a:blip r:embed="rId12"/>
          <a:stretch>
            <a:fillRect/>
          </a:stretch>
        </p:blipFill>
        <p:spPr>
          <a:xfrm>
            <a:off x="6047105" y="5377180"/>
            <a:ext cx="1007745" cy="1362710"/>
          </a:xfrm>
          <a:prstGeom prst="rect">
            <a:avLst/>
          </a:prstGeom>
        </p:spPr>
      </p:pic>
      <p:pic>
        <p:nvPicPr>
          <p:cNvPr id="14"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872355" y="5397500"/>
            <a:ext cx="1068070" cy="1331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图片 20"/>
          <p:cNvPicPr/>
          <p:nvPr/>
        </p:nvPicPr>
        <p:blipFill>
          <a:blip r:embed="rId14"/>
          <a:stretch>
            <a:fillRect/>
          </a:stretch>
        </p:blipFill>
        <p:spPr>
          <a:xfrm>
            <a:off x="4872355" y="3933190"/>
            <a:ext cx="958215" cy="1351915"/>
          </a:xfrm>
          <a:prstGeom prst="rect">
            <a:avLst/>
          </a:prstGeom>
        </p:spPr>
      </p:pic>
      <p:pic>
        <p:nvPicPr>
          <p:cNvPr id="5" name="Picture 2"/>
          <p:cNvPicPr>
            <a:picLocks noChangeAspect="1" noChangeArrowheads="1"/>
          </p:cNvPicPr>
          <p:nvPr/>
        </p:nvPicPr>
        <p:blipFill rotWithShape="1">
          <a:blip r:embed="rId15" cstate="print">
            <a:extLst>
              <a:ext uri="{BEBA8EAE-BF5A-486C-A8C5-ECC9F3942E4B}">
                <a14:imgProps xmlns:a14="http://schemas.microsoft.com/office/drawing/2010/main">
                  <a14:imgLayer r:embed="rId16">
                    <a14:imgEffect>
                      <a14:colorTemperature colorTemp="4700"/>
                    </a14:imgEffect>
                  </a14:imgLayer>
                </a14:imgProps>
              </a:ext>
              <a:ext uri="{28A0092B-C50C-407E-A947-70E740481C1C}">
                <a14:useLocalDpi xmlns:a14="http://schemas.microsoft.com/office/drawing/2010/main" val="0"/>
              </a:ext>
            </a:extLst>
          </a:blip>
          <a:srcRect l="10085" t="19955" r="4681" b="11740"/>
          <a:stretch>
            <a:fillRect/>
          </a:stretch>
        </p:blipFill>
        <p:spPr bwMode="auto">
          <a:xfrm>
            <a:off x="5952490" y="3919855"/>
            <a:ext cx="1030605" cy="1351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8923020" y="5271770"/>
            <a:ext cx="914400" cy="502285"/>
          </a:xfrm>
          <a:prstGeom prst="rect">
            <a:avLst/>
          </a:prstGeom>
          <a:noFill/>
        </p:spPr>
        <p:txBody>
          <a:bodyPr wrap="none" lIns="137324" tIns="68661" rIns="137324" bIns="68661" rtlCol="0">
            <a:noAutofit/>
          </a:bodyPr>
          <a:lstStyle/>
          <a:p>
            <a:r>
              <a:rPr lang="zh-CN" altLang="en-US" sz="2000" dirty="0"/>
              <a:t>修订</a:t>
            </a:r>
            <a:endParaRPr lang="zh-CN" altLang="en-US" sz="2000" dirty="0"/>
          </a:p>
        </p:txBody>
      </p:sp>
      <p:sp>
        <p:nvSpPr>
          <p:cNvPr id="28" name="TextBox 27"/>
          <p:cNvSpPr txBox="1"/>
          <p:nvPr/>
        </p:nvSpPr>
        <p:spPr>
          <a:xfrm>
            <a:off x="7176135" y="6278880"/>
            <a:ext cx="725805" cy="461010"/>
          </a:xfrm>
          <a:prstGeom prst="rect">
            <a:avLst/>
          </a:prstGeom>
          <a:noFill/>
        </p:spPr>
        <p:txBody>
          <a:bodyPr wrap="none" lIns="137324" tIns="68661" rIns="137324" bIns="68661" rtlCol="0">
            <a:noAutofit/>
          </a:bodyPr>
          <a:lstStyle/>
          <a:p>
            <a:r>
              <a:rPr lang="zh-CN" altLang="en-US" sz="2000" dirty="0"/>
              <a:t>新编</a:t>
            </a:r>
            <a:endParaRPr lang="zh-CN" altLang="en-US"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5280" y="260350"/>
            <a:ext cx="10881995" cy="1035050"/>
          </a:xfrm>
        </p:spPr>
        <p:txBody>
          <a:bodyPr vert="horz" rtlCol="0" anchor="ctr">
            <a:noAutofit/>
          </a:bodyPr>
          <a:lstStyle/>
          <a:p>
            <a:r>
              <a:rPr lang="en-US" altLang="zh-CN" sz="4400" b="1" dirty="0">
                <a:latin typeface="宋体" panose="02010600030101010101" pitchFamily="2" charset="-122"/>
                <a:ea typeface="宋体" panose="02010600030101010101" pitchFamily="2" charset="-122"/>
              </a:rPr>
              <a:t>5.</a:t>
            </a:r>
            <a:r>
              <a:rPr lang="zh-CN" altLang="en-US" sz="4400" b="1" dirty="0">
                <a:latin typeface="宋体" panose="02010600030101010101" pitchFamily="2" charset="-122"/>
                <a:ea typeface="宋体" panose="02010600030101010101" pitchFamily="2" charset="-122"/>
              </a:rPr>
              <a:t>专业调整与</a:t>
            </a:r>
            <a:r>
              <a:rPr lang="zh-CN" altLang="zh-CN" sz="4400" b="1" dirty="0">
                <a:latin typeface="宋体" panose="02010600030101010101" pitchFamily="2" charset="-122"/>
                <a:ea typeface="宋体" panose="02010600030101010101" pitchFamily="2" charset="-122"/>
              </a:rPr>
              <a:t>建环专指委</a:t>
            </a:r>
            <a:r>
              <a:rPr lang="zh-CN" altLang="en-US" sz="4400" b="1" dirty="0">
                <a:latin typeface="宋体" panose="02010600030101010101" pitchFamily="2" charset="-122"/>
                <a:ea typeface="宋体" panose="02010600030101010101" pitchFamily="2" charset="-122"/>
              </a:rPr>
              <a:t>规划教材</a:t>
            </a:r>
            <a:endParaRPr lang="zh-CN" altLang="en-US" sz="4400" b="1" dirty="0">
              <a:latin typeface="宋体" panose="02010600030101010101" pitchFamily="2" charset="-122"/>
              <a:ea typeface="宋体" panose="02010600030101010101" pitchFamily="2" charset="-122"/>
            </a:endParaRPr>
          </a:p>
        </p:txBody>
      </p:sp>
      <p:sp>
        <p:nvSpPr>
          <p:cNvPr id="9" name="内容占位符 2"/>
          <p:cNvSpPr txBox="1">
            <a:spLocks noGrp="1"/>
          </p:cNvSpPr>
          <p:nvPr>
            <p:ph idx="1"/>
          </p:nvPr>
        </p:nvSpPr>
        <p:spPr>
          <a:xfrm>
            <a:off x="373380" y="1295400"/>
            <a:ext cx="11693525" cy="5853430"/>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nSpc>
                <a:spcPct val="120000"/>
              </a:lnSpc>
            </a:pPr>
            <a:r>
              <a:rPr lang="en-US" altLang="zh-CN" sz="2200" dirty="0">
                <a:latin typeface="+mn-ea"/>
              </a:rPr>
              <a:t>1998</a:t>
            </a:r>
            <a:r>
              <a:rPr lang="zh-CN" altLang="en-US" sz="2200" dirty="0">
                <a:latin typeface="+mn-ea"/>
              </a:rPr>
              <a:t>年</a:t>
            </a:r>
            <a:r>
              <a:rPr lang="en-US" altLang="zh-CN" sz="2200" dirty="0">
                <a:latin typeface="+mn-ea"/>
              </a:rPr>
              <a:t>8</a:t>
            </a:r>
            <a:r>
              <a:rPr lang="zh-CN" altLang="en-US" sz="2200" dirty="0">
                <a:latin typeface="+mn-ea"/>
              </a:rPr>
              <a:t>月</a:t>
            </a:r>
            <a:r>
              <a:rPr lang="en-US" altLang="zh-CN" sz="2200" dirty="0">
                <a:latin typeface="+mn-ea"/>
              </a:rPr>
              <a:t>,</a:t>
            </a:r>
            <a:r>
              <a:rPr lang="zh-CN" altLang="en-US" sz="2200" dirty="0">
                <a:latin typeface="+mn-ea"/>
              </a:rPr>
              <a:t>教育部公布了新的本科专业目录。这次专业目录修订总的原则是“科学、拓宽、适应、前瞻”</a:t>
            </a:r>
            <a:r>
              <a:rPr lang="en-US" altLang="zh-CN" sz="2200" dirty="0">
                <a:latin typeface="+mn-ea"/>
              </a:rPr>
              <a:t>,</a:t>
            </a:r>
            <a:r>
              <a:rPr lang="zh-CN" altLang="en-US" sz="2200" dirty="0">
                <a:latin typeface="+mn-ea"/>
              </a:rPr>
              <a:t>通过</a:t>
            </a:r>
            <a:r>
              <a:rPr lang="zh-CN" altLang="en-US" sz="2200" dirty="0">
                <a:solidFill>
                  <a:srgbClr val="C00000"/>
                </a:solidFill>
                <a:latin typeface="+mn-ea"/>
              </a:rPr>
              <a:t>减少专业种类、拓宽专业面向</a:t>
            </a:r>
            <a:r>
              <a:rPr lang="zh-CN" altLang="en-US" sz="2200" dirty="0">
                <a:latin typeface="+mn-ea"/>
              </a:rPr>
              <a:t>，以推动教育教学改革的不断深化</a:t>
            </a:r>
            <a:endParaRPr lang="en-US" altLang="zh-CN" sz="2200" dirty="0">
              <a:latin typeface="+mn-ea"/>
            </a:endParaRPr>
          </a:p>
          <a:p>
            <a:pPr>
              <a:lnSpc>
                <a:spcPct val="120000"/>
              </a:lnSpc>
            </a:pPr>
            <a:r>
              <a:rPr lang="zh-CN" altLang="en-US" sz="2200" dirty="0">
                <a:latin typeface="+mn-ea"/>
              </a:rPr>
              <a:t>新的本科专业目录中土建类本科专业调整到</a:t>
            </a:r>
            <a:r>
              <a:rPr lang="en-US" altLang="zh-CN" sz="2200" dirty="0">
                <a:latin typeface="+mn-ea"/>
              </a:rPr>
              <a:t>5</a:t>
            </a:r>
            <a:r>
              <a:rPr lang="zh-CN" altLang="en-US" sz="2200" dirty="0">
                <a:latin typeface="+mn-ea"/>
              </a:rPr>
              <a:t>个，比</a:t>
            </a:r>
            <a:r>
              <a:rPr lang="en-US" altLang="zh-CN" sz="2200" dirty="0">
                <a:latin typeface="+mn-ea"/>
              </a:rPr>
              <a:t>1993</a:t>
            </a:r>
            <a:r>
              <a:rPr lang="zh-CN" altLang="en-US" sz="2200" dirty="0">
                <a:latin typeface="+mn-ea"/>
              </a:rPr>
              <a:t>年的专业目录减少</a:t>
            </a:r>
            <a:r>
              <a:rPr lang="en-US" altLang="zh-CN" sz="2200" dirty="0">
                <a:latin typeface="+mn-ea"/>
              </a:rPr>
              <a:t>4</a:t>
            </a:r>
            <a:r>
              <a:rPr lang="zh-CN" altLang="en-US" sz="2200" dirty="0">
                <a:latin typeface="+mn-ea"/>
              </a:rPr>
              <a:t>个</a:t>
            </a:r>
            <a:r>
              <a:rPr lang="en-US" altLang="zh-CN" sz="2200" dirty="0">
                <a:latin typeface="+mn-ea"/>
              </a:rPr>
              <a:t>,</a:t>
            </a:r>
            <a:r>
              <a:rPr lang="zh-CN" altLang="en-US" sz="2200" dirty="0">
                <a:latin typeface="+mn-ea"/>
              </a:rPr>
              <a:t>即：</a:t>
            </a:r>
            <a:endParaRPr lang="zh-CN" altLang="en-US" sz="2200" dirty="0">
              <a:latin typeface="+mn-ea"/>
            </a:endParaRPr>
          </a:p>
          <a:p>
            <a:pPr marL="0" indent="0">
              <a:lnSpc>
                <a:spcPct val="120000"/>
              </a:lnSpc>
              <a:buNone/>
            </a:pPr>
            <a:r>
              <a:rPr lang="en-US" altLang="zh-CN" sz="2200" dirty="0">
                <a:solidFill>
                  <a:srgbClr val="0070C0"/>
                </a:solidFill>
                <a:latin typeface="+mn-ea"/>
              </a:rPr>
              <a:t>        1.</a:t>
            </a:r>
            <a:r>
              <a:rPr lang="zh-CN" altLang="en-US" sz="2200" dirty="0">
                <a:solidFill>
                  <a:srgbClr val="0070C0"/>
                </a:solidFill>
                <a:latin typeface="+mn-ea"/>
              </a:rPr>
              <a:t>建筑学</a:t>
            </a:r>
            <a:endParaRPr lang="zh-CN" altLang="en-US" sz="2200" dirty="0">
              <a:solidFill>
                <a:srgbClr val="0070C0"/>
              </a:solidFill>
              <a:latin typeface="+mn-ea"/>
            </a:endParaRPr>
          </a:p>
          <a:p>
            <a:pPr marL="0" indent="0">
              <a:lnSpc>
                <a:spcPct val="120000"/>
              </a:lnSpc>
              <a:buNone/>
            </a:pPr>
            <a:r>
              <a:rPr lang="en-US" altLang="zh-CN" sz="2200" dirty="0">
                <a:solidFill>
                  <a:srgbClr val="0070C0"/>
                </a:solidFill>
                <a:latin typeface="+mn-ea"/>
              </a:rPr>
              <a:t>        2.</a:t>
            </a:r>
            <a:r>
              <a:rPr lang="zh-CN" altLang="en-US" sz="2200" dirty="0">
                <a:solidFill>
                  <a:srgbClr val="0070C0"/>
                </a:solidFill>
                <a:latin typeface="+mn-ea"/>
              </a:rPr>
              <a:t>城市规划</a:t>
            </a:r>
            <a:r>
              <a:rPr lang="en-US" altLang="zh-CN" sz="2200" dirty="0">
                <a:solidFill>
                  <a:srgbClr val="0070C0"/>
                </a:solidFill>
                <a:latin typeface="+mn-ea"/>
              </a:rPr>
              <a:t>(</a:t>
            </a:r>
            <a:r>
              <a:rPr lang="zh-CN" altLang="en-US" sz="2200" dirty="0">
                <a:solidFill>
                  <a:srgbClr val="0070C0"/>
                </a:solidFill>
                <a:latin typeface="+mn-ea"/>
              </a:rPr>
              <a:t>原城市规划、风景园林、镇建设部分</a:t>
            </a:r>
            <a:r>
              <a:rPr lang="en-US" altLang="zh-CN" sz="2200" dirty="0">
                <a:solidFill>
                  <a:srgbClr val="0070C0"/>
                </a:solidFill>
                <a:latin typeface="+mn-ea"/>
              </a:rPr>
              <a:t>)</a:t>
            </a:r>
            <a:endParaRPr lang="en-US" altLang="zh-CN" sz="2200" dirty="0">
              <a:solidFill>
                <a:srgbClr val="0070C0"/>
              </a:solidFill>
              <a:latin typeface="+mn-ea"/>
            </a:endParaRPr>
          </a:p>
          <a:p>
            <a:pPr marL="0" indent="0">
              <a:lnSpc>
                <a:spcPct val="120000"/>
              </a:lnSpc>
              <a:buNone/>
            </a:pPr>
            <a:r>
              <a:rPr lang="en-US" altLang="zh-CN" sz="2200" dirty="0">
                <a:solidFill>
                  <a:srgbClr val="0070C0"/>
                </a:solidFill>
                <a:latin typeface="+mn-ea"/>
              </a:rPr>
              <a:t>        3.</a:t>
            </a:r>
            <a:r>
              <a:rPr lang="zh-CN" altLang="en-US" sz="2200" dirty="0">
                <a:solidFill>
                  <a:srgbClr val="0070C0"/>
                </a:solidFill>
                <a:latin typeface="+mn-ea"/>
              </a:rPr>
              <a:t>土木工程</a:t>
            </a:r>
            <a:r>
              <a:rPr lang="en-US" altLang="zh-CN" sz="2200" dirty="0">
                <a:solidFill>
                  <a:srgbClr val="0070C0"/>
                </a:solidFill>
                <a:latin typeface="+mn-ea"/>
              </a:rPr>
              <a:t>(</a:t>
            </a:r>
            <a:r>
              <a:rPr lang="zh-CN" altLang="en-US" sz="2200" dirty="0">
                <a:solidFill>
                  <a:srgbClr val="0070C0"/>
                </a:solidFill>
                <a:latin typeface="+mn-ea"/>
              </a:rPr>
              <a:t>原矿井建设建筑工程、城镇建设部分、交通土建工程、饭店工程、 </a:t>
            </a:r>
            <a:r>
              <a:rPr lang="en-US" altLang="zh-CN" sz="2200" dirty="0">
                <a:solidFill>
                  <a:srgbClr val="0070C0"/>
                </a:solidFill>
                <a:latin typeface="+mn-ea"/>
              </a:rPr>
              <a:t>   </a:t>
            </a:r>
            <a:endParaRPr lang="en-US" altLang="zh-CN" sz="2200" dirty="0">
              <a:solidFill>
                <a:srgbClr val="0070C0"/>
              </a:solidFill>
              <a:latin typeface="+mn-ea"/>
            </a:endParaRPr>
          </a:p>
          <a:p>
            <a:pPr marL="732155" lvl="1" indent="0">
              <a:lnSpc>
                <a:spcPct val="120000"/>
              </a:lnSpc>
              <a:buNone/>
            </a:pPr>
            <a:r>
              <a:rPr lang="zh-CN" altLang="en-US" sz="2200" dirty="0">
                <a:solidFill>
                  <a:srgbClr val="0070C0"/>
                </a:solidFill>
                <a:latin typeface="+mn-ea"/>
              </a:rPr>
              <a:t> 涉外建筑工程、工业设备安装工程、土木工程</a:t>
            </a:r>
            <a:r>
              <a:rPr lang="en-US" altLang="zh-CN" sz="2200" dirty="0">
                <a:solidFill>
                  <a:srgbClr val="0070C0"/>
                </a:solidFill>
                <a:latin typeface="+mn-ea"/>
              </a:rPr>
              <a:t>)</a:t>
            </a:r>
            <a:endParaRPr lang="en-US" altLang="zh-CN" sz="2200" dirty="0">
              <a:solidFill>
                <a:srgbClr val="0070C0"/>
              </a:solidFill>
              <a:latin typeface="+mn-ea"/>
            </a:endParaRPr>
          </a:p>
          <a:p>
            <a:pPr marL="732155" lvl="1" indent="0">
              <a:lnSpc>
                <a:spcPct val="120000"/>
              </a:lnSpc>
              <a:buNone/>
            </a:pPr>
            <a:r>
              <a:rPr lang="en-US" altLang="zh-CN" sz="2200" dirty="0">
                <a:solidFill>
                  <a:srgbClr val="C00000"/>
                </a:solidFill>
                <a:latin typeface="+mn-ea"/>
              </a:rPr>
              <a:t>4.</a:t>
            </a:r>
            <a:r>
              <a:rPr lang="zh-CN" altLang="en-US" sz="2200" dirty="0">
                <a:solidFill>
                  <a:srgbClr val="C00000"/>
                </a:solidFill>
                <a:latin typeface="+mn-ea"/>
              </a:rPr>
              <a:t>建筑环境与设备工程</a:t>
            </a:r>
            <a:r>
              <a:rPr lang="en-US" altLang="zh-CN" sz="2200" dirty="0">
                <a:solidFill>
                  <a:srgbClr val="C00000"/>
                </a:solidFill>
                <a:latin typeface="+mn-ea"/>
              </a:rPr>
              <a:t>(</a:t>
            </a:r>
            <a:r>
              <a:rPr lang="zh-CN" altLang="en-US" sz="2200" dirty="0">
                <a:solidFill>
                  <a:srgbClr val="C00000"/>
                </a:solidFill>
                <a:latin typeface="+mn-ea"/>
              </a:rPr>
              <a:t>原供热通风与空调工程、城市燃气工程、供热空调与燃气工程</a:t>
            </a:r>
            <a:r>
              <a:rPr lang="en-US" altLang="zh-CN" sz="2200" dirty="0">
                <a:solidFill>
                  <a:srgbClr val="C00000"/>
                </a:solidFill>
                <a:latin typeface="+mn-ea"/>
              </a:rPr>
              <a:t>)</a:t>
            </a:r>
            <a:endParaRPr lang="en-US" altLang="zh-CN" sz="2200" dirty="0">
              <a:solidFill>
                <a:srgbClr val="C00000"/>
              </a:solidFill>
              <a:latin typeface="+mn-ea"/>
            </a:endParaRPr>
          </a:p>
          <a:p>
            <a:pPr marL="732155" lvl="1" indent="0">
              <a:lnSpc>
                <a:spcPct val="120000"/>
              </a:lnSpc>
              <a:buNone/>
            </a:pPr>
            <a:r>
              <a:rPr lang="en-US" altLang="zh-CN" sz="2200" dirty="0">
                <a:solidFill>
                  <a:srgbClr val="0070C0"/>
                </a:solidFill>
                <a:latin typeface="+mn-ea"/>
              </a:rPr>
              <a:t>5.</a:t>
            </a:r>
            <a:r>
              <a:rPr lang="zh-CN" altLang="en-US" sz="2200" dirty="0">
                <a:solidFill>
                  <a:srgbClr val="0070C0"/>
                </a:solidFill>
                <a:latin typeface="+mn-ea"/>
              </a:rPr>
              <a:t>给水排水工程</a:t>
            </a:r>
            <a:endParaRPr lang="en-US" altLang="zh-CN" sz="2200" dirty="0">
              <a:solidFill>
                <a:srgbClr val="0070C0"/>
              </a:solidFill>
              <a:latin typeface="+mn-ea"/>
            </a:endParaRPr>
          </a:p>
          <a:p>
            <a:pPr marL="0" indent="0">
              <a:lnSpc>
                <a:spcPct val="120000"/>
              </a:lnSpc>
              <a:buNone/>
            </a:pPr>
            <a:r>
              <a:rPr lang="zh-CN" altLang="en-US" sz="2200" dirty="0" smtClean="0">
                <a:latin typeface="+mn-ea"/>
              </a:rPr>
              <a:t>教育部</a:t>
            </a:r>
            <a:r>
              <a:rPr lang="zh-CN" altLang="en-US" sz="2200" dirty="0">
                <a:latin typeface="+mn-ea"/>
              </a:rPr>
              <a:t>要求</a:t>
            </a:r>
            <a:r>
              <a:rPr lang="en-US" altLang="zh-CN" sz="2200" dirty="0">
                <a:latin typeface="+mn-ea"/>
              </a:rPr>
              <a:t>1999</a:t>
            </a:r>
            <a:r>
              <a:rPr lang="zh-CN" altLang="en-US" sz="2200" dirty="0">
                <a:latin typeface="+mn-ea"/>
              </a:rPr>
              <a:t>年高等学校按新的专业目录招生</a:t>
            </a:r>
            <a:endParaRPr lang="zh-CN" altLang="en-US" sz="2200" dirty="0">
              <a:latin typeface="+mn-ea"/>
            </a:endParaRPr>
          </a:p>
        </p:txBody>
      </p:sp>
    </p:spTree>
  </p:cSld>
  <p:clrMapOvr>
    <a:masterClrMapping/>
  </p:clrMapOvr>
</p:sld>
</file>

<file path=ppt/tags/tag1.xml><?xml version="1.0" encoding="utf-8"?>
<p:tagLst xmlns:p="http://schemas.openxmlformats.org/presentationml/2006/main">
  <p:tag name="TABLE_ENDDRAG_ORIGIN_RECT" val="237*66"/>
  <p:tag name="TABLE_ENDDRAG_RECT" val="58*185*237*66"/>
</p:tagLst>
</file>

<file path=ppt/tags/tag10.xml><?xml version="1.0" encoding="utf-8"?>
<p:tagLst xmlns:p="http://schemas.openxmlformats.org/presentationml/2006/main">
  <p:tag name="TABLE_ENDDRAG_ORIGIN_RECT" val="113*24"/>
  <p:tag name="TABLE_ENDDRAG_RECT" val="686*279*113*25"/>
</p:tagLst>
</file>

<file path=ppt/tags/tag11.xml><?xml version="1.0" encoding="utf-8"?>
<p:tagLst xmlns:p="http://schemas.openxmlformats.org/presentationml/2006/main">
  <p:tag name="TABLE_ENDDRAG_ORIGIN_RECT" val="167*72"/>
  <p:tag name="TABLE_ENDDRAG_RECT" val="2*122*167*72"/>
</p:tagLst>
</file>

<file path=ppt/tags/tag12.xml><?xml version="1.0" encoding="utf-8"?>
<p:tagLst xmlns:p="http://schemas.openxmlformats.org/presentationml/2006/main">
  <p:tag name="TABLE_ENDDRAG_ORIGIN_RECT" val="159*79"/>
  <p:tag name="TABLE_ENDDRAG_RECT" val="214*122*159*79"/>
</p:tagLst>
</file>

<file path=ppt/tags/tag13.xml><?xml version="1.0" encoding="utf-8"?>
<p:tagLst xmlns:p="http://schemas.openxmlformats.org/presentationml/2006/main">
  <p:tag name="TABLE_ENDDRAG_ORIGIN_RECT" val="207*99"/>
  <p:tag name="TABLE_ENDDRAG_RECT" val="484*122*207*99"/>
</p:tagLst>
</file>

<file path=ppt/tags/tag14.xml><?xml version="1.0" encoding="utf-8"?>
<p:tagLst xmlns:p="http://schemas.openxmlformats.org/presentationml/2006/main">
  <p:tag name="TABLE_ENDDRAG_ORIGIN_RECT" val="184*70"/>
  <p:tag name="TABLE_ENDDRAG_RECT" val="424*297*184*70"/>
</p:tagLst>
</file>

<file path=ppt/tags/tag15.xml><?xml version="1.0" encoding="utf-8"?>
<p:tagLst xmlns:p="http://schemas.openxmlformats.org/presentationml/2006/main">
  <p:tag name="TABLE_ENDDRAG_ORIGIN_RECT" val="687*34"/>
  <p:tag name="TABLE_ENDDRAG_RECT" val="243*209*687*34"/>
</p:tagLst>
</file>

<file path=ppt/tags/tag16.xml><?xml version="1.0" encoding="utf-8"?>
<p:tagLst xmlns:p="http://schemas.openxmlformats.org/presentationml/2006/main">
  <p:tag name="TABLE_ENDDRAG_ORIGIN_RECT" val="499*26"/>
  <p:tag name="TABLE_ENDDRAG_RECT" val="426*440*499*26"/>
</p:tagLst>
</file>

<file path=ppt/tags/tag17.xml><?xml version="1.0" encoding="utf-8"?>
<p:tagLst xmlns:p="http://schemas.openxmlformats.org/presentationml/2006/main">
  <p:tag name="KSO_WM_DIAGRAM_VIRTUALLY_FRAME" val="{&quot;height&quot;:311.55,&quot;left&quot;:562.05,&quot;top&quot;:108.65,&quot;width&quot;:327.35}"/>
</p:tagLst>
</file>

<file path=ppt/tags/tag18.xml><?xml version="1.0" encoding="utf-8"?>
<p:tagLst xmlns:p="http://schemas.openxmlformats.org/presentationml/2006/main">
  <p:tag name="KSO_WM_DIAGRAM_VIRTUALLY_FRAME" val="{&quot;height&quot;:311.55,&quot;left&quot;:562.05,&quot;top&quot;:108.65,&quot;width&quot;:327.35}"/>
</p:tagLst>
</file>

<file path=ppt/tags/tag19.xml><?xml version="1.0" encoding="utf-8"?>
<p:tagLst xmlns:p="http://schemas.openxmlformats.org/presentationml/2006/main">
  <p:tag name="KSO_WM_DIAGRAM_VIRTUALLY_FRAME" val="{&quot;height&quot;:311.55,&quot;left&quot;:562.05,&quot;top&quot;:108.65,&quot;width&quot;:327.35}"/>
</p:tagLst>
</file>

<file path=ppt/tags/tag2.xml><?xml version="1.0" encoding="utf-8"?>
<p:tagLst xmlns:p="http://schemas.openxmlformats.org/presentationml/2006/main">
  <p:tag name="TABLE_ENDDRAG_ORIGIN_RECT" val="214*106"/>
  <p:tag name="TABLE_ENDDRAG_RECT" val="57*278*214*106"/>
</p:tagLst>
</file>

<file path=ppt/tags/tag20.xml><?xml version="1.0" encoding="utf-8"?>
<p:tagLst xmlns:p="http://schemas.openxmlformats.org/presentationml/2006/main">
  <p:tag name="KSO_WM_DIAGRAM_VIRTUALLY_FRAME" val="{&quot;height&quot;:311.55,&quot;left&quot;:562.05,&quot;top&quot;:108.65,&quot;width&quot;:327.35}"/>
</p:tagLst>
</file>

<file path=ppt/tags/tag21.xml><?xml version="1.0" encoding="utf-8"?>
<p:tagLst xmlns:p="http://schemas.openxmlformats.org/presentationml/2006/main">
  <p:tag name="KSO_WM_DIAGRAM_VIRTUALLY_FRAME" val="{&quot;height&quot;:311.55,&quot;left&quot;:562.05,&quot;top&quot;:108.65,&quot;width&quot;:327.35}"/>
</p:tagLst>
</file>

<file path=ppt/tags/tag22.xml><?xml version="1.0" encoding="utf-8"?>
<p:tagLst xmlns:p="http://schemas.openxmlformats.org/presentationml/2006/main">
  <p:tag name="KSO_WM_DIAGRAM_VIRTUALLY_FRAME" val="{&quot;height&quot;:311.55,&quot;left&quot;:562.05,&quot;top&quot;:108.65,&quot;width&quot;:327.35}"/>
</p:tagLst>
</file>

<file path=ppt/tags/tag23.xml><?xml version="1.0" encoding="utf-8"?>
<p:tagLst xmlns:p="http://schemas.openxmlformats.org/presentationml/2006/main">
  <p:tag name="KSO_WM_DIAGRAM_VIRTUALLY_FRAME" val="{&quot;height&quot;:311.55,&quot;left&quot;:562.05,&quot;top&quot;:108.65,&quot;width&quot;:327.35}"/>
</p:tagLst>
</file>

<file path=ppt/tags/tag24.xml><?xml version="1.0" encoding="utf-8"?>
<p:tagLst xmlns:p="http://schemas.openxmlformats.org/presentationml/2006/main">
  <p:tag name="KSO_WM_DIAGRAM_VIRTUALLY_FRAME" val="{&quot;height&quot;:311.55,&quot;left&quot;:562.05,&quot;top&quot;:108.65,&quot;width&quot;:327.35}"/>
</p:tagLst>
</file>

<file path=ppt/tags/tag25.xml><?xml version="1.0" encoding="utf-8"?>
<p:tagLst xmlns:p="http://schemas.openxmlformats.org/presentationml/2006/main">
  <p:tag name="KSO_WM_DIAGRAM_VIRTUALLY_FRAME" val="{&quot;height&quot;:311.55,&quot;left&quot;:562.05,&quot;top&quot;:108.65,&quot;width&quot;:327.35}"/>
</p:tagLst>
</file>

<file path=ppt/tags/tag26.xml><?xml version="1.0" encoding="utf-8"?>
<p:tagLst xmlns:p="http://schemas.openxmlformats.org/presentationml/2006/main">
  <p:tag name="KSO_WM_DIAGRAM_VIRTUALLY_FRAME" val="{&quot;height&quot;:311.55,&quot;left&quot;:562.05,&quot;top&quot;:108.65,&quot;width&quot;:327.35}"/>
</p:tagLst>
</file>

<file path=ppt/tags/tag27.xml><?xml version="1.0" encoding="utf-8"?>
<p:tagLst xmlns:p="http://schemas.openxmlformats.org/presentationml/2006/main">
  <p:tag name="KSO_WM_DIAGRAM_VIRTUALLY_FRAME" val="{&quot;height&quot;:311.55,&quot;left&quot;:562.05,&quot;top&quot;:108.65,&quot;width&quot;:327.35}"/>
</p:tagLst>
</file>

<file path=ppt/tags/tag28.xml><?xml version="1.0" encoding="utf-8"?>
<p:tagLst xmlns:p="http://schemas.openxmlformats.org/presentationml/2006/main">
  <p:tag name="KSO_WM_DIAGRAM_VIRTUALLY_FRAME" val="{&quot;height&quot;:311.55,&quot;left&quot;:562.05,&quot;top&quot;:108.65,&quot;width&quot;:327.35}"/>
</p:tagLst>
</file>

<file path=ppt/tags/tag3.xml><?xml version="1.0" encoding="utf-8"?>
<p:tagLst xmlns:p="http://schemas.openxmlformats.org/presentationml/2006/main">
  <p:tag name="TABLE_ENDDRAG_ORIGIN_RECT" val="155*66"/>
  <p:tag name="TABLE_ENDDRAG_RECT" val="413*185*155*66"/>
</p:tagLst>
</file>

<file path=ppt/tags/tag4.xml><?xml version="1.0" encoding="utf-8"?>
<p:tagLst xmlns:p="http://schemas.openxmlformats.org/presentationml/2006/main">
  <p:tag name="TABLE_ENDDRAG_ORIGIN_RECT" val="181*86"/>
  <p:tag name="TABLE_ENDDRAG_RECT" val="393*275*181*86"/>
</p:tagLst>
</file>

<file path=ppt/tags/tag5.xml><?xml version="1.0" encoding="utf-8"?>
<p:tagLst xmlns:p="http://schemas.openxmlformats.org/presentationml/2006/main">
  <p:tag name="TABLE_ENDDRAG_ORIGIN_RECT" val="183*46"/>
  <p:tag name="TABLE_ENDDRAG_RECT" val="966*184*183*46"/>
</p:tagLst>
</file>

<file path=ppt/tags/tag6.xml><?xml version="1.0" encoding="utf-8"?>
<p:tagLst xmlns:p="http://schemas.openxmlformats.org/presentationml/2006/main">
  <p:tag name="TABLE_ENDDRAG_ORIGIN_RECT" val="220*66"/>
  <p:tag name="TABLE_ENDDRAG_RECT" val="735*278*220*66"/>
</p:tagLst>
</file>

<file path=ppt/tags/tag7.xml><?xml version="1.0" encoding="utf-8"?>
<p:tagLst xmlns:p="http://schemas.openxmlformats.org/presentationml/2006/main">
  <p:tag name="TABLE_ENDDRAG_ORIGIN_RECT" val="217*66"/>
  <p:tag name="TABLE_ENDDRAG_RECT" val="-174*185*217*66"/>
</p:tagLst>
</file>

<file path=ppt/tags/tag8.xml><?xml version="1.0" encoding="utf-8"?>
<p:tagLst xmlns:p="http://schemas.openxmlformats.org/presentationml/2006/main">
  <p:tag name="TABLE_ENDDRAG_ORIGIN_RECT" val="183*106"/>
  <p:tag name="TABLE_ENDDRAG_RECT" val="20*287*183*106"/>
</p:tagLst>
</file>

<file path=ppt/tags/tag9.xml><?xml version="1.0" encoding="utf-8"?>
<p:tagLst xmlns:p="http://schemas.openxmlformats.org/presentationml/2006/main">
  <p:tag name="TABLE_ENDDRAG_ORIGIN_RECT" val="143*46"/>
  <p:tag name="TABLE_ENDDRAG_RECT" val="697*184*143*46"/>
</p:tagLst>
</file>

<file path=ppt/theme/_rels/them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Dragon</Template>
  <TotalTime>0</TotalTime>
  <Words>4052</Words>
  <Application>WPS 演示</Application>
  <PresentationFormat>自定义</PresentationFormat>
  <Paragraphs>390</Paragraphs>
  <Slides>25</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vt:lpstr>
      <vt:lpstr>宋体</vt:lpstr>
      <vt:lpstr>Wingdings</vt:lpstr>
      <vt:lpstr>Wingdings 2</vt:lpstr>
      <vt:lpstr>Wingdings</vt:lpstr>
      <vt:lpstr>Arial</vt:lpstr>
      <vt:lpstr>黑体</vt:lpstr>
      <vt:lpstr>华文楷体</vt:lpstr>
      <vt:lpstr>微软雅黑</vt:lpstr>
      <vt:lpstr>楷体</vt:lpstr>
      <vt:lpstr>Cambria</vt:lpstr>
      <vt:lpstr>Arial Unicode MS</vt:lpstr>
      <vt:lpstr>隶书</vt:lpstr>
      <vt:lpstr>Maiandra GD</vt:lpstr>
      <vt:lpstr>Calibri</vt:lpstr>
      <vt:lpstr>华文中宋</vt:lpstr>
      <vt:lpstr>华文楷体</vt:lpstr>
      <vt:lpstr>龙腾四海</vt:lpstr>
      <vt:lpstr>建环教指委规划教材演变与简析</vt:lpstr>
      <vt:lpstr>1.建环教指委规划教材的内涵</vt:lpstr>
      <vt:lpstr>2.建环专业统编/规划教材主管部门沿革</vt:lpstr>
      <vt:lpstr>3.专业设置与调整情况</vt:lpstr>
      <vt:lpstr>4.教材编审委员会、暖通专指委组织编写的教材       （1963~1998年）</vt:lpstr>
      <vt:lpstr>4.1 首套教材——“供热供燃气和通风”教材编审委员会统编教材</vt:lpstr>
      <vt:lpstr>4.2“供热通风与燃气类”教材编审委员会统编教材</vt:lpstr>
      <vt:lpstr>4.3 暖通专指委教材建设</vt:lpstr>
      <vt:lpstr>5.专业调整与建环专指委规划教材</vt:lpstr>
      <vt:lpstr>5.1专业调整后的教学指导文件</vt:lpstr>
      <vt:lpstr>5.2调整后的课程体系——建环专指委教材建设依据（1998~2012）</vt:lpstr>
      <vt:lpstr>5.3建环专指委推荐教材（一）</vt:lpstr>
      <vt:lpstr>5.4 建环专指委教材（二）</vt:lpstr>
      <vt:lpstr>5.5原体系中的部分核心课教材进入建环教材开放套系</vt:lpstr>
      <vt:lpstr>PowerPoint 演示文稿</vt:lpstr>
      <vt:lpstr>5.6 1998体系教材回顾</vt:lpstr>
      <vt:lpstr>6.更名为建筑环境与能源应用工程后的教材（2012~今） </vt:lpstr>
      <vt:lpstr>6.1 规划教材整体情况</vt:lpstr>
      <vt:lpstr>由首套统编的13种 发展到2014年的23种  从出版社按套系申报并获批“十二五”国家级规划教材（19种）</vt:lpstr>
      <vt:lpstr>6.2 教指委规划教材建设与时俱进</vt:lpstr>
      <vt:lpstr>PowerPoint 演示文稿</vt:lpstr>
      <vt:lpstr>6.3 未来选题规划</vt:lpstr>
      <vt:lpstr>7. 教指委规划教材演变特点</vt:lpstr>
      <vt:lpstr>8. 未来发展与建议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qiqingmei</dc:creator>
  <cp:lastModifiedBy>吉万旺</cp:lastModifiedBy>
  <cp:revision>378</cp:revision>
  <dcterms:created xsi:type="dcterms:W3CDTF">2024-11-15T02:50:00Z</dcterms:created>
  <dcterms:modified xsi:type="dcterms:W3CDTF">2024-12-05T14:32:18Z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BB2C9D18E42D47AB90606DF7B679AD12_13</vt:lpwstr>
  </property>
  <property fmtid="{D5CDD505-2E9C-101B-9397-08002B2CF9AE}" pid="3" name="KSOProductBuildVer">
    <vt:lpwstr>2052-12.1.0.19302</vt:lpwstr>
  </property>
</Properties>
</file>