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4" r:id="rId3"/>
    <p:sldId id="309" r:id="rId5"/>
    <p:sldId id="640" r:id="rId6"/>
    <p:sldId id="641" r:id="rId7"/>
    <p:sldId id="506" r:id="rId8"/>
    <p:sldId id="587" r:id="rId9"/>
    <p:sldId id="509" r:id="rId10"/>
    <p:sldId id="507" r:id="rId11"/>
    <p:sldId id="510" r:id="rId12"/>
    <p:sldId id="588" r:id="rId13"/>
    <p:sldId id="536" r:id="rId14"/>
    <p:sldId id="751" r:id="rId15"/>
    <p:sldId id="752" r:id="rId16"/>
    <p:sldId id="753" r:id="rId17"/>
    <p:sldId id="754" r:id="rId18"/>
    <p:sldId id="482" r:id="rId19"/>
    <p:sldId id="757" r:id="rId20"/>
    <p:sldId id="758" r:id="rId21"/>
    <p:sldId id="760" r:id="rId22"/>
    <p:sldId id="759" r:id="rId23"/>
    <p:sldId id="761" r:id="rId24"/>
    <p:sldId id="762" r:id="rId25"/>
    <p:sldId id="763" r:id="rId26"/>
    <p:sldId id="765" r:id="rId27"/>
    <p:sldId id="767" r:id="rId28"/>
    <p:sldId id="766" r:id="rId29"/>
    <p:sldId id="537" r:id="rId30"/>
    <p:sldId id="538" r:id="rId31"/>
    <p:sldId id="589" r:id="rId32"/>
    <p:sldId id="768" r:id="rId33"/>
    <p:sldId id="53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1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bm" initials="i" lastIdx="1" clrIdx="0"/>
  <p:cmAuthor id="2" name="周敏" initials="周" lastIdx="3" clrIdx="1"/>
  <p:cmAuthor id="3" name="lsh" initials="l" lastIdx="3" clrIdx="0"/>
  <p:cmAuthor id="4" name="1" initials="1" lastIdx="2" clrIdx="2"/>
  <p:cmAuthor id="0" name="杨学宾" initials="杨学宾" lastIdx="1" clrIdx="0"/>
  <p:cmAuthor id="7" name="1206988966@qq.com" initials="1" lastIdx="1" clrIdx="2"/>
  <p:cmAuthor id="8" name="姜伟光" initials="姜" lastIdx="1" clrIdx="0"/>
  <p:cmAuthor id="10" name="zhang" initials="z" lastIdx="2" clrIdx="9"/>
  <p:cmAuthor id="11" name="lei qinqin" initials="lq" lastIdx="15" clrIdx="10"/>
  <p:cmAuthor id="5" name="宋洁然" initials="宋" lastIdx="2" clrIdx="1"/>
  <p:cmAuthor id="6" name="ming qiu" initials="m" lastIdx="17" clrIdx="1"/>
  <p:cmAuthor id="9" name="yzhou13" initials="y" lastIdx="1" clrIdx="8"/>
  <p:cmAuthor id="40" name="Sara Scheineson" initials="" lastIdx="44" clrIdx="39"/>
  <p:cmAuthor id="71" name="Anja Mikic" initials="AM [30]" lastIdx="1" clrIdx="70"/>
  <p:cmAuthor id="72" name="Julie Skodowski" initials="JS [29]" lastIdx="1" clrIdx="71"/>
  <p:cmAuthor id="73" name="YU XI" initials="YX" lastIdx="1" clrIdx="72"/>
  <p:cmAuthor id="48" name="Lindsay Gilbert" initials="LG" lastIdx="3" clrIdx="47"/>
  <p:cmAuthor id="17" name="Administrator" initials="A" lastIdx="1" clrIdx="16"/>
  <p:cmAuthor id="19" name="licongxiao" initials="l" lastIdx="13" clrIdx="18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A0C9D8"/>
    <a:srgbClr val="DEDC4E"/>
    <a:srgbClr val="64EEE9"/>
    <a:srgbClr val="EB79CC"/>
    <a:srgbClr val="ACE96B"/>
    <a:srgbClr val="5CDEAC"/>
    <a:srgbClr val="81B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76" y="126"/>
      </p:cViewPr>
      <p:guideLst>
        <p:guide orient="horz" pos="2091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33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1338;&#22763;&#20316;&#19994;&#24211;\&#21338;&#22763;&#35770;&#25991;\&#27491;&#25991;\excel\&#28205;&#21335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生命周期!$H$11:$H$13</c:f>
              <c:strCache>
                <c:ptCount val="3"/>
                <c:pt idx="0">
                  <c:v>建筑物化阶段</c:v>
                </c:pt>
                <c:pt idx="1">
                  <c:v>建筑使用阶段</c:v>
                </c:pt>
                <c:pt idx="2">
                  <c:v>建筑生命终止阶段</c:v>
                </c:pt>
              </c:strCache>
            </c:strRef>
          </c:cat>
          <c:val>
            <c:numRef>
              <c:f>生命周期!$I$11:$I$13</c:f>
              <c:numCache>
                <c:formatCode>General</c:formatCode>
                <c:ptCount val="3"/>
                <c:pt idx="0">
                  <c:v>820.292828476317</c:v>
                </c:pt>
                <c:pt idx="1">
                  <c:v>3207.31823738743</c:v>
                </c:pt>
                <c:pt idx="2">
                  <c:v>90.303772964764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4657872"/>
        <c:axId val="1354653520"/>
      </c:barChart>
      <c:catAx>
        <c:axId val="1354657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354653520"/>
        <c:crosses val="autoZero"/>
        <c:auto val="1"/>
        <c:lblAlgn val="ctr"/>
        <c:lblOffset val="100"/>
        <c:noMultiLvlLbl val="0"/>
      </c:catAx>
      <c:valAx>
        <c:axId val="1354653520"/>
        <c:scaling>
          <c:orientation val="minMax"/>
        </c:scaling>
        <c:delete val="0"/>
        <c:axPos val="l"/>
        <c:majorGridlines/>
        <c:title>
          <c:tx>
            <c:rich>
              <a:bodyPr rot="-5400000" spcFirstLastPara="0" vertOverflow="ellipsis" vert="horz" wrap="square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000" b="1">
                    <a:latin typeface="Times New Roman" panose="02020603050405020304" charset="0"/>
                    <a:cs typeface="Times New Roman" panose="02020603050405020304" charset="0"/>
                  </a:rPr>
                  <a:t>（</a:t>
                </a:r>
                <a:r>
                  <a:rPr lang="en-US" altLang="zh-CN" sz="1000" b="1" i="0" u="none" strike="noStrike" baseline="0">
                    <a:effectLst/>
                    <a:latin typeface="Times New Roman" panose="02020603050405020304" charset="0"/>
                    <a:cs typeface="Times New Roman" panose="02020603050405020304" charset="0"/>
                  </a:rPr>
                  <a:t>kgCO</a:t>
                </a:r>
                <a:r>
                  <a:rPr lang="en-US" altLang="zh-CN" sz="1000" b="1" i="0" u="none" strike="noStrike" baseline="-25000">
                    <a:effectLst/>
                    <a:latin typeface="Times New Roman" panose="02020603050405020304" charset="0"/>
                    <a:cs typeface="Times New Roman" panose="02020603050405020304" charset="0"/>
                  </a:rPr>
                  <a:t>2</a:t>
                </a:r>
                <a:r>
                  <a:rPr lang="en-US" altLang="zh-CN" sz="1000" b="1" i="0" u="none" strike="noStrike" baseline="0">
                    <a:effectLst/>
                    <a:latin typeface="Times New Roman" panose="02020603050405020304" charset="0"/>
                    <a:cs typeface="Times New Roman" panose="02020603050405020304" charset="0"/>
                  </a:rPr>
                  <a:t>e /m</a:t>
                </a:r>
                <a:r>
                  <a:rPr lang="en-US" altLang="zh-CN" sz="1000" b="1" i="0" u="none" strike="noStrike" baseline="30000">
                    <a:effectLst/>
                    <a:latin typeface="Times New Roman" panose="02020603050405020304" charset="0"/>
                    <a:cs typeface="Times New Roman" panose="02020603050405020304" charset="0"/>
                  </a:rPr>
                  <a:t>2</a:t>
                </a:r>
                <a:r>
                  <a:rPr lang="zh-CN" altLang="en-US" sz="1000" b="1" i="0" u="none" strike="noStrike" baseline="0">
                    <a:effectLst/>
                    <a:latin typeface="Times New Roman" panose="02020603050405020304" charset="0"/>
                    <a:cs typeface="Times New Roman" panose="02020603050405020304" charset="0"/>
                  </a:rPr>
                  <a:t>）</a:t>
                </a:r>
                <a:endParaRPr lang="zh-CN" altLang="en-US" sz="1000" b="1" baseline="0">
                  <a:latin typeface="Times New Roman" panose="02020603050405020304" charset="0"/>
                  <a:cs typeface="Times New Roman" panose="02020603050405020304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354657872"/>
        <c:crosses val="autoZero"/>
        <c:crossBetween val="between"/>
      </c:valAx>
    </c:plotArea>
    <c:plotVisOnly val="1"/>
    <c:dispBlanksAs val="gap"/>
    <c:showDLblsOverMax val="0"/>
    <c:extLst>
      <c:ext uri="{0b15fc19-7d7d-44ad-8c2d-2c3a37ce22c3}">
        <chartProps xmlns="https://web.wps.cn/et/2018/main" chartId="{3299161e-f63d-46fb-9488-c0138912e721}"/>
      </c:ext>
    </c:extLst>
  </c:chart>
  <c:spPr>
    <a:solidFill>
      <a:schemeClr val="bg2"/>
    </a:solidFill>
    <a:ln w="25400" cmpd="sng">
      <a:solidFill>
        <a:srgbClr val="FFC000"/>
      </a:solidFill>
      <a:prstDash val="solid"/>
    </a:ln>
  </c:spPr>
  <c:txPr>
    <a:bodyPr/>
    <a:lstStyle/>
    <a:p>
      <a:pPr>
        <a:defRPr lang="zh-CN" sz="1000" b="1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5457C-61C4-4DB8-B633-F4DEB30E5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958391" y="2922688"/>
            <a:ext cx="7667131" cy="2391290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/>
          </p:nvPr>
        </p:nvSpPr>
        <p:spPr>
          <a:xfrm>
            <a:off x="958391" y="2922688"/>
            <a:ext cx="7667131" cy="2391290"/>
          </a:xfrm>
          <a:prstGeom prst="rect">
            <a:avLst/>
          </a:prstGeom>
        </p:spPr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42" name="备注占位符 2"/>
          <p:cNvSpPr>
            <a:spLocks noGrp="1"/>
          </p:cNvSpPr>
          <p:nvPr>
            <p:ph type="body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 dirty="0"/>
          </a:p>
        </p:txBody>
      </p:sp>
      <p:sp>
        <p:nvSpPr>
          <p:cNvPr id="215043" name="日期占位符 3"/>
          <p:cNvSpPr txBox="1">
            <a:spLocks noGrp="1"/>
          </p:cNvSpPr>
          <p:nvPr>
            <p:ph type="dt" sz="half"/>
          </p:nvPr>
        </p:nvSpPr>
        <p:spPr>
          <a:xfrm>
            <a:off x="8266113" y="0"/>
            <a:ext cx="6327775" cy="228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440" tIns="47720" rIns="95440" bIns="47720" anchor="t" anchorCtr="0"/>
          <a:p>
            <a:pPr lvl="0" algn="r"/>
            <a:fld id="{BB962C8B-B14F-4D97-AF65-F5344CB8AC3E}" type="datetime1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44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8266113" y="4389438"/>
            <a:ext cx="6327775" cy="231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5440" tIns="47720" rIns="95440" bIns="47720" anchor="b" anchorCtr="0"/>
          <a:p>
            <a:pPr lvl="0" algn="r">
              <a:buFont typeface="Arial" panose="020B0604020202020204" pitchFamily="34" charset="0"/>
            </a:pPr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" name="日期占位符 2"/>
          <p:cNvSpPr>
            <a:spLocks noGrp="1"/>
          </p:cNvSpPr>
          <p:nvPr>
            <p:ph type="dt" sz="half" idx="1"/>
          </p:nvPr>
        </p:nvSpPr>
        <p:spPr/>
        <p:txBody>
          <a:bodyPr wrap="square" lIns="95440" tIns="47720" rIns="95440" bIns="47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DC3A4-4DE6-4347-B988-15C5D71D210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083" name="文本占位符 3"/>
          <p:cNvSpPr>
            <a:spLocks noGrp="1"/>
          </p:cNvSpPr>
          <p:nvPr>
            <p:ph type="body" sz="quarter"/>
          </p:nvPr>
        </p:nvSpPr>
        <p:spPr>
          <a:xfrm>
            <a:off x="958850" y="2922588"/>
            <a:ext cx="7666038" cy="239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E1E0D-4202-49DF-B9A3-472AA1EA8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Grp="1"/>
          </p:cNvSpPr>
          <p:nvPr>
            <p:ph type="pic" sz="quarter" idx="10"/>
          </p:nvPr>
        </p:nvSpPr>
        <p:spPr>
          <a:xfrm>
            <a:off x="5298233" y="2988273"/>
            <a:ext cx="1604450" cy="1604450"/>
          </a:xfrm>
          <a:custGeom>
            <a:avLst/>
            <a:gdLst>
              <a:gd name="connsiteX0" fmla="*/ 802225 w 1604450"/>
              <a:gd name="connsiteY0" fmla="*/ 0 h 1604450"/>
              <a:gd name="connsiteX1" fmla="*/ 1604450 w 1604450"/>
              <a:gd name="connsiteY1" fmla="*/ 802225 h 1604450"/>
              <a:gd name="connsiteX2" fmla="*/ 802225 w 1604450"/>
              <a:gd name="connsiteY2" fmla="*/ 1604450 h 1604450"/>
              <a:gd name="connsiteX3" fmla="*/ 0 w 1604450"/>
              <a:gd name="connsiteY3" fmla="*/ 802225 h 1604450"/>
              <a:gd name="connsiteX4" fmla="*/ 802225 w 1604450"/>
              <a:gd name="connsiteY4" fmla="*/ 0 h 160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4450" h="1604450">
                <a:moveTo>
                  <a:pt x="802225" y="0"/>
                </a:moveTo>
                <a:cubicBezTo>
                  <a:pt x="1245282" y="0"/>
                  <a:pt x="1604450" y="359168"/>
                  <a:pt x="1604450" y="802225"/>
                </a:cubicBezTo>
                <a:cubicBezTo>
                  <a:pt x="1604450" y="1245282"/>
                  <a:pt x="1245282" y="1604450"/>
                  <a:pt x="802225" y="1604450"/>
                </a:cubicBezTo>
                <a:cubicBezTo>
                  <a:pt x="359168" y="1604450"/>
                  <a:pt x="0" y="1245282"/>
                  <a:pt x="0" y="802225"/>
                </a:cubicBezTo>
                <a:cubicBezTo>
                  <a:pt x="0" y="359168"/>
                  <a:pt x="359168" y="0"/>
                  <a:pt x="802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98083" y="5757334"/>
            <a:ext cx="3784600" cy="498470"/>
          </a:xfrm>
        </p:spPr>
        <p:txBody>
          <a:bodyPr/>
          <a:lstStyle/>
          <a:p>
            <a:fld id="{8EFBDC27-E420-4878-9EE6-7B9656D6442A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1" y="5757334"/>
            <a:ext cx="5499719" cy="49847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87121" y="5757334"/>
            <a:ext cx="907186" cy="498470"/>
          </a:xfrm>
        </p:spPr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 noGrp="1"/>
          </p:cNvSpPr>
          <p:nvPr>
            <p:ph type="pic" sz="quarter" idx="10"/>
          </p:nvPr>
        </p:nvSpPr>
        <p:spPr>
          <a:xfrm>
            <a:off x="1292305" y="1711883"/>
            <a:ext cx="5787654" cy="4008873"/>
          </a:xfrm>
          <a:custGeom>
            <a:avLst/>
            <a:gdLst>
              <a:gd name="connsiteX0" fmla="*/ 0 w 5787654"/>
              <a:gd name="connsiteY0" fmla="*/ 0 h 4008873"/>
              <a:gd name="connsiteX1" fmla="*/ 5787654 w 5787654"/>
              <a:gd name="connsiteY1" fmla="*/ 0 h 4008873"/>
              <a:gd name="connsiteX2" fmla="*/ 5787654 w 5787654"/>
              <a:gd name="connsiteY2" fmla="*/ 4008873 h 4008873"/>
              <a:gd name="connsiteX3" fmla="*/ 0 w 5787654"/>
              <a:gd name="connsiteY3" fmla="*/ 4008873 h 400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7654" h="4008873">
                <a:moveTo>
                  <a:pt x="0" y="0"/>
                </a:moveTo>
                <a:lnTo>
                  <a:pt x="5787654" y="0"/>
                </a:lnTo>
                <a:lnTo>
                  <a:pt x="5787654" y="4008873"/>
                </a:lnTo>
                <a:lnTo>
                  <a:pt x="0" y="40088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 noGrp="1"/>
          </p:cNvSpPr>
          <p:nvPr>
            <p:ph type="pic" sz="quarter" idx="10"/>
          </p:nvPr>
        </p:nvSpPr>
        <p:spPr>
          <a:xfrm>
            <a:off x="4464360" y="2344566"/>
            <a:ext cx="3295987" cy="2095844"/>
          </a:xfrm>
          <a:custGeom>
            <a:avLst/>
            <a:gdLst>
              <a:gd name="connsiteX0" fmla="*/ 0 w 3295987"/>
              <a:gd name="connsiteY0" fmla="*/ 0 h 2095844"/>
              <a:gd name="connsiteX1" fmla="*/ 3295987 w 3295987"/>
              <a:gd name="connsiteY1" fmla="*/ 0 h 2095844"/>
              <a:gd name="connsiteX2" fmla="*/ 3295987 w 3295987"/>
              <a:gd name="connsiteY2" fmla="*/ 2095844 h 2095844"/>
              <a:gd name="connsiteX3" fmla="*/ 0 w 3295987"/>
              <a:gd name="connsiteY3" fmla="*/ 2095844 h 209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5987" h="2095844">
                <a:moveTo>
                  <a:pt x="0" y="0"/>
                </a:moveTo>
                <a:lnTo>
                  <a:pt x="3295987" y="0"/>
                </a:lnTo>
                <a:lnTo>
                  <a:pt x="3295987" y="2095844"/>
                </a:lnTo>
                <a:lnTo>
                  <a:pt x="0" y="20958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Grp="1"/>
          </p:cNvSpPr>
          <p:nvPr>
            <p:ph type="pic" sz="quarter" idx="10"/>
          </p:nvPr>
        </p:nvSpPr>
        <p:spPr>
          <a:xfrm>
            <a:off x="878428" y="2032549"/>
            <a:ext cx="3488367" cy="1745524"/>
          </a:xfrm>
          <a:custGeom>
            <a:avLst/>
            <a:gdLst>
              <a:gd name="connsiteX0" fmla="*/ 0 w 3488367"/>
              <a:gd name="connsiteY0" fmla="*/ 0 h 1745524"/>
              <a:gd name="connsiteX1" fmla="*/ 3488367 w 3488367"/>
              <a:gd name="connsiteY1" fmla="*/ 0 h 1745524"/>
              <a:gd name="connsiteX2" fmla="*/ 3488367 w 3488367"/>
              <a:gd name="connsiteY2" fmla="*/ 1745524 h 1745524"/>
              <a:gd name="connsiteX3" fmla="*/ 0 w 3488367"/>
              <a:gd name="connsiteY3" fmla="*/ 1745524 h 174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367" h="1745524">
                <a:moveTo>
                  <a:pt x="0" y="0"/>
                </a:moveTo>
                <a:lnTo>
                  <a:pt x="3488367" y="0"/>
                </a:lnTo>
                <a:lnTo>
                  <a:pt x="3488367" y="1745524"/>
                </a:lnTo>
                <a:lnTo>
                  <a:pt x="0" y="17455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 10"/>
          <p:cNvSpPr>
            <a:spLocks noGrp="1"/>
          </p:cNvSpPr>
          <p:nvPr>
            <p:ph type="pic" sz="quarter" idx="11"/>
          </p:nvPr>
        </p:nvSpPr>
        <p:spPr>
          <a:xfrm>
            <a:off x="4351816" y="3778073"/>
            <a:ext cx="3488367" cy="1745524"/>
          </a:xfrm>
          <a:custGeom>
            <a:avLst/>
            <a:gdLst>
              <a:gd name="connsiteX0" fmla="*/ 0 w 3488367"/>
              <a:gd name="connsiteY0" fmla="*/ 0 h 1745524"/>
              <a:gd name="connsiteX1" fmla="*/ 3488367 w 3488367"/>
              <a:gd name="connsiteY1" fmla="*/ 0 h 1745524"/>
              <a:gd name="connsiteX2" fmla="*/ 3488367 w 3488367"/>
              <a:gd name="connsiteY2" fmla="*/ 1745524 h 1745524"/>
              <a:gd name="connsiteX3" fmla="*/ 0 w 3488367"/>
              <a:gd name="connsiteY3" fmla="*/ 1745524 h 174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367" h="1745524">
                <a:moveTo>
                  <a:pt x="0" y="0"/>
                </a:moveTo>
                <a:lnTo>
                  <a:pt x="3488367" y="0"/>
                </a:lnTo>
                <a:lnTo>
                  <a:pt x="3488367" y="1745524"/>
                </a:lnTo>
                <a:lnTo>
                  <a:pt x="0" y="17455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Grp="1"/>
          </p:cNvSpPr>
          <p:nvPr>
            <p:ph type="pic" sz="quarter" idx="12"/>
          </p:nvPr>
        </p:nvSpPr>
        <p:spPr>
          <a:xfrm>
            <a:off x="7844161" y="2032549"/>
            <a:ext cx="3488367" cy="1745524"/>
          </a:xfrm>
          <a:custGeom>
            <a:avLst/>
            <a:gdLst>
              <a:gd name="connsiteX0" fmla="*/ 0 w 3488367"/>
              <a:gd name="connsiteY0" fmla="*/ 0 h 1745524"/>
              <a:gd name="connsiteX1" fmla="*/ 3488367 w 3488367"/>
              <a:gd name="connsiteY1" fmla="*/ 0 h 1745524"/>
              <a:gd name="connsiteX2" fmla="*/ 3488367 w 3488367"/>
              <a:gd name="connsiteY2" fmla="*/ 1745524 h 1745524"/>
              <a:gd name="connsiteX3" fmla="*/ 0 w 3488367"/>
              <a:gd name="connsiteY3" fmla="*/ 1745524 h 174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8367" h="1745524">
                <a:moveTo>
                  <a:pt x="0" y="0"/>
                </a:moveTo>
                <a:lnTo>
                  <a:pt x="3488367" y="0"/>
                </a:lnTo>
                <a:lnTo>
                  <a:pt x="3488367" y="1745524"/>
                </a:lnTo>
                <a:lnTo>
                  <a:pt x="0" y="17455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Grp="1"/>
          </p:cNvSpPr>
          <p:nvPr>
            <p:ph type="pic" sz="quarter" idx="10"/>
          </p:nvPr>
        </p:nvSpPr>
        <p:spPr>
          <a:xfrm>
            <a:off x="2652874" y="1960238"/>
            <a:ext cx="3443126" cy="1650384"/>
          </a:xfrm>
          <a:custGeom>
            <a:avLst/>
            <a:gdLst>
              <a:gd name="connsiteX0" fmla="*/ 0 w 3443126"/>
              <a:gd name="connsiteY0" fmla="*/ 0 h 1650384"/>
              <a:gd name="connsiteX1" fmla="*/ 3443126 w 3443126"/>
              <a:gd name="connsiteY1" fmla="*/ 0 h 1650384"/>
              <a:gd name="connsiteX2" fmla="*/ 3443126 w 3443126"/>
              <a:gd name="connsiteY2" fmla="*/ 1650384 h 1650384"/>
              <a:gd name="connsiteX3" fmla="*/ 0 w 3443126"/>
              <a:gd name="connsiteY3" fmla="*/ 1650384 h 165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3126" h="1650384">
                <a:moveTo>
                  <a:pt x="0" y="0"/>
                </a:moveTo>
                <a:lnTo>
                  <a:pt x="3443126" y="0"/>
                </a:lnTo>
                <a:lnTo>
                  <a:pt x="3443126" y="1650384"/>
                </a:lnTo>
                <a:lnTo>
                  <a:pt x="0" y="16503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" name="任意多边形 8"/>
          <p:cNvSpPr>
            <a:spLocks noGrp="1"/>
          </p:cNvSpPr>
          <p:nvPr>
            <p:ph type="pic" sz="quarter" idx="11"/>
          </p:nvPr>
        </p:nvSpPr>
        <p:spPr>
          <a:xfrm>
            <a:off x="7770974" y="3968105"/>
            <a:ext cx="3443126" cy="1650384"/>
          </a:xfrm>
          <a:custGeom>
            <a:avLst/>
            <a:gdLst>
              <a:gd name="connsiteX0" fmla="*/ 0 w 3443126"/>
              <a:gd name="connsiteY0" fmla="*/ 0 h 1650384"/>
              <a:gd name="connsiteX1" fmla="*/ 3443126 w 3443126"/>
              <a:gd name="connsiteY1" fmla="*/ 0 h 1650384"/>
              <a:gd name="connsiteX2" fmla="*/ 3443126 w 3443126"/>
              <a:gd name="connsiteY2" fmla="*/ 1650384 h 1650384"/>
              <a:gd name="connsiteX3" fmla="*/ 0 w 3443126"/>
              <a:gd name="connsiteY3" fmla="*/ 1650384 h 165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3126" h="1650384">
                <a:moveTo>
                  <a:pt x="0" y="0"/>
                </a:moveTo>
                <a:lnTo>
                  <a:pt x="3443126" y="0"/>
                </a:lnTo>
                <a:lnTo>
                  <a:pt x="3443126" y="1650384"/>
                </a:lnTo>
                <a:lnTo>
                  <a:pt x="0" y="16503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Grp="1"/>
          </p:cNvSpPr>
          <p:nvPr>
            <p:ph type="pic" sz="quarter" idx="10"/>
          </p:nvPr>
        </p:nvSpPr>
        <p:spPr>
          <a:xfrm>
            <a:off x="1132133" y="3842512"/>
            <a:ext cx="2430428" cy="2000068"/>
          </a:xfrm>
          <a:custGeom>
            <a:avLst/>
            <a:gdLst>
              <a:gd name="connsiteX0" fmla="*/ 0 w 2430428"/>
              <a:gd name="connsiteY0" fmla="*/ 0 h 2000068"/>
              <a:gd name="connsiteX1" fmla="*/ 2430428 w 2430428"/>
              <a:gd name="connsiteY1" fmla="*/ 0 h 2000068"/>
              <a:gd name="connsiteX2" fmla="*/ 2430428 w 2430428"/>
              <a:gd name="connsiteY2" fmla="*/ 2000068 h 2000068"/>
              <a:gd name="connsiteX3" fmla="*/ 0 w 2430428"/>
              <a:gd name="connsiteY3" fmla="*/ 2000068 h 2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428" h="2000068">
                <a:moveTo>
                  <a:pt x="0" y="0"/>
                </a:moveTo>
                <a:lnTo>
                  <a:pt x="2430428" y="0"/>
                </a:lnTo>
                <a:lnTo>
                  <a:pt x="2430428" y="2000068"/>
                </a:lnTo>
                <a:lnTo>
                  <a:pt x="0" y="2000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 10"/>
          <p:cNvSpPr>
            <a:spLocks noGrp="1"/>
          </p:cNvSpPr>
          <p:nvPr>
            <p:ph type="pic" sz="quarter" idx="11"/>
          </p:nvPr>
        </p:nvSpPr>
        <p:spPr>
          <a:xfrm>
            <a:off x="3635412" y="1790363"/>
            <a:ext cx="4920052" cy="4052218"/>
          </a:xfrm>
          <a:custGeom>
            <a:avLst/>
            <a:gdLst>
              <a:gd name="connsiteX0" fmla="*/ 0 w 4920052"/>
              <a:gd name="connsiteY0" fmla="*/ 0 h 4052218"/>
              <a:gd name="connsiteX1" fmla="*/ 4920052 w 4920052"/>
              <a:gd name="connsiteY1" fmla="*/ 0 h 4052218"/>
              <a:gd name="connsiteX2" fmla="*/ 4920052 w 4920052"/>
              <a:gd name="connsiteY2" fmla="*/ 4052218 h 4052218"/>
              <a:gd name="connsiteX3" fmla="*/ 0 w 4920052"/>
              <a:gd name="connsiteY3" fmla="*/ 4052218 h 405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052" h="4052218">
                <a:moveTo>
                  <a:pt x="0" y="0"/>
                </a:moveTo>
                <a:lnTo>
                  <a:pt x="4920052" y="0"/>
                </a:lnTo>
                <a:lnTo>
                  <a:pt x="4920052" y="4052218"/>
                </a:lnTo>
                <a:lnTo>
                  <a:pt x="0" y="4052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Grp="1"/>
          </p:cNvSpPr>
          <p:nvPr>
            <p:ph type="pic" sz="quarter" idx="12"/>
          </p:nvPr>
        </p:nvSpPr>
        <p:spPr>
          <a:xfrm>
            <a:off x="8629459" y="1781496"/>
            <a:ext cx="2430428" cy="2000068"/>
          </a:xfrm>
          <a:custGeom>
            <a:avLst/>
            <a:gdLst>
              <a:gd name="connsiteX0" fmla="*/ 0 w 2430428"/>
              <a:gd name="connsiteY0" fmla="*/ 0 h 2000068"/>
              <a:gd name="connsiteX1" fmla="*/ 2430428 w 2430428"/>
              <a:gd name="connsiteY1" fmla="*/ 0 h 2000068"/>
              <a:gd name="connsiteX2" fmla="*/ 2430428 w 2430428"/>
              <a:gd name="connsiteY2" fmla="*/ 2000068 h 2000068"/>
              <a:gd name="connsiteX3" fmla="*/ 0 w 2430428"/>
              <a:gd name="connsiteY3" fmla="*/ 2000068 h 2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0428" h="2000068">
                <a:moveTo>
                  <a:pt x="0" y="0"/>
                </a:moveTo>
                <a:lnTo>
                  <a:pt x="2430428" y="0"/>
                </a:lnTo>
                <a:lnTo>
                  <a:pt x="2430428" y="2000068"/>
                </a:lnTo>
                <a:lnTo>
                  <a:pt x="0" y="2000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1360113" y="1781496"/>
            <a:ext cx="2372177" cy="4065732"/>
          </a:xfrm>
          <a:custGeom>
            <a:avLst/>
            <a:gdLst>
              <a:gd name="connsiteX0" fmla="*/ 0 w 2372177"/>
              <a:gd name="connsiteY0" fmla="*/ 0 h 4065732"/>
              <a:gd name="connsiteX1" fmla="*/ 2372177 w 2372177"/>
              <a:gd name="connsiteY1" fmla="*/ 0 h 4065732"/>
              <a:gd name="connsiteX2" fmla="*/ 2372177 w 2372177"/>
              <a:gd name="connsiteY2" fmla="*/ 4065732 h 4065732"/>
              <a:gd name="connsiteX3" fmla="*/ 0 w 2372177"/>
              <a:gd name="connsiteY3" fmla="*/ 4065732 h 406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177" h="4065732">
                <a:moveTo>
                  <a:pt x="0" y="0"/>
                </a:moveTo>
                <a:lnTo>
                  <a:pt x="2372177" y="0"/>
                </a:lnTo>
                <a:lnTo>
                  <a:pt x="2372177" y="4065732"/>
                </a:lnTo>
                <a:lnTo>
                  <a:pt x="0" y="40657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1"/>
          </p:nvPr>
        </p:nvSpPr>
        <p:spPr>
          <a:xfrm>
            <a:off x="4425699" y="3034899"/>
            <a:ext cx="1701698" cy="1710378"/>
          </a:xfrm>
          <a:custGeom>
            <a:avLst/>
            <a:gdLst>
              <a:gd name="connsiteX0" fmla="*/ 0 w 1701698"/>
              <a:gd name="connsiteY0" fmla="*/ 0 h 1710378"/>
              <a:gd name="connsiteX1" fmla="*/ 1701698 w 1701698"/>
              <a:gd name="connsiteY1" fmla="*/ 0 h 1710378"/>
              <a:gd name="connsiteX2" fmla="*/ 1701698 w 1701698"/>
              <a:gd name="connsiteY2" fmla="*/ 1710378 h 1710378"/>
              <a:gd name="connsiteX3" fmla="*/ 0 w 1701698"/>
              <a:gd name="connsiteY3" fmla="*/ 1710378 h 171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1698" h="1710378">
                <a:moveTo>
                  <a:pt x="0" y="0"/>
                </a:moveTo>
                <a:lnTo>
                  <a:pt x="1701698" y="0"/>
                </a:lnTo>
                <a:lnTo>
                  <a:pt x="1701698" y="1710378"/>
                </a:lnTo>
                <a:lnTo>
                  <a:pt x="0" y="17103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2"/>
          </p:nvPr>
        </p:nvSpPr>
        <p:spPr>
          <a:xfrm>
            <a:off x="6792232" y="3034899"/>
            <a:ext cx="1701698" cy="1710378"/>
          </a:xfrm>
          <a:custGeom>
            <a:avLst/>
            <a:gdLst>
              <a:gd name="connsiteX0" fmla="*/ 0 w 1701698"/>
              <a:gd name="connsiteY0" fmla="*/ 0 h 1710378"/>
              <a:gd name="connsiteX1" fmla="*/ 1701698 w 1701698"/>
              <a:gd name="connsiteY1" fmla="*/ 0 h 1710378"/>
              <a:gd name="connsiteX2" fmla="*/ 1701698 w 1701698"/>
              <a:gd name="connsiteY2" fmla="*/ 1710378 h 1710378"/>
              <a:gd name="connsiteX3" fmla="*/ 0 w 1701698"/>
              <a:gd name="connsiteY3" fmla="*/ 1710378 h 171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1698" h="1710378">
                <a:moveTo>
                  <a:pt x="0" y="0"/>
                </a:moveTo>
                <a:lnTo>
                  <a:pt x="1701698" y="0"/>
                </a:lnTo>
                <a:lnTo>
                  <a:pt x="1701698" y="1710378"/>
                </a:lnTo>
                <a:lnTo>
                  <a:pt x="0" y="17103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3"/>
          </p:nvPr>
        </p:nvSpPr>
        <p:spPr>
          <a:xfrm>
            <a:off x="9158765" y="3034899"/>
            <a:ext cx="1701698" cy="1710378"/>
          </a:xfrm>
          <a:custGeom>
            <a:avLst/>
            <a:gdLst>
              <a:gd name="connsiteX0" fmla="*/ 0 w 1701698"/>
              <a:gd name="connsiteY0" fmla="*/ 0 h 1710378"/>
              <a:gd name="connsiteX1" fmla="*/ 1701698 w 1701698"/>
              <a:gd name="connsiteY1" fmla="*/ 0 h 1710378"/>
              <a:gd name="connsiteX2" fmla="*/ 1701698 w 1701698"/>
              <a:gd name="connsiteY2" fmla="*/ 1710378 h 1710378"/>
              <a:gd name="connsiteX3" fmla="*/ 0 w 1701698"/>
              <a:gd name="connsiteY3" fmla="*/ 1710378 h 171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1698" h="1710378">
                <a:moveTo>
                  <a:pt x="0" y="0"/>
                </a:moveTo>
                <a:lnTo>
                  <a:pt x="1701698" y="0"/>
                </a:lnTo>
                <a:lnTo>
                  <a:pt x="1701698" y="1710378"/>
                </a:lnTo>
                <a:lnTo>
                  <a:pt x="0" y="17103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Grp="1"/>
          </p:cNvSpPr>
          <p:nvPr>
            <p:ph type="pic" sz="quarter" idx="10"/>
          </p:nvPr>
        </p:nvSpPr>
        <p:spPr>
          <a:xfrm>
            <a:off x="2151373" y="2392280"/>
            <a:ext cx="2771582" cy="2773416"/>
          </a:xfrm>
          <a:custGeom>
            <a:avLst/>
            <a:gdLst>
              <a:gd name="connsiteX0" fmla="*/ 1385791 w 2771582"/>
              <a:gd name="connsiteY0" fmla="*/ 0 h 2773416"/>
              <a:gd name="connsiteX1" fmla="*/ 2771582 w 2771582"/>
              <a:gd name="connsiteY1" fmla="*/ 1386708 h 2773416"/>
              <a:gd name="connsiteX2" fmla="*/ 1385791 w 2771582"/>
              <a:gd name="connsiteY2" fmla="*/ 2773416 h 2773416"/>
              <a:gd name="connsiteX3" fmla="*/ 0 w 2771582"/>
              <a:gd name="connsiteY3" fmla="*/ 1386708 h 2773416"/>
              <a:gd name="connsiteX4" fmla="*/ 1385791 w 2771582"/>
              <a:gd name="connsiteY4" fmla="*/ 0 h 277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1582" h="2773416">
                <a:moveTo>
                  <a:pt x="1385791" y="0"/>
                </a:moveTo>
                <a:cubicBezTo>
                  <a:pt x="2151142" y="0"/>
                  <a:pt x="2771582" y="620850"/>
                  <a:pt x="2771582" y="1386708"/>
                </a:cubicBezTo>
                <a:cubicBezTo>
                  <a:pt x="2771582" y="2152566"/>
                  <a:pt x="2151142" y="2773416"/>
                  <a:pt x="1385791" y="2773416"/>
                </a:cubicBezTo>
                <a:cubicBezTo>
                  <a:pt x="620440" y="2773416"/>
                  <a:pt x="0" y="2152566"/>
                  <a:pt x="0" y="1386708"/>
                </a:cubicBezTo>
                <a:cubicBezTo>
                  <a:pt x="0" y="620850"/>
                  <a:pt x="620440" y="0"/>
                  <a:pt x="13857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/>
          <a:srcRect l="1572" t="1572" r="1572" b="15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58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26.png"/><Relationship Id="rId23" Type="http://schemas.openxmlformats.org/officeDocument/2006/relationships/notesSlide" Target="../notesSlides/notesSlide16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82.xml"/><Relationship Id="rId20" Type="http://schemas.openxmlformats.org/officeDocument/2006/relationships/tags" Target="../tags/tag81.xml"/><Relationship Id="rId2" Type="http://schemas.openxmlformats.org/officeDocument/2006/relationships/tags" Target="../tags/tag65.xml"/><Relationship Id="rId19" Type="http://schemas.openxmlformats.org/officeDocument/2006/relationships/tags" Target="../tags/tag80.xml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image" Target="../media/image27.png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28.png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31.png"/><Relationship Id="rId1" Type="http://schemas.openxmlformats.org/officeDocument/2006/relationships/tags" Target="../tags/tag9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06.xml"/><Relationship Id="rId6" Type="http://schemas.openxmlformats.org/officeDocument/2006/relationships/image" Target="../media/image20.jpeg"/><Relationship Id="rId5" Type="http://schemas.openxmlformats.org/officeDocument/2006/relationships/image" Target="../media/image14.pn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89255" y="1388745"/>
            <a:ext cx="11366500" cy="231140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ctr" defTabSz="914400" rtl="0" fontAlgn="auto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zh-CN" sz="50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暖通的</a:t>
            </a:r>
            <a:r>
              <a:rPr lang="zh-CN" sz="5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生存</a:t>
            </a:r>
            <a:r>
              <a:rPr lang="zh-CN" sz="50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zh-CN" sz="5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发展</a:t>
            </a:r>
            <a:r>
              <a:rPr lang="en-US" altLang="zh-CN" sz="5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50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50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50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创新、低碳</a:t>
            </a:r>
            <a:endParaRPr lang="zh-CN" sz="5000" b="1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ctr" defTabSz="914400" rtl="0" fontAlgn="auto">
              <a:lnSpc>
                <a:spcPct val="120000"/>
              </a:lnSpc>
              <a:spcBef>
                <a:spcPts val="24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kumimoji="0" 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全国高等院校建环专业课程研讨会）</a:t>
            </a:r>
            <a:endParaRPr kumimoji="0" 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21990" y="4625975"/>
            <a:ext cx="6314440" cy="17703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marR="0" lvl="0" indent="0" algn="ctr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中国建筑西北设计研究院有限公司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ctr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敏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ctr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12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Impact" panose="020B0806030902050204" charset="0"/>
                <a:ea typeface="微软雅黑" panose="020B0503020204020204" charset="-122"/>
                <a:cs typeface="Impact" panose="020B0806030902050204" charset="0"/>
              </a:rPr>
              <a:t>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Impact" panose="020B0806030902050204" charset="0"/>
                <a:ea typeface="微软雅黑" panose="020B0503020204020204" charset="-122"/>
                <a:cs typeface="Impact" panose="020B0806030902050204" charset="0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Impact" panose="020B0806030902050204" charset="0"/>
                <a:ea typeface="微软雅黑" panose="020B0503020204020204" charset="-122"/>
                <a:cs typeface="Impact" panose="020B0806030902050204" charset="0"/>
              </a:rPr>
              <a:t>长沙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Impact" panose="020B0806030902050204" charset="0"/>
              <a:ea typeface="微软雅黑" panose="020B0503020204020204" charset="-122"/>
              <a:cs typeface="Impact" panose="020B080603090205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23875" y="488950"/>
            <a:ext cx="44577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</a:t>
            </a:r>
            <a:endParaRPr kumimoji="0" lang="zh-CN" altLang="en-US" sz="3200" b="1" i="0" kern="120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69085" y="2075180"/>
            <a:ext cx="9053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第一部分：</a:t>
            </a:r>
            <a:r>
              <a:rPr lang="en-US" altLang="zh-CN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建筑业的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现今变化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第二部分：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暖通的发展与生存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对建环教学的建议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9085" y="3429000"/>
            <a:ext cx="9053830" cy="966470"/>
          </a:xfrm>
          <a:prstGeom prst="rect">
            <a:avLst/>
          </a:prstGeom>
          <a:noFill/>
          <a:ln w="50800">
            <a:solidFill>
              <a:srgbClr val="FFC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360191" y="2564631"/>
            <a:ext cx="33756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破</a:t>
            </a:r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</a:t>
            </a:r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endParaRPr lang="zh-CN" altLang="en-US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>
            <a:off x="3741300" y="3927783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430520" y="5666105"/>
            <a:ext cx="6632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创新、低碳、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科技、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数字化、智能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135" y="308610"/>
            <a:ext cx="873125" cy="862330"/>
            <a:chOff x="540" y="759"/>
            <a:chExt cx="1375" cy="1358"/>
          </a:xfrm>
        </p:grpSpPr>
        <p:sp>
          <p:nvSpPr>
            <p:cNvPr id="3" name="Oval 5"/>
            <p:cNvSpPr/>
            <p:nvPr>
              <p:custDataLst>
                <p:tags r:id="rId4"/>
              </p:custDataLst>
            </p:nvPr>
          </p:nvSpPr>
          <p:spPr>
            <a:xfrm>
              <a:off x="540" y="759"/>
              <a:ext cx="1375" cy="1358"/>
            </a:xfrm>
            <a:prstGeom prst="ellipse">
              <a:avLst/>
            </a:prstGeom>
            <a:gradFill>
              <a:gsLst>
                <a:gs pos="0">
                  <a:srgbClr val="A9DF6D"/>
                </a:gs>
                <a:gs pos="87000">
                  <a:srgbClr val="1B7AB2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" name="TextBox 9"/>
            <p:cNvSpPr/>
            <p:nvPr>
              <p:custDataLst>
                <p:tags r:id="rId5"/>
              </p:custDataLst>
            </p:nvPr>
          </p:nvSpPr>
          <p:spPr>
            <a:xfrm>
              <a:off x="612" y="782"/>
              <a:ext cx="12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indent="0" algn="l" fontAlgn="auto">
                <a:lnSpc>
                  <a:spcPct val="100000"/>
                </a:lnSpc>
              </a:pPr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sym typeface="+mn-ea"/>
                </a:rPr>
                <a:t>二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sym typeface="+mn-ea"/>
                </a:rPr>
                <a:t>   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98296" y="280536"/>
            <a:ext cx="5702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探索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暖通空调</a:t>
            </a:r>
            <a:r>
              <a:rPr lang="en-US" altLang="zh-CN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endParaRPr lang="en-US" altLang="zh-CN" sz="4800" b="1" dirty="0" smtClean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652905"/>
            <a:ext cx="11412855" cy="4304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649605" y="6205220"/>
            <a:ext cx="10244455" cy="519430"/>
          </a:xfrm>
          <a:prstGeom prst="flowChartAlternateProcess">
            <a:avLst/>
          </a:prstGeom>
          <a:solidFill>
            <a:srgbClr val="FFFFCC"/>
          </a:solidFill>
          <a:ln w="12700">
            <a:solidFill>
              <a:srgbClr val="0000CC"/>
            </a:solidFill>
            <a:miter lim="800000"/>
          </a:ln>
          <a:effectLst/>
        </p:spPr>
        <p:txBody>
          <a:bodyPr lIns="0" tIns="0" rIns="0" bIns="0" anchor="t" anchorCtr="0"/>
          <a:p>
            <a:pPr marL="100965" marR="0" algn="l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注册：</a:t>
            </a: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热动</a:t>
            </a: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/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暖通</a:t>
            </a: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热动、暖通</a:t>
            </a:r>
            <a:r>
              <a:rPr lang="en-US" altLang="zh-CN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暖  通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zh-CN" alt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2" name="右箭头 61"/>
          <p:cNvSpPr/>
          <p:nvPr/>
        </p:nvSpPr>
        <p:spPr bwMode="auto">
          <a:xfrm rot="5400000">
            <a:off x="2563495" y="5887720"/>
            <a:ext cx="366607" cy="205740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右箭头 21"/>
          <p:cNvSpPr/>
          <p:nvPr/>
        </p:nvSpPr>
        <p:spPr bwMode="auto">
          <a:xfrm rot="5400000">
            <a:off x="5703782" y="5896610"/>
            <a:ext cx="366607" cy="205740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Oval 5"/>
          <p:cNvSpPr/>
          <p:nvPr>
            <p:custDataLst>
              <p:tags r:id="rId2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9"/>
          <p:cNvSpPr/>
          <p:nvPr>
            <p:custDataLst>
              <p:tags r:id="rId3"/>
            </p:custDataLst>
          </p:nvPr>
        </p:nvSpPr>
        <p:spPr>
          <a:xfrm>
            <a:off x="512445" y="260350"/>
            <a:ext cx="116795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“暖通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研究内容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源、网、荷、储（供热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为例）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30743" name="矩形 111"/>
          <p:cNvSpPr/>
          <p:nvPr>
            <p:custDataLst>
              <p:tags r:id="rId4"/>
            </p:custDataLst>
          </p:nvPr>
        </p:nvSpPr>
        <p:spPr>
          <a:xfrm>
            <a:off x="5252720" y="1863725"/>
            <a:ext cx="13106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储</a:t>
            </a:r>
            <a:r>
              <a:rPr kumimoji="0" lang="en-US" altLang="zh-CN" sz="30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能</a:t>
            </a:r>
            <a:r>
              <a:rPr lang="en-US" altLang="zh-CN" sz="3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kumimoji="0" lang="zh-CN" altLang="en-US" sz="3000" b="1" i="0" u="none" strike="noStrike" kern="1200" cap="none" spc="0" normalizeH="0" baseline="0" noProof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 bwMode="auto">
          <a:xfrm rot="5400000">
            <a:off x="9276927" y="5900420"/>
            <a:ext cx="366607" cy="205740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AutoShape 6"/>
          <p:cNvSpPr/>
          <p:nvPr/>
        </p:nvSpPr>
        <p:spPr>
          <a:xfrm>
            <a:off x="10436225" y="944880"/>
            <a:ext cx="1679575" cy="633730"/>
          </a:xfrm>
          <a:prstGeom prst="cloudCallout">
            <a:avLst>
              <a:gd name="adj1" fmla="val -78809"/>
              <a:gd name="adj2" fmla="val 143486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tIns="48260" rIns="0" bIns="48260" anchor="ctr" anchorCtr="1"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</a:t>
            </a:r>
            <a:endParaRPr lang="zh-CN" altLang="en-US" sz="28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112395" y="1058545"/>
            <a:ext cx="4448175" cy="561975"/>
          </a:xfrm>
          <a:prstGeom prst="cloudCallout">
            <a:avLst>
              <a:gd name="adj1" fmla="val -49"/>
              <a:gd name="adj2" fmla="val 131468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tIns="48260" rIns="0" bIns="48260" anchor="ctr" anchorCtr="1"/>
          <a:p>
            <a:pPr algn="l">
              <a:lnSpc>
                <a:spcPct val="120000"/>
              </a:lnSpc>
              <a:spcAft>
                <a:spcPts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城市、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小区、建筑</a:t>
            </a:r>
            <a:endParaRPr lang="zh-CN" altLang="en-US" sz="28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62" grpId="0" bldLvl="0" animBg="1"/>
      <p:bldP spid="22" grpId="0" bldLvl="0" animBg="1"/>
      <p:bldP spid="8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" name="Oval 35"/>
          <p:cNvSpPr>
            <a:spLocks noChangeArrowheads="1"/>
          </p:cNvSpPr>
          <p:nvPr/>
        </p:nvSpPr>
        <p:spPr bwMode="auto">
          <a:xfrm>
            <a:off x="2044700" y="2035175"/>
            <a:ext cx="7704455" cy="37846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12700" algn="ctr">
            <a:solidFill>
              <a:srgbClr val="000000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algn="ctr"/>
            <a:endParaRPr lang="en-US" altLang="zh-CN" sz="2135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en-US" altLang="zh-CN" sz="2135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en-US" altLang="zh-CN" sz="2135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en-US" altLang="zh-CN" sz="2135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en-US" altLang="zh-CN" sz="2135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能源局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管辖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——   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？？？</a:t>
            </a:r>
            <a:r>
              <a:rPr lang="en-US" altLang="zh-CN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住建部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管辖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Oval 36"/>
          <p:cNvSpPr>
            <a:spLocks noChangeArrowheads="1"/>
          </p:cNvSpPr>
          <p:nvPr/>
        </p:nvSpPr>
        <p:spPr bwMode="auto">
          <a:xfrm>
            <a:off x="7544435" y="3011170"/>
            <a:ext cx="2129790" cy="1194435"/>
          </a:xfrm>
          <a:prstGeom prst="ellipse">
            <a:avLst/>
          </a:prstGeom>
          <a:solidFill>
            <a:srgbClr val="CCFFFF">
              <a:alpha val="70000"/>
            </a:srgbClr>
          </a:solidFill>
          <a:ln w="19050" algn="ctr">
            <a:solidFill>
              <a:srgbClr val="FF0000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marL="0" indent="0" algn="ctr" latinLnBrk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建筑物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latinLnBrk="0">
              <a:lnSpc>
                <a:spcPct val="130000"/>
              </a:lnSpc>
            </a:pPr>
            <a:r>
              <a:rPr lang="zh-CN" altLang="en-US" sz="1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运行</a:t>
            </a:r>
            <a:r>
              <a:rPr lang="zh-CN" altLang="en-US" sz="1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用能</a:t>
            </a:r>
            <a:endParaRPr lang="zh-CN" altLang="en-US" sz="18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54" name="Oval 37"/>
          <p:cNvSpPr>
            <a:spLocks noChangeArrowheads="1"/>
          </p:cNvSpPr>
          <p:nvPr/>
        </p:nvSpPr>
        <p:spPr bwMode="auto">
          <a:xfrm>
            <a:off x="2148205" y="2723515"/>
            <a:ext cx="2578100" cy="1856105"/>
          </a:xfrm>
          <a:prstGeom prst="ellipse">
            <a:avLst/>
          </a:prstGeom>
          <a:solidFill>
            <a:srgbClr val="00FF00">
              <a:alpha val="70000"/>
            </a:srgbClr>
          </a:solidFill>
          <a:ln w="19050" algn="ctr">
            <a:solidFill>
              <a:srgbClr val="333399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marL="0" indent="0" algn="ctr" latinLnBrk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城市能源</a:t>
            </a:r>
            <a:endParaRPr lang="zh-CN" altLang="en-US" sz="2135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latinLnBrk="0"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电力、热力、燃气</a:t>
            </a:r>
            <a:endParaRPr lang="zh-CN" altLang="en-US" sz="18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55" name="Oval 38"/>
          <p:cNvSpPr>
            <a:spLocks noChangeArrowheads="1"/>
          </p:cNvSpPr>
          <p:nvPr/>
        </p:nvSpPr>
        <p:spPr bwMode="auto">
          <a:xfrm>
            <a:off x="4850765" y="4655820"/>
            <a:ext cx="2301240" cy="1141095"/>
          </a:xfrm>
          <a:prstGeom prst="ellipse">
            <a:avLst/>
          </a:prstGeom>
          <a:solidFill>
            <a:srgbClr val="FFFF00">
              <a:alpha val="72000"/>
            </a:srgbClr>
          </a:solidFill>
          <a:ln w="19050" algn="ctr">
            <a:solidFill>
              <a:srgbClr val="800080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algn="ctr"/>
            <a:r>
              <a:rPr lang="zh-CN" altLang="en-US" sz="2800" b="1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建筑能源</a:t>
            </a:r>
            <a:endParaRPr lang="zh-CN" altLang="en-US" sz="2800" b="1">
              <a:solidFill>
                <a:srgbClr val="0000FF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区域能源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虚尾箭头 58"/>
          <p:cNvSpPr/>
          <p:nvPr/>
        </p:nvSpPr>
        <p:spPr>
          <a:xfrm>
            <a:off x="4926965" y="3465195"/>
            <a:ext cx="2429510" cy="277495"/>
          </a:xfrm>
          <a:prstGeom prst="stripedRightArrow">
            <a:avLst/>
          </a:prstGeom>
          <a:solidFill>
            <a:schemeClr val="accent3">
              <a:lumMod val="85000"/>
              <a:alpha val="48000"/>
            </a:schemeClr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72685" y="3011170"/>
            <a:ext cx="2246630" cy="384810"/>
          </a:xfrm>
          <a:prstGeom prst="rect">
            <a:avLst/>
          </a:prstGeom>
          <a:solidFill>
            <a:srgbClr val="E9FED0"/>
          </a:solidFill>
          <a:ln w="0" cmpd="sng">
            <a:solidFill>
              <a:schemeClr val="accent1"/>
            </a:solidFill>
            <a:prstDash val="solid"/>
          </a:ln>
        </p:spPr>
        <p:txBody>
          <a:bodyPr wrap="square" lIns="0" tIns="23706" rIns="0" bIns="23706" rtlCol="0">
            <a:noAutofit/>
          </a:bodyPr>
          <a:p>
            <a:pPr marL="0" indent="0" algn="ctr" latinLnBrk="0"/>
            <a:r>
              <a:rPr lang="zh-CN" altLang="en-US" sz="18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供电、燃气、</a:t>
            </a:r>
            <a:r>
              <a:rPr lang="zh-CN" altLang="en-US" sz="1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供冷热</a:t>
            </a:r>
            <a:endParaRPr lang="zh-CN" altLang="en-US" sz="1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18900000">
            <a:off x="7127875" y="4502785"/>
            <a:ext cx="1223010" cy="539115"/>
          </a:xfrm>
          <a:prstGeom prst="rect">
            <a:avLst/>
          </a:prstGeom>
          <a:solidFill>
            <a:srgbClr val="FFFF00">
              <a:alpha val="63000"/>
            </a:srgbClr>
          </a:solidFill>
          <a:ln w="0" cmpd="sng">
            <a:solidFill>
              <a:schemeClr val="bg1"/>
            </a:solidFill>
            <a:prstDash val="solid"/>
          </a:ln>
        </p:spPr>
        <p:txBody>
          <a:bodyPr wrap="square" lIns="48260" tIns="23706" rIns="48260" bIns="23706" rtlCol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供冷、供热</a:t>
            </a:r>
            <a:endParaRPr lang="zh-CN" altLang="en-US" sz="1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en-US" altLang="zh-CN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氢、电</a:t>
            </a:r>
            <a:r>
              <a:rPr lang="en-US" altLang="zh-CN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1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圆角矩形标注 26"/>
          <p:cNvSpPr>
            <a:spLocks noChangeArrowheads="1"/>
          </p:cNvSpPr>
          <p:nvPr/>
        </p:nvSpPr>
        <p:spPr bwMode="auto">
          <a:xfrm>
            <a:off x="81280" y="5179060"/>
            <a:ext cx="2997200" cy="970280"/>
          </a:xfrm>
          <a:prstGeom prst="wedgeRoundRectCallout">
            <a:avLst>
              <a:gd name="adj1" fmla="val 32838"/>
              <a:gd name="adj2" fmla="val -134947"/>
              <a:gd name="adj3" fmla="val 16667"/>
            </a:avLst>
          </a:prstGeom>
          <a:solidFill>
            <a:srgbClr val="66FF33">
              <a:alpha val="44000"/>
            </a:srgbClr>
          </a:solidFill>
          <a:ln w="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000" tIns="27000" rIns="27000" bIns="27000"/>
          <a:p>
            <a:pPr marL="0" indent="0" algn="l" latinLnBrk="0">
              <a:lnSpc>
                <a:spcPct val="100000"/>
              </a:lnSpc>
            </a:pPr>
            <a:r>
              <a:rPr lang="en-US" altLang="zh-CN" sz="18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用户负荷 </a:t>
            </a:r>
            <a:r>
              <a:rPr lang="en-US" altLang="zh-CN" sz="18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18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基本稳定；</a:t>
            </a:r>
            <a:endParaRPr lang="zh-CN" altLang="en-US" sz="1800" b="1" noProof="1" smtClean="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 latinLnBrk="0">
              <a:lnSpc>
                <a:spcPct val="100000"/>
              </a:lnSpc>
            </a:pPr>
            <a:r>
              <a:rPr lang="en-US" altLang="zh-CN" sz="1800" b="1" noProof="1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b="1" noProof="1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政府保障 </a:t>
            </a:r>
            <a:r>
              <a:rPr lang="en-US" altLang="zh-CN" sz="1800" b="1" noProof="1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zh-CN" altLang="en-US" sz="1800" b="1" noProof="1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特许经营权</a:t>
            </a:r>
            <a:endParaRPr lang="zh-CN" altLang="en-US" sz="1800" b="1" noProof="1" smtClean="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 latinLnBrk="0">
              <a:lnSpc>
                <a:spcPct val="100000"/>
              </a:lnSpc>
            </a:pPr>
            <a:r>
              <a:rPr lang="en-US" altLang="zh-CN" sz="1800" b="1" dirty="0" smtClean="0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00" b="1" dirty="0" smtClean="0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生产管理 </a:t>
            </a:r>
            <a:r>
              <a:rPr lang="en-US" altLang="zh-CN" sz="1800" b="1" dirty="0" smtClean="0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 </a:t>
            </a:r>
            <a:r>
              <a:rPr lang="zh-CN" altLang="en-US" sz="1800" b="1" dirty="0" smtClean="0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单一</a:t>
            </a:r>
            <a:r>
              <a:rPr lang="zh-CN" altLang="en-US" sz="1800" b="1" dirty="0" smtClean="0">
                <a:solidFill>
                  <a:srgbClr val="7030A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且独家</a:t>
            </a:r>
            <a:endParaRPr lang="zh-CN" altLang="en-US" sz="1800" b="1" noProof="1" dirty="0" smtClean="0">
              <a:solidFill>
                <a:srgbClr val="7030A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9577070" y="2632710"/>
            <a:ext cx="2261235" cy="567055"/>
          </a:xfrm>
          <a:prstGeom prst="roundRect">
            <a:avLst>
              <a:gd name="adj" fmla="val 17295"/>
            </a:avLst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p>
            <a: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照明、家电、炊具、</a:t>
            </a:r>
            <a:r>
              <a:rPr lang="en-US" altLang="zh-CN" sz="16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16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空调（冷热）、热水</a:t>
            </a:r>
            <a:endParaRPr lang="zh-CN" altLang="en-US" sz="1600" dirty="0">
              <a:solidFill>
                <a:srgbClr val="0070C0"/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marR="0" indent="0" algn="ctr" defTabSz="914400" rtl="0" eaLnBrk="0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600" dirty="0">
              <a:solidFill>
                <a:srgbClr val="0070C0"/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9491345" y="4742815"/>
            <a:ext cx="2606040" cy="1406525"/>
            <a:chOff x="10795" y="4277"/>
            <a:chExt cx="3711" cy="2793"/>
          </a:xfrm>
        </p:grpSpPr>
        <p:sp>
          <p:nvSpPr>
            <p:cNvPr id="23" name="右箭头 22"/>
            <p:cNvSpPr/>
            <p:nvPr/>
          </p:nvSpPr>
          <p:spPr bwMode="auto">
            <a:xfrm rot="5400000">
              <a:off x="12661" y="6413"/>
              <a:ext cx="433" cy="243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FF00"/>
              </a:solidFill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4" name="图片 13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5" y="4277"/>
              <a:ext cx="3711" cy="2793"/>
            </a:xfrm>
            <a:prstGeom prst="rect">
              <a:avLst/>
            </a:prstGeom>
            <a:ln w="25400" cmpd="sng">
              <a:solidFill>
                <a:srgbClr val="FF00FF"/>
              </a:solidFill>
              <a:prstDash val="dash"/>
            </a:ln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74370" y="513715"/>
            <a:ext cx="1569085" cy="273621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4324" t="6608" r="9398" b="14178"/>
          <a:stretch>
            <a:fillRect/>
          </a:stretch>
        </p:blipFill>
        <p:spPr>
          <a:xfrm>
            <a:off x="4726305" y="1172845"/>
            <a:ext cx="2762885" cy="1459865"/>
          </a:xfrm>
          <a:prstGeom prst="rect">
            <a:avLst/>
          </a:prstGeom>
          <a:ln w="63500" cmpd="sng">
            <a:solidFill>
              <a:srgbClr val="FF0000"/>
            </a:solidFill>
            <a:prstDash val="sysDash"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0030" y="1016635"/>
            <a:ext cx="2967990" cy="161353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2" name="AutoShape 6"/>
          <p:cNvSpPr/>
          <p:nvPr/>
        </p:nvSpPr>
        <p:spPr>
          <a:xfrm>
            <a:off x="1754505" y="1051560"/>
            <a:ext cx="1280160" cy="471805"/>
          </a:xfrm>
          <a:prstGeom prst="cloudCallout">
            <a:avLst>
              <a:gd name="adj1" fmla="val 51240"/>
              <a:gd name="adj2" fmla="val 294549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城市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AutoShape 6"/>
          <p:cNvSpPr/>
          <p:nvPr/>
        </p:nvSpPr>
        <p:spPr>
          <a:xfrm>
            <a:off x="5426710" y="980440"/>
            <a:ext cx="1340485" cy="466725"/>
          </a:xfrm>
          <a:prstGeom prst="cloudCallout">
            <a:avLst>
              <a:gd name="adj1" fmla="val -12176"/>
              <a:gd name="adj2" fmla="val 360844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园区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AutoShape 6"/>
          <p:cNvSpPr/>
          <p:nvPr/>
        </p:nvSpPr>
        <p:spPr>
          <a:xfrm>
            <a:off x="9180830" y="944245"/>
            <a:ext cx="1340485" cy="467360"/>
          </a:xfrm>
          <a:prstGeom prst="cloudCallout">
            <a:avLst>
              <a:gd name="adj1" fmla="val -79654"/>
              <a:gd name="adj2" fmla="val 380706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虚尾箭头 18"/>
          <p:cNvSpPr/>
          <p:nvPr/>
        </p:nvSpPr>
        <p:spPr>
          <a:xfrm rot="5400000">
            <a:off x="5549265" y="4001770"/>
            <a:ext cx="930910" cy="278130"/>
          </a:xfrm>
          <a:prstGeom prst="stripedRightArrow">
            <a:avLst/>
          </a:prstGeom>
          <a:solidFill>
            <a:schemeClr val="accent3">
              <a:lumMod val="85000"/>
              <a:alpha val="48000"/>
            </a:schemeClr>
          </a:solidFill>
          <a:ln w="254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0">
            <a:off x="3581400" y="4632960"/>
            <a:ext cx="1216660" cy="748030"/>
            <a:chOff x="5640" y="7116"/>
            <a:chExt cx="1916" cy="1178"/>
          </a:xfrm>
        </p:grpSpPr>
        <p:sp>
          <p:nvSpPr>
            <p:cNvPr id="63" name="文本框 62"/>
            <p:cNvSpPr txBox="1"/>
            <p:nvPr/>
          </p:nvSpPr>
          <p:spPr>
            <a:xfrm rot="1920000">
              <a:off x="5640" y="7444"/>
              <a:ext cx="1799" cy="850"/>
            </a:xfrm>
            <a:prstGeom prst="rect">
              <a:avLst/>
            </a:prstGeom>
            <a:solidFill>
              <a:srgbClr val="FFFF00">
                <a:alpha val="63000"/>
              </a:srgbClr>
            </a:solidFill>
            <a:ln w="0" cmpd="sng">
              <a:solidFill>
                <a:schemeClr val="bg1"/>
              </a:solidFill>
              <a:prstDash val="solid"/>
            </a:ln>
          </p:spPr>
          <p:txBody>
            <a:bodyPr wrap="square" lIns="48260" tIns="23706" rIns="48260" bIns="23706" rtlCol="0">
              <a:noAutofit/>
            </a:bodyPr>
            <a:p>
              <a:pPr algn="ctr"/>
              <a:r>
                <a:rPr lang="zh-CN" altLang="en-US" sz="1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供电、</a:t>
              </a:r>
              <a:r>
                <a:rPr lang="zh-CN" altLang="en-US" sz="1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供氢</a:t>
              </a:r>
              <a:endParaRPr lang="zh-CN" altLang="en-US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zh-CN" altLang="en-US" sz="1600" b="1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分布式）</a:t>
              </a:r>
              <a:endParaRPr lang="zh-CN" altLang="en-US" sz="1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1" name="虚尾箭头 20"/>
            <p:cNvSpPr/>
            <p:nvPr/>
          </p:nvSpPr>
          <p:spPr>
            <a:xfrm rot="12660000">
              <a:off x="6370" y="7116"/>
              <a:ext cx="1186" cy="438"/>
            </a:xfrm>
            <a:prstGeom prst="stripedRightArrow">
              <a:avLst/>
            </a:prstGeom>
            <a:solidFill>
              <a:srgbClr val="00B050">
                <a:alpha val="48000"/>
              </a:srgbClr>
            </a:solidFill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rtlCol="0" anchor="t" anchorCtr="0" compatLnSpc="1">
              <a:noAutofit/>
            </a:bodyPr>
            <a:p>
              <a:pPr lvl="0" algn="l">
                <a:buClrTx/>
                <a:buSzTx/>
                <a:buFont typeface="Arial" panose="020B0604020202020204" pitchFamily="34" charset="0"/>
              </a:pPr>
              <a:endParaRPr lang="zh-CN" altLang="en-US" sz="2400" smtClean="0">
                <a:ln>
                  <a:noFill/>
                </a:ln>
                <a:effectLst/>
                <a:sym typeface="+mn-ea"/>
              </a:endParaRPr>
            </a:p>
          </p:txBody>
        </p:sp>
      </p:grpSp>
      <p:sp>
        <p:nvSpPr>
          <p:cNvPr id="22" name="虚尾箭头 21"/>
          <p:cNvSpPr/>
          <p:nvPr/>
        </p:nvSpPr>
        <p:spPr>
          <a:xfrm rot="18900000">
            <a:off x="6877685" y="4350385"/>
            <a:ext cx="1005205" cy="278130"/>
          </a:xfrm>
          <a:prstGeom prst="stripedRightArrow">
            <a:avLst/>
          </a:prstGeom>
          <a:solidFill>
            <a:srgbClr val="00B050">
              <a:alpha val="48000"/>
            </a:srgbClr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>
            <a:noAutofit/>
          </a:bodyPr>
          <a:p>
            <a:pPr lvl="0" algn="l">
              <a:buClrTx/>
              <a:buSzTx/>
              <a:buFont typeface="Arial" panose="020B0604020202020204" pitchFamily="34" charset="0"/>
            </a:pPr>
            <a:endParaRPr lang="zh-CN" altLang="en-US" sz="2400" smtClean="0">
              <a:ln>
                <a:noFill/>
              </a:ln>
              <a:effectLst/>
              <a:sym typeface="+mn-ea"/>
            </a:endParaRPr>
          </a:p>
        </p:txBody>
      </p:sp>
      <p:sp>
        <p:nvSpPr>
          <p:cNvPr id="58" name="圆角矩形标注 26"/>
          <p:cNvSpPr>
            <a:spLocks noChangeArrowheads="1"/>
          </p:cNvSpPr>
          <p:nvPr/>
        </p:nvSpPr>
        <p:spPr bwMode="auto">
          <a:xfrm>
            <a:off x="9491345" y="4728845"/>
            <a:ext cx="2632710" cy="1435735"/>
          </a:xfrm>
          <a:prstGeom prst="wedgeRoundRectCallout">
            <a:avLst>
              <a:gd name="adj1" fmla="val -64837"/>
              <a:gd name="adj2" fmla="val -96660"/>
              <a:gd name="adj3" fmla="val 16667"/>
            </a:avLst>
          </a:prstGeom>
          <a:solidFill>
            <a:schemeClr val="accent6">
              <a:lumMod val="40000"/>
              <a:lumOff val="60000"/>
              <a:alpha val="13000"/>
            </a:schemeClr>
          </a:solidFill>
          <a:ln w="0" algn="ctr">
            <a:solidFill>
              <a:srgbClr val="0000FF"/>
            </a:solidFill>
            <a:round/>
          </a:ln>
        </p:spPr>
        <p:txBody>
          <a:bodyPr lIns="27000" tIns="27000" rIns="27000" bIns="27000"/>
          <a:p>
            <a:pPr marL="0" indent="0" algn="ctr" latinLnBrk="0">
              <a:lnSpc>
                <a:spcPct val="120000"/>
              </a:lnSpc>
            </a:pPr>
            <a:endParaRPr lang="zh-CN" altLang="en-US" sz="1800" b="1" noProof="1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9165" y="6225540"/>
            <a:ext cx="20091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 b="1"/>
              <a:t>全天负荷变化</a:t>
            </a:r>
            <a:endParaRPr lang="zh-CN" altLang="en-US" sz="1600" b="1"/>
          </a:p>
        </p:txBody>
      </p:sp>
      <p:sp>
        <p:nvSpPr>
          <p:cNvPr id="2" name="Oval 66"/>
          <p:cNvSpPr>
            <a:spLocks noChangeArrowheads="1"/>
          </p:cNvSpPr>
          <p:nvPr/>
        </p:nvSpPr>
        <p:spPr bwMode="auto">
          <a:xfrm>
            <a:off x="5488940" y="6271895"/>
            <a:ext cx="1225550" cy="52197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81068" y="2313305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6263428" y="372618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1774613" y="6390005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Oval 5"/>
          <p:cNvSpPr/>
          <p:nvPr>
            <p:custDataLst>
              <p:tags r:id="rId5"/>
            </p:custDataLst>
          </p:nvPr>
        </p:nvSpPr>
        <p:spPr>
          <a:xfrm>
            <a:off x="342902" y="1079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6"/>
            </p:custDataLst>
          </p:nvPr>
        </p:nvSpPr>
        <p:spPr>
          <a:xfrm>
            <a:off x="481330" y="-24130"/>
            <a:ext cx="86493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暖通能源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”——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供能的变化与特点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12" grpId="0" bldLvl="0" animBg="1"/>
      <p:bldP spid="15" grpId="0" bldLvl="0" animBg="1"/>
      <p:bldP spid="16" grpId="0" bldLvl="0" animBg="1"/>
      <p:bldP spid="12" grpId="1" animBg="1"/>
      <p:bldP spid="15" grpId="1" animBg="1"/>
      <p:bldP spid="16" grpId="1" animBg="1"/>
      <p:bldP spid="61" grpId="0" bldLvl="0" animBg="1"/>
      <p:bldP spid="20" grpId="0" bldLvl="0" animBg="1"/>
      <p:bldP spid="62" grpId="0" bldLvl="0" animBg="1"/>
      <p:bldP spid="61" grpId="1" animBg="1"/>
      <p:bldP spid="20" grpId="1" animBg="1"/>
      <p:bldP spid="62" grpId="1" animBg="1"/>
      <p:bldP spid="27" grpId="0" bldLvl="0" animBg="1"/>
      <p:bldP spid="2" grpId="0" bldLvl="0" animBg="1"/>
      <p:bldP spid="27" grpId="1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Oval 35"/>
          <p:cNvSpPr>
            <a:spLocks noChangeArrowheads="1"/>
          </p:cNvSpPr>
          <p:nvPr/>
        </p:nvSpPr>
        <p:spPr bwMode="auto">
          <a:xfrm>
            <a:off x="2121535" y="1311910"/>
            <a:ext cx="7696835" cy="3428365"/>
          </a:xfrm>
          <a:prstGeom prst="ellipse">
            <a:avLst/>
          </a:prstGeom>
          <a:solidFill>
            <a:srgbClr val="FFFF00">
              <a:alpha val="70000"/>
            </a:srgbClr>
          </a:solidFill>
          <a:ln w="38100" cmpd="sng" algn="ctr">
            <a:solidFill>
              <a:srgbClr val="FF0000"/>
            </a:solidFill>
            <a:prstDash val="sysDot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marL="0" indent="0" algn="ctr" latinLnBrk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综合能源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marL="0" indent="0" algn="ctr" latinLnBrk="0">
              <a:lnSpc>
                <a:spcPct val="13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（电力、热力、燃气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……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）</a:t>
            </a:r>
            <a:endParaRPr lang="zh-CN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/>
            <a:endParaRPr lang="zh-CN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7" name="Oval 35"/>
          <p:cNvSpPr>
            <a:spLocks noChangeArrowheads="1"/>
          </p:cNvSpPr>
          <p:nvPr/>
        </p:nvSpPr>
        <p:spPr bwMode="auto">
          <a:xfrm>
            <a:off x="432435" y="4391025"/>
            <a:ext cx="5663565" cy="1785620"/>
          </a:xfrm>
          <a:prstGeom prst="ellipse">
            <a:avLst/>
          </a:prstGeom>
          <a:solidFill>
            <a:schemeClr val="accent6">
              <a:alpha val="70000"/>
            </a:schemeClr>
          </a:solidFill>
          <a:ln w="38100" cmpd="sng" algn="ctr">
            <a:solidFill>
              <a:srgbClr val="00B0F0">
                <a:alpha val="70000"/>
              </a:srgbClr>
            </a:solidFill>
            <a:prstDash val="sysDot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200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区域能源</a:t>
            </a:r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135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endParaRPr lang="en-US" altLang="zh-CN" sz="2135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35"/>
          <p:cNvSpPr>
            <a:spLocks noChangeArrowheads="1"/>
          </p:cNvSpPr>
          <p:nvPr/>
        </p:nvSpPr>
        <p:spPr bwMode="auto">
          <a:xfrm>
            <a:off x="6096000" y="4478020"/>
            <a:ext cx="5948680" cy="1836420"/>
          </a:xfrm>
          <a:prstGeom prst="ellipse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 w="38100" cmpd="sng" algn="ctr">
            <a:solidFill>
              <a:srgbClr val="00B0F0"/>
            </a:solidFill>
            <a:prstDash val="sysDot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p>
            <a:pPr algn="ctr"/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200" b="1" dirty="0">
                <a:solidFill>
                  <a:srgbClr val="0000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建筑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能源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10395585" y="2609215"/>
            <a:ext cx="1682115" cy="1005840"/>
            <a:chOff x="10795" y="4277"/>
            <a:chExt cx="3711" cy="2793"/>
          </a:xfrm>
        </p:grpSpPr>
        <p:sp>
          <p:nvSpPr>
            <p:cNvPr id="23" name="右箭头 22"/>
            <p:cNvSpPr/>
            <p:nvPr/>
          </p:nvSpPr>
          <p:spPr bwMode="auto">
            <a:xfrm rot="5400000">
              <a:off x="12661" y="6413"/>
              <a:ext cx="433" cy="243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FF00"/>
              </a:solidFill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4" name="图片 13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5" y="4277"/>
              <a:ext cx="3711" cy="2793"/>
            </a:xfrm>
            <a:prstGeom prst="rect">
              <a:avLst/>
            </a:prstGeom>
            <a:ln w="25400" cmpd="sng">
              <a:solidFill>
                <a:srgbClr val="FF00FF"/>
              </a:solidFill>
              <a:prstDash val="dash"/>
            </a:ln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443990" y="3078480"/>
            <a:ext cx="1568450" cy="273621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4324" t="6608" r="9398" b="14178"/>
          <a:stretch>
            <a:fillRect/>
          </a:stretch>
        </p:blipFill>
        <p:spPr>
          <a:xfrm>
            <a:off x="4629785" y="3662680"/>
            <a:ext cx="2762885" cy="1459865"/>
          </a:xfrm>
          <a:prstGeom prst="rect">
            <a:avLst/>
          </a:prstGeom>
          <a:ln w="63500" cmpd="sng">
            <a:solidFill>
              <a:srgbClr val="FF0000"/>
            </a:solidFill>
            <a:prstDash val="sysDash"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5335" y="3655695"/>
            <a:ext cx="2967990" cy="161353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2" name="AutoShape 6"/>
          <p:cNvSpPr/>
          <p:nvPr/>
        </p:nvSpPr>
        <p:spPr>
          <a:xfrm>
            <a:off x="2523490" y="3616325"/>
            <a:ext cx="1280160" cy="471805"/>
          </a:xfrm>
          <a:prstGeom prst="cloudCallout">
            <a:avLst>
              <a:gd name="adj1" fmla="val 744"/>
              <a:gd name="adj2" fmla="val 62382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城市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AutoShape 6"/>
          <p:cNvSpPr/>
          <p:nvPr/>
        </p:nvSpPr>
        <p:spPr>
          <a:xfrm>
            <a:off x="5107305" y="3506470"/>
            <a:ext cx="2371090" cy="431165"/>
          </a:xfrm>
          <a:prstGeom prst="cloudCallout">
            <a:avLst>
              <a:gd name="adj1" fmla="val -14234"/>
              <a:gd name="adj2" fmla="val 38843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园区、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小区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AutoShape 6"/>
          <p:cNvSpPr/>
          <p:nvPr/>
        </p:nvSpPr>
        <p:spPr>
          <a:xfrm>
            <a:off x="8446135" y="3583305"/>
            <a:ext cx="2089150" cy="467360"/>
          </a:xfrm>
          <a:prstGeom prst="cloudCallout">
            <a:avLst>
              <a:gd name="adj1" fmla="val 9878"/>
              <a:gd name="adj2" fmla="val 31250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单体建筑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280650" y="2355850"/>
            <a:ext cx="18770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b="1"/>
              <a:t>全天</a:t>
            </a:r>
            <a:r>
              <a:rPr lang="zh-CN" altLang="en-US" sz="1200" b="1"/>
              <a:t>用户负荷变化</a:t>
            </a:r>
            <a:endParaRPr lang="zh-CN" altLang="en-US" sz="1200" b="1"/>
          </a:p>
        </p:txBody>
      </p:sp>
      <p:sp>
        <p:nvSpPr>
          <p:cNvPr id="3" name="Oval 5"/>
          <p:cNvSpPr/>
          <p:nvPr>
            <p:custDataLst>
              <p:tags r:id="rId5"/>
            </p:custDataLst>
          </p:nvPr>
        </p:nvSpPr>
        <p:spPr>
          <a:xfrm>
            <a:off x="342902" y="1079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6"/>
            </p:custDataLst>
          </p:nvPr>
        </p:nvSpPr>
        <p:spPr>
          <a:xfrm>
            <a:off x="481330" y="-24130"/>
            <a:ext cx="86493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暖通能源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”——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供能形式的范围及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内容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pic>
        <p:nvPicPr>
          <p:cNvPr id="28" name="图片 27"/>
          <p:cNvPicPr/>
          <p:nvPr/>
        </p:nvPicPr>
        <p:blipFill>
          <a:blip r:embed="rId7"/>
          <a:stretch>
            <a:fillRect/>
          </a:stretch>
        </p:blipFill>
        <p:spPr>
          <a:xfrm>
            <a:off x="2504440" y="2125980"/>
            <a:ext cx="2051685" cy="1226820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8"/>
          <a:stretch>
            <a:fillRect/>
          </a:stretch>
        </p:blipFill>
        <p:spPr>
          <a:xfrm>
            <a:off x="7424420" y="2098040"/>
            <a:ext cx="2122170" cy="1254760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9"/>
          <a:stretch>
            <a:fillRect/>
          </a:stretch>
        </p:blipFill>
        <p:spPr>
          <a:xfrm>
            <a:off x="8613140" y="1067435"/>
            <a:ext cx="1598295" cy="1030605"/>
          </a:xfrm>
          <a:prstGeom prst="rect">
            <a:avLst/>
          </a:prstGeom>
          <a:ln w="25400" cmpd="sng">
            <a:solidFill>
              <a:srgbClr val="FF00FF"/>
            </a:solidFill>
            <a:prstDash val="dash"/>
          </a:ln>
        </p:spPr>
      </p:pic>
      <p:sp>
        <p:nvSpPr>
          <p:cNvPr id="31" name="文本框 30"/>
          <p:cNvSpPr txBox="1"/>
          <p:nvPr/>
        </p:nvSpPr>
        <p:spPr>
          <a:xfrm>
            <a:off x="8253095" y="806450"/>
            <a:ext cx="23260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b="1"/>
              <a:t>不同条件下发电</a:t>
            </a:r>
            <a:r>
              <a:rPr lang="zh-CN" altLang="en-US" sz="1200" b="1"/>
              <a:t>量变化</a:t>
            </a:r>
            <a:endParaRPr lang="zh-CN" altLang="en-US" sz="1200" b="1"/>
          </a:p>
        </p:txBody>
      </p:sp>
      <p:sp>
        <p:nvSpPr>
          <p:cNvPr id="32" name="AutoShape 6"/>
          <p:cNvSpPr/>
          <p:nvPr/>
        </p:nvSpPr>
        <p:spPr>
          <a:xfrm>
            <a:off x="2316480" y="2084705"/>
            <a:ext cx="1192530" cy="471805"/>
          </a:xfrm>
          <a:prstGeom prst="cloudCallout">
            <a:avLst>
              <a:gd name="adj1" fmla="val 744"/>
              <a:gd name="adj2" fmla="val 62382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电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厂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AutoShape 6"/>
          <p:cNvSpPr/>
          <p:nvPr/>
        </p:nvSpPr>
        <p:spPr>
          <a:xfrm>
            <a:off x="8197215" y="2096770"/>
            <a:ext cx="1491615" cy="471805"/>
          </a:xfrm>
          <a:prstGeom prst="cloudCallout">
            <a:avLst>
              <a:gd name="adj1" fmla="val 744"/>
              <a:gd name="adj2" fmla="val 62382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marL="0" indent="0" algn="ctr" latinLnBrk="0">
              <a:lnSpc>
                <a:spcPct val="10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风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光电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6" grpId="0" bldLvl="0" animBg="1"/>
      <p:bldP spid="12" grpId="1" animBg="1"/>
      <p:bldP spid="15" grpId="1" animBg="1"/>
      <p:bldP spid="16" grpId="1" animBg="1"/>
      <p:bldP spid="32" grpId="0" bldLvl="0" animBg="1"/>
      <p:bldP spid="32" grpId="1" animBg="1"/>
      <p:bldP spid="33" grpId="0" bldLvl="0" animBg="1"/>
      <p:bldP spid="3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028093" y="446193"/>
            <a:ext cx="4047913" cy="62822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8093" y="2418080"/>
            <a:ext cx="4047913" cy="2350347"/>
          </a:xfrm>
          <a:prstGeom prst="rect">
            <a:avLst/>
          </a:prstGeom>
        </p:spPr>
      </p:pic>
      <p:pic>
        <p:nvPicPr>
          <p:cNvPr id="38915" name="图片 15"/>
          <p:cNvPicPr>
            <a:picLocks noChangeAspect="1"/>
          </p:cNvPicPr>
          <p:nvPr/>
        </p:nvPicPr>
        <p:blipFill>
          <a:blip r:embed="rId2"/>
          <a:srcRect t="10171"/>
          <a:stretch>
            <a:fillRect/>
          </a:stretch>
        </p:blipFill>
        <p:spPr>
          <a:xfrm>
            <a:off x="8028093" y="4768427"/>
            <a:ext cx="4048760" cy="1960880"/>
          </a:xfrm>
          <a:prstGeom prst="rect">
            <a:avLst/>
          </a:prstGeom>
          <a:noFill/>
          <a:ln w="12700" cmpd="sng">
            <a:solidFill>
              <a:srgbClr val="FFFF00"/>
            </a:solidFill>
            <a:prstDash val="solid"/>
          </a:ln>
        </p:spPr>
      </p:pic>
      <p:sp>
        <p:nvSpPr>
          <p:cNvPr id="60424" name="AutoShape 15"/>
          <p:cNvSpPr/>
          <p:nvPr/>
        </p:nvSpPr>
        <p:spPr>
          <a:xfrm>
            <a:off x="8448887" y="1046480"/>
            <a:ext cx="581660" cy="61214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FF00"/>
              </a:gs>
              <a:gs pos="100000">
                <a:srgbClr val="FFFF0C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" dirty="0">
              <a:latin typeface="Verdana" panose="020B060403050404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007" y="485987"/>
            <a:ext cx="2590800" cy="1892300"/>
          </a:xfrm>
          <a:prstGeom prst="rect">
            <a:avLst/>
          </a:prstGeom>
        </p:spPr>
      </p:pic>
      <p:sp>
        <p:nvSpPr>
          <p:cNvPr id="73753" name="AutoShape 25"/>
          <p:cNvSpPr>
            <a:spLocks noChangeArrowheads="1"/>
          </p:cNvSpPr>
          <p:nvPr/>
        </p:nvSpPr>
        <p:spPr bwMode="auto">
          <a:xfrm>
            <a:off x="718820" y="2965450"/>
            <a:ext cx="5340350" cy="1585595"/>
          </a:xfrm>
          <a:prstGeom prst="wedgeRectCallout">
            <a:avLst>
              <a:gd name="adj1" fmla="val 95561"/>
              <a:gd name="adj2" fmla="val -4368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0" scaled="0"/>
          </a:gra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8260" rIns="0"/>
          <a:p>
            <a:pPr marL="0" marR="0" lvl="0" indent="0" algn="ctr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可再生能源 ——</a:t>
            </a:r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空气能</a:t>
            </a:r>
            <a:endParaRPr lang="en-US" altLang="zh-CN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</a:t>
            </a:r>
            <a:r>
              <a:rPr lang="zh-CN" altLang="en-US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）风冷热泵 </a:t>
            </a:r>
            <a:r>
              <a:rPr lang="en-US" altLang="zh-CN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制热，制冷、生活热水</a:t>
            </a:r>
            <a:r>
              <a:rPr lang="zh-CN" altLang="en-US" sz="1800" b="1" dirty="0">
                <a:solidFill>
                  <a:srgbClr val="800000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1800" b="1" dirty="0">
              <a:solidFill>
                <a:srgbClr val="800000"/>
              </a:solidFill>
              <a:effectLst/>
              <a:latin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</a:t>
            </a:r>
            <a:r>
              <a:rPr lang="zh-CN" altLang="en-US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）蒸发冷却 </a:t>
            </a:r>
            <a:r>
              <a:rPr lang="en-US" altLang="zh-CN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1800" b="1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蒸发式冷水，蒸发式冷却；</a:t>
            </a:r>
            <a:endParaRPr lang="zh-CN" altLang="en-US" sz="1800" b="1" dirty="0">
              <a:solidFill>
                <a:srgbClr val="8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3）</a:t>
            </a:r>
            <a:r>
              <a:rPr kumimoji="0" lang="zh-CN" altLang="en-US" sz="1800" b="1" i="0" u="none" strike="noStrike" kern="1200" cap="none" spc="0" normalizeH="0" baseline="0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生物质能 </a:t>
            </a:r>
            <a:r>
              <a:rPr kumimoji="0" lang="en-US" altLang="zh-CN" sz="1800" b="1" i="0" u="none" strike="noStrike" kern="1200" cap="none" spc="0" normalizeH="0" baseline="0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kumimoji="0" lang="zh-CN" altLang="en-US" sz="1800" b="1" i="0" u="none" strike="noStrike" kern="1200" cap="none" spc="0" normalizeH="0" baseline="0" dirty="0">
                <a:solidFill>
                  <a:srgbClr val="8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秸秆、枯枝烂叶，等。</a:t>
            </a:r>
            <a:endParaRPr kumimoji="0" lang="zh-CN" altLang="en-US" sz="1800" b="1" i="0" u="none" strike="noStrike" kern="1200" cap="none" spc="0" normalizeH="0" baseline="0" dirty="0">
              <a:solidFill>
                <a:srgbClr val="8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AutoShape 25"/>
          <p:cNvSpPr>
            <a:spLocks noChangeArrowheads="1"/>
          </p:cNvSpPr>
          <p:nvPr/>
        </p:nvSpPr>
        <p:spPr bwMode="auto">
          <a:xfrm>
            <a:off x="719455" y="1231900"/>
            <a:ext cx="5340985" cy="1585595"/>
          </a:xfrm>
          <a:prstGeom prst="wedgeRectCallout">
            <a:avLst>
              <a:gd name="adj1" fmla="val 96843"/>
              <a:gd name="adj2" fmla="val -40668"/>
            </a:avLst>
          </a:prstGeom>
          <a:gradFill>
            <a:gsLst>
              <a:gs pos="100000">
                <a:srgbClr val="FE4444">
                  <a:alpha val="50000"/>
                </a:srgbClr>
              </a:gs>
              <a:gs pos="100000">
                <a:srgbClr val="832B2B"/>
              </a:gs>
            </a:gsLst>
            <a:lin ang="0" scaled="0"/>
          </a:gra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8260" rIns="0"/>
          <a:p>
            <a:pPr algn="ctr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135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可再生能源</a:t>
            </a:r>
            <a:r>
              <a:rPr lang="en-US" altLang="zh-CN" sz="2135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135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太阳能</a:t>
            </a:r>
            <a:endParaRPr lang="zh-CN" altLang="en-US" sz="2135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latinLnBrk="0">
              <a:lnSpc>
                <a:spcPct val="130000"/>
              </a:lnSpc>
              <a:buFont typeface="Wingdings" panose="05000000000000000000" pitchFamily="2" charset="2"/>
            </a:pP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）光热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PV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生活热水、供暖、制冷、蓄能；</a:t>
            </a:r>
            <a:endParaRPr lang="zh-CN" altLang="en-US" sz="18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latinLnBrk="0">
              <a:lnSpc>
                <a:spcPct val="130000"/>
              </a:lnSpc>
              <a:buFont typeface="Wingdings" panose="05000000000000000000" pitchFamily="2" charset="2"/>
            </a:pP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）光伏发电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PVT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供暖、制冷、制氢、发电；</a:t>
            </a:r>
            <a:endParaRPr lang="zh-CN" altLang="en-US" sz="18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l" latinLnBrk="0">
              <a:lnSpc>
                <a:spcPct val="130000"/>
              </a:lnSpc>
              <a:buFont typeface="Wingdings" panose="05000000000000000000" pitchFamily="2" charset="2"/>
            </a:pP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）光伏与光热复合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PVT —— 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发电</a:t>
            </a: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1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供热。</a:t>
            </a:r>
            <a:r>
              <a:rPr kumimoji="0" lang="zh-CN" altLang="en-US" sz="1200" b="1" i="0" u="none" strike="noStrike" kern="1200" cap="none" spc="0" normalizeH="0" baseline="30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kumimoji="0" lang="zh-CN" altLang="en-US" sz="1200" b="1" i="0" u="none" strike="noStrike" kern="1200" cap="none" spc="0" normalizeH="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endParaRPr kumimoji="0" lang="zh-CN" altLang="en-US" sz="1200" b="1" i="0" u="none" strike="noStrike" kern="1200" cap="none" spc="0" normalizeH="0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AutoShape 25"/>
          <p:cNvSpPr>
            <a:spLocks noChangeArrowheads="1"/>
          </p:cNvSpPr>
          <p:nvPr/>
        </p:nvSpPr>
        <p:spPr bwMode="auto">
          <a:xfrm>
            <a:off x="719455" y="4700270"/>
            <a:ext cx="5340350" cy="2047240"/>
          </a:xfrm>
          <a:prstGeom prst="wedgeRectCallout">
            <a:avLst>
              <a:gd name="adj1" fmla="val 113888"/>
              <a:gd name="adj2" fmla="val -2419"/>
            </a:avLst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ang="0" scaled="1"/>
          </a:gra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8260" rIns="0"/>
          <a:p>
            <a:pPr marL="0" marR="0" lvl="0" indent="0" algn="ctr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可再生能源 ——</a:t>
            </a:r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地热能</a:t>
            </a:r>
            <a:endParaRPr lang="en-US" altLang="zh-CN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1）地表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污水源热泵，地表水源热泵；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）浅层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水、地源热泵（蓄热体）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3) 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中深层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水、地热供热；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）深层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地热供热与发电，等。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Oval 5"/>
          <p:cNvSpPr/>
          <p:nvPr>
            <p:custDataLst>
              <p:tags r:id="rId4"/>
            </p:custDataLst>
          </p:nvPr>
        </p:nvSpPr>
        <p:spPr>
          <a:xfrm>
            <a:off x="342902" y="1714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9"/>
          <p:cNvSpPr/>
          <p:nvPr>
            <p:custDataLst>
              <p:tags r:id="rId5"/>
            </p:custDataLst>
          </p:nvPr>
        </p:nvSpPr>
        <p:spPr>
          <a:xfrm>
            <a:off x="481330" y="39370"/>
            <a:ext cx="117106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暖通能源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”——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可再生的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多样性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3" grpId="0" bldLvl="0" animBg="1"/>
      <p:bldP spid="6" grpId="0" bldLvl="0" animBg="1"/>
      <p:bldP spid="8" grpId="0" bldLvl="0" animBg="1"/>
      <p:bldP spid="73753" grpId="1" animBg="1"/>
      <p:bldP spid="6" grpId="1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3867" y="1335193"/>
            <a:ext cx="5663353" cy="472948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88595" y="1357630"/>
            <a:ext cx="6134100" cy="4685030"/>
            <a:chOff x="6844" y="3190"/>
            <a:chExt cx="7245" cy="43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rcRect l="3271" t="8181" r="6221" b="5211"/>
            <a:stretch>
              <a:fillRect/>
            </a:stretch>
          </p:blipFill>
          <p:spPr>
            <a:xfrm>
              <a:off x="6844" y="3190"/>
              <a:ext cx="7245" cy="4321"/>
            </a:xfrm>
            <a:prstGeom prst="rect">
              <a:avLst/>
            </a:prstGeom>
            <a:ln w="19050" cmpd="sng">
              <a:solidFill>
                <a:srgbClr val="FFC000"/>
              </a:solidFill>
              <a:prstDash val="solid"/>
            </a:ln>
          </p:spPr>
        </p:pic>
        <p:sp>
          <p:nvSpPr>
            <p:cNvPr id="51" name="文本框 50"/>
            <p:cNvSpPr txBox="1"/>
            <p:nvPr/>
          </p:nvSpPr>
          <p:spPr>
            <a:xfrm>
              <a:off x="9881" y="6432"/>
              <a:ext cx="410" cy="5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065" b="1">
                  <a:latin typeface="微软雅黑" panose="020B0503020204020204" charset="-122"/>
                  <a:ea typeface="微软雅黑" panose="020B0503020204020204" charset="-122"/>
                </a:rPr>
                <a:t>煤</a:t>
              </a:r>
              <a:r>
                <a:rPr lang="en-US" altLang="zh-CN" sz="1065" b="1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065" b="1">
                  <a:latin typeface="微软雅黑" panose="020B0503020204020204" charset="-122"/>
                  <a:ea typeface="微软雅黑" panose="020B0503020204020204" charset="-122"/>
                </a:rPr>
                <a:t>炭</a:t>
              </a:r>
              <a:endParaRPr lang="zh-CN" altLang="en-US" sz="1065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881" y="5298"/>
              <a:ext cx="410" cy="5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sz="1065" b="1">
                  <a:latin typeface="微软雅黑" panose="020B0503020204020204" charset="-122"/>
                  <a:ea typeface="微软雅黑" panose="020B0503020204020204" charset="-122"/>
                </a:rPr>
                <a:t>石</a:t>
              </a:r>
              <a:r>
                <a:rPr lang="en-US" altLang="zh-CN" sz="1065" b="1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sz="1065" b="1">
                  <a:latin typeface="微软雅黑" panose="020B0503020204020204" charset="-122"/>
                  <a:ea typeface="微软雅黑" panose="020B0503020204020204" charset="-122"/>
                </a:rPr>
                <a:t>油</a:t>
              </a:r>
              <a:endParaRPr lang="zh-CN" sz="1065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881" y="4731"/>
              <a:ext cx="410" cy="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065" b="1">
                  <a:latin typeface="微软雅黑" panose="020B0503020204020204" charset="-122"/>
                  <a:ea typeface="微软雅黑" panose="020B0503020204020204" charset="-122"/>
                </a:rPr>
                <a:t>天然气</a:t>
              </a:r>
              <a:endParaRPr lang="zh-CN" altLang="en-US" sz="1065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1243" y="4018"/>
              <a:ext cx="410" cy="9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sz="1065" b="1">
                  <a:latin typeface="微软雅黑" panose="020B0503020204020204" charset="-122"/>
                  <a:ea typeface="微软雅黑" panose="020B0503020204020204" charset="-122"/>
                </a:rPr>
                <a:t>非化石能源</a:t>
              </a:r>
              <a:endParaRPr lang="zh-CN" sz="1065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7526" y="4018"/>
              <a:ext cx="6344" cy="1777"/>
            </a:xfrm>
            <a:custGeom>
              <a:avLst/>
              <a:gdLst>
                <a:gd name="connisteX0" fmla="*/ 0 w 4028440"/>
                <a:gd name="connsiteY0" fmla="*/ 1128395 h 1128395"/>
                <a:gd name="connisteX1" fmla="*/ 470535 w 4028440"/>
                <a:gd name="connsiteY1" fmla="*/ 799465 h 1128395"/>
                <a:gd name="connisteX2" fmla="*/ 915035 w 4028440"/>
                <a:gd name="connsiteY2" fmla="*/ 560705 h 1128395"/>
                <a:gd name="connisteX3" fmla="*/ 1353820 w 4028440"/>
                <a:gd name="connsiteY3" fmla="*/ 367665 h 1128395"/>
                <a:gd name="connisteX4" fmla="*/ 1791970 w 4028440"/>
                <a:gd name="connsiteY4" fmla="*/ 180975 h 1128395"/>
                <a:gd name="connisteX5" fmla="*/ 2236470 w 4028440"/>
                <a:gd name="connsiteY5" fmla="*/ 19685 h 1128395"/>
                <a:gd name="connisteX6" fmla="*/ 2681605 w 4028440"/>
                <a:gd name="connsiteY6" fmla="*/ 0 h 1128395"/>
                <a:gd name="connisteX7" fmla="*/ 3119755 w 4028440"/>
                <a:gd name="connsiteY7" fmla="*/ 52070 h 1128395"/>
                <a:gd name="connisteX8" fmla="*/ 3577590 w 4028440"/>
                <a:gd name="connsiteY8" fmla="*/ 167640 h 1128395"/>
                <a:gd name="connisteX9" fmla="*/ 4028440 w 4028440"/>
                <a:gd name="connsiteY9" fmla="*/ 290195 h 1128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4028440" h="1128395">
                  <a:moveTo>
                    <a:pt x="0" y="1128395"/>
                  </a:moveTo>
                  <a:lnTo>
                    <a:pt x="470535" y="799465"/>
                  </a:lnTo>
                  <a:lnTo>
                    <a:pt x="915035" y="560705"/>
                  </a:lnTo>
                  <a:lnTo>
                    <a:pt x="1353820" y="367665"/>
                  </a:lnTo>
                  <a:lnTo>
                    <a:pt x="1791970" y="180975"/>
                  </a:lnTo>
                  <a:lnTo>
                    <a:pt x="2236470" y="19685"/>
                  </a:lnTo>
                  <a:lnTo>
                    <a:pt x="2681605" y="0"/>
                  </a:lnTo>
                  <a:lnTo>
                    <a:pt x="3119755" y="52070"/>
                  </a:lnTo>
                  <a:lnTo>
                    <a:pt x="3577590" y="167640"/>
                  </a:lnTo>
                  <a:lnTo>
                    <a:pt x="4028440" y="290195"/>
                  </a:lnTo>
                </a:path>
              </a:pathLst>
            </a:custGeom>
            <a:noFill/>
            <a:ln w="317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7536" y="4810"/>
              <a:ext cx="6314" cy="1634"/>
            </a:xfrm>
            <a:custGeom>
              <a:avLst/>
              <a:gdLst>
                <a:gd name="connisteX0" fmla="*/ 0 w 4009390"/>
                <a:gd name="connsiteY0" fmla="*/ 683260 h 1037590"/>
                <a:gd name="connisteX1" fmla="*/ 445135 w 4009390"/>
                <a:gd name="connsiteY1" fmla="*/ 393065 h 1037590"/>
                <a:gd name="connisteX2" fmla="*/ 895985 w 4009390"/>
                <a:gd name="connsiteY2" fmla="*/ 232410 h 1037590"/>
                <a:gd name="connisteX3" fmla="*/ 1340485 w 4009390"/>
                <a:gd name="connsiteY3" fmla="*/ 116205 h 1037590"/>
                <a:gd name="connisteX4" fmla="*/ 1791970 w 4009390"/>
                <a:gd name="connsiteY4" fmla="*/ 38735 h 1037590"/>
                <a:gd name="connisteX5" fmla="*/ 2223770 w 4009390"/>
                <a:gd name="connsiteY5" fmla="*/ 0 h 1037590"/>
                <a:gd name="connisteX6" fmla="*/ 2681605 w 4009390"/>
                <a:gd name="connsiteY6" fmla="*/ 141605 h 1037590"/>
                <a:gd name="connisteX7" fmla="*/ 3107055 w 4009390"/>
                <a:gd name="connsiteY7" fmla="*/ 419100 h 1037590"/>
                <a:gd name="connisteX8" fmla="*/ 3551555 w 4009390"/>
                <a:gd name="connsiteY8" fmla="*/ 748030 h 1037590"/>
                <a:gd name="connisteX9" fmla="*/ 4009390 w 4009390"/>
                <a:gd name="connsiteY9" fmla="*/ 1037590 h 10375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4009390" h="1037590">
                  <a:moveTo>
                    <a:pt x="0" y="683260"/>
                  </a:moveTo>
                  <a:lnTo>
                    <a:pt x="445135" y="393065"/>
                  </a:lnTo>
                  <a:lnTo>
                    <a:pt x="895985" y="232410"/>
                  </a:lnTo>
                  <a:lnTo>
                    <a:pt x="1340485" y="116205"/>
                  </a:lnTo>
                  <a:lnTo>
                    <a:pt x="1791970" y="38735"/>
                  </a:lnTo>
                  <a:lnTo>
                    <a:pt x="2223770" y="0"/>
                  </a:lnTo>
                  <a:lnTo>
                    <a:pt x="2681605" y="141605"/>
                  </a:lnTo>
                  <a:lnTo>
                    <a:pt x="3107055" y="419100"/>
                  </a:lnTo>
                  <a:lnTo>
                    <a:pt x="3551555" y="748030"/>
                  </a:lnTo>
                  <a:lnTo>
                    <a:pt x="4009390" y="1037590"/>
                  </a:lnTo>
                </a:path>
              </a:pathLst>
            </a:custGeom>
            <a:noFill/>
            <a:ln w="31750"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9" name="object 79"/>
            <p:cNvSpPr txBox="1"/>
            <p:nvPr/>
          </p:nvSpPr>
          <p:spPr>
            <a:xfrm>
              <a:off x="12707" y="3937"/>
              <a:ext cx="1382" cy="9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p>
              <a:pPr lvl="0" algn="l">
                <a:lnSpc>
                  <a:spcPts val="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sz="1335" b="1" spc="-14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RDBIFI+MHeiPRCforBP-Medium" panose="02000500000000000000"/>
                  <a:sym typeface="+mn-ea"/>
                </a:rPr>
                <a:t>能源消耗线</a:t>
              </a:r>
              <a:endParaRPr lang="zh-CN" sz="1335" b="1" spc="-14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RDBIFI+MHeiPRCforBP-Medium" panose="02000500000000000000"/>
                <a:sym typeface="+mn-ea"/>
              </a:endParaRPr>
            </a:p>
          </p:txBody>
        </p:sp>
        <p:sp>
          <p:nvSpPr>
            <p:cNvPr id="61" name="object 79"/>
            <p:cNvSpPr txBox="1"/>
            <p:nvPr/>
          </p:nvSpPr>
          <p:spPr>
            <a:xfrm>
              <a:off x="12983" y="5639"/>
              <a:ext cx="1015" cy="9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p>
              <a:pPr lvl="0" algn="l">
                <a:lnSpc>
                  <a:spcPts val="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sz="1335" b="1" spc="-14" dirty="0">
                  <a:solidFill>
                    <a:srgbClr val="0B5FD1"/>
                  </a:solidFill>
                  <a:latin typeface="微软雅黑" panose="020B0503020204020204" charset="-122"/>
                  <a:ea typeface="微软雅黑" panose="020B0503020204020204" charset="-122"/>
                  <a:cs typeface="RDBIFI+MHeiPRCforBP-Medium" panose="02000500000000000000"/>
                  <a:sym typeface="+mn-ea"/>
                </a:rPr>
                <a:t>碳排放线</a:t>
              </a:r>
              <a:endParaRPr lang="zh-CN" sz="1335" b="1" spc="-14" dirty="0">
                <a:solidFill>
                  <a:srgbClr val="0B5FD1"/>
                </a:solidFill>
                <a:latin typeface="微软雅黑" panose="020B0503020204020204" charset="-122"/>
                <a:ea typeface="微软雅黑" panose="020B0503020204020204" charset="-122"/>
                <a:cs typeface="RDBIFI+MHeiPRCforBP-Medium" panose="02000500000000000000"/>
                <a:sym typeface="+mn-ea"/>
              </a:endParaRPr>
            </a:p>
          </p:txBody>
        </p:sp>
      </p:grpSp>
      <p:sp>
        <p:nvSpPr>
          <p:cNvPr id="50" name="AutoShape 3"/>
          <p:cNvSpPr>
            <a:spLocks noChangeArrowheads="1"/>
          </p:cNvSpPr>
          <p:nvPr/>
        </p:nvSpPr>
        <p:spPr bwMode="auto">
          <a:xfrm>
            <a:off x="1103207" y="6311053"/>
            <a:ext cx="4811607" cy="384387"/>
          </a:xfrm>
          <a:prstGeom prst="flowChartAlternateProcess">
            <a:avLst/>
          </a:prstGeom>
          <a:solidFill>
            <a:srgbClr val="FFFFCC">
              <a:alpha val="48000"/>
            </a:srgbClr>
          </a:solidFill>
          <a:ln w="12700">
            <a:solidFill>
              <a:srgbClr val="0000CC"/>
            </a:solidFill>
            <a:miter lim="800000"/>
          </a:ln>
          <a:effectLst/>
        </p:spPr>
        <p:txBody>
          <a:bodyPr lIns="0" tIns="0" rIns="95673" bIns="0" anchor="t" anchorCtr="0"/>
          <a:p>
            <a:pPr marL="100965" marR="0" algn="ctr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en-US" altLang="zh-CN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）我国能源结构的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顺应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en-US" altLang="zh-CN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）能耗与碳排的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区分</a:t>
            </a:r>
            <a:endParaRPr lang="zh-CN" altLang="en-US" sz="1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038340" y="6342380"/>
            <a:ext cx="4898813" cy="384387"/>
          </a:xfrm>
          <a:prstGeom prst="flowChartAlternateProcess">
            <a:avLst/>
          </a:prstGeom>
          <a:solidFill>
            <a:srgbClr val="FFFFCC">
              <a:alpha val="48000"/>
            </a:srgbClr>
          </a:solidFill>
          <a:ln w="12700">
            <a:solidFill>
              <a:srgbClr val="0000CC"/>
            </a:solidFill>
            <a:miter lim="800000"/>
          </a:ln>
          <a:effectLst/>
        </p:spPr>
        <p:txBody>
          <a:bodyPr lIns="0" tIns="0" rIns="95673" bIns="0" anchor="t" anchorCtr="0"/>
          <a:p>
            <a:pPr marL="100965" marR="0" algn="ctr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减碳路径：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节能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（降需求）</a:t>
            </a:r>
            <a:r>
              <a:rPr lang="en-US" altLang="zh-CN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高效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</a:t>
            </a:r>
            <a:r>
              <a:rPr lang="en-US" altLang="zh-CN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可再生</a:t>
            </a:r>
            <a:r>
              <a:rPr lang="zh-CN" altLang="en-US" sz="16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能源</a:t>
            </a:r>
            <a:endParaRPr lang="zh-CN" altLang="en-US" sz="1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527473" y="633476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6479540" y="634238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AutoShape 6"/>
          <p:cNvSpPr/>
          <p:nvPr>
            <p:custDataLst>
              <p:tags r:id="rId3"/>
            </p:custDataLst>
          </p:nvPr>
        </p:nvSpPr>
        <p:spPr>
          <a:xfrm>
            <a:off x="342688" y="1962997"/>
            <a:ext cx="2521373" cy="563033"/>
          </a:xfrm>
          <a:prstGeom prst="cloudCallout">
            <a:avLst>
              <a:gd name="adj1" fmla="val 45332"/>
              <a:gd name="adj2" fmla="val 129548"/>
            </a:avLst>
          </a:prstGeom>
          <a:solidFill>
            <a:srgbClr val="FFFF00">
              <a:alpha val="5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86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能源结构变化</a:t>
            </a:r>
            <a:endParaRPr lang="zh-CN" altLang="en-US" sz="186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AutoShape 6"/>
          <p:cNvSpPr/>
          <p:nvPr>
            <p:custDataLst>
              <p:tags r:id="rId4"/>
            </p:custDataLst>
          </p:nvPr>
        </p:nvSpPr>
        <p:spPr>
          <a:xfrm>
            <a:off x="7247467" y="1399540"/>
            <a:ext cx="2521373" cy="563033"/>
          </a:xfrm>
          <a:prstGeom prst="cloudCallout">
            <a:avLst>
              <a:gd name="adj1" fmla="val 77468"/>
              <a:gd name="adj2" fmla="val 104436"/>
            </a:avLst>
          </a:prstGeom>
          <a:solidFill>
            <a:srgbClr val="FFFF00">
              <a:alpha val="5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86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用能路径变化</a:t>
            </a:r>
            <a:endParaRPr lang="zh-CN" altLang="en-US" sz="186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Oval 5"/>
          <p:cNvSpPr/>
          <p:nvPr>
            <p:custDataLst>
              <p:tags r:id="rId5"/>
            </p:custDataLst>
          </p:nvPr>
        </p:nvSpPr>
        <p:spPr>
          <a:xfrm>
            <a:off x="342902" y="184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9"/>
          <p:cNvSpPr/>
          <p:nvPr>
            <p:custDataLst>
              <p:tags r:id="rId6"/>
            </p:custDataLst>
          </p:nvPr>
        </p:nvSpPr>
        <p:spPr>
          <a:xfrm>
            <a:off x="447040" y="48895"/>
            <a:ext cx="78695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双碳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对建筑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能源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影响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21" grpId="0" bldLvl="0" animBg="1"/>
      <p:bldP spid="2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133" y="1431713"/>
            <a:ext cx="6205220" cy="47675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mpd="sng">
            <a:solidFill>
              <a:srgbClr val="FFC000"/>
            </a:solidFill>
            <a:prstDash val="solid"/>
          </a:ln>
        </p:spPr>
      </p:pic>
      <p:graphicFrame>
        <p:nvGraphicFramePr>
          <p:cNvPr id="25" name="图表 24"/>
          <p:cNvGraphicFramePr/>
          <p:nvPr>
            <p:custDataLst>
              <p:tags r:id="rId4"/>
            </p:custDataLst>
          </p:nvPr>
        </p:nvGraphicFramePr>
        <p:xfrm>
          <a:off x="143087" y="1425787"/>
          <a:ext cx="5573607" cy="477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143087" y="6320367"/>
            <a:ext cx="557530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Font typeface="Wingdings" panose="05000000000000000000" pitchFamily="2" charset="2"/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住宅楼生命周期三个主要阶段的碳排放量</a:t>
            </a:r>
            <a:endParaRPr lang="zh-CN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6660223" y="6304331"/>
            <a:ext cx="4500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ctr" fontAlgn="base">
              <a:buClrTx/>
              <a:buSzTx/>
              <a:buFont typeface="Wingdings" panose="05000000000000000000" pitchFamily="2" charset="2"/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住宅楼物化阶段中各子阶段碳排放比例</a:t>
            </a:r>
            <a:endParaRPr lang="zh-CN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Oval 6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512213" y="4864100"/>
            <a:ext cx="1526540" cy="1247987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Oval 6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224347" y="1504527"/>
            <a:ext cx="1526540" cy="1247987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Oval 6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03207" y="4480560"/>
            <a:ext cx="1526540" cy="183388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Oval 6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43387" y="5632027"/>
            <a:ext cx="1526540" cy="753533"/>
          </a:xfrm>
          <a:prstGeom prst="ellipse">
            <a:avLst/>
          </a:prstGeom>
          <a:noFill/>
          <a:ln w="38100" cmpd="sng">
            <a:solidFill>
              <a:srgbClr val="00B050"/>
            </a:solidFill>
            <a:prstDash val="solid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>
            <p:custDataLst>
              <p:tags r:id="rId11"/>
            </p:custDataLst>
          </p:nvPr>
        </p:nvSpPr>
        <p:spPr>
          <a:xfrm>
            <a:off x="1198033" y="3616113"/>
            <a:ext cx="1601893" cy="58356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1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建筑、结构、水、暖、电</a:t>
            </a:r>
            <a:endParaRPr lang="zh-CN" altLang="en-US" sz="1600" b="1" dirty="0" smtClean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12"/>
            </p:custDataLst>
          </p:nvPr>
        </p:nvSpPr>
        <p:spPr>
          <a:xfrm>
            <a:off x="2543387" y="1504527"/>
            <a:ext cx="1601893" cy="33718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1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水、暖、电</a:t>
            </a:r>
            <a:endParaRPr lang="zh-CN" altLang="en-US" sz="1600" b="1" dirty="0" smtClean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AutoShape 6"/>
          <p:cNvSpPr/>
          <p:nvPr/>
        </p:nvSpPr>
        <p:spPr>
          <a:xfrm>
            <a:off x="0" y="1920875"/>
            <a:ext cx="3897630" cy="868045"/>
          </a:xfrm>
          <a:prstGeom prst="cloudCallout">
            <a:avLst>
              <a:gd name="adj1" fmla="val 4672"/>
              <a:gd name="adj2" fmla="val 288073"/>
            </a:avLst>
          </a:prstGeom>
          <a:solidFill>
            <a:srgbClr val="FFFF00">
              <a:alpha val="5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建筑</a:t>
            </a:r>
            <a:r>
              <a:rPr lang="en-US" altLang="zh-CN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物化</a:t>
            </a:r>
            <a:r>
              <a:rPr lang="en-US" altLang="zh-CN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阶段</a:t>
            </a:r>
            <a:r>
              <a:rPr lang="en-US" altLang="zh-CN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碳</a:t>
            </a:r>
            <a:r>
              <a:rPr lang="en-US" altLang="zh-CN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1865" b="1" strike="noStrike" noProof="1" dirty="0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en-US" altLang="zh-CN" sz="1865" b="1" strike="noStrike" noProof="1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en-US" altLang="zh-CN" sz="1865" b="1" dirty="0"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865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建造</a:t>
            </a:r>
            <a:r>
              <a:rPr lang="zh-CN" altLang="en-US" sz="1865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碳</a:t>
            </a:r>
            <a:r>
              <a:rPr lang="en-US" altLang="zh-CN" sz="1865" b="1" strike="noStrike" noProof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1865" b="1" strike="noStrike" noProof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val 6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000327" y="1600200"/>
            <a:ext cx="1526540" cy="1247987"/>
          </a:xfrm>
          <a:prstGeom prst="ellipse">
            <a:avLst/>
          </a:prstGeom>
          <a:noFill/>
          <a:ln w="50800" cmpd="sng">
            <a:solidFill>
              <a:srgbClr val="FF00FF"/>
            </a:solidFill>
            <a:prstDash val="sysDash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b="9039"/>
          <a:stretch>
            <a:fillRect/>
          </a:stretch>
        </p:blipFill>
        <p:spPr>
          <a:xfrm>
            <a:off x="5808345" y="3319568"/>
            <a:ext cx="3886200" cy="2879513"/>
          </a:xfrm>
          <a:prstGeom prst="rect">
            <a:avLst/>
          </a:prstGeom>
          <a:ln w="12700" cmpd="sng">
            <a:solidFill>
              <a:srgbClr val="FF00FF"/>
            </a:solidFill>
            <a:prstDash val="solid"/>
          </a:ln>
        </p:spPr>
      </p:pic>
      <p:sp>
        <p:nvSpPr>
          <p:cNvPr id="2" name="Oval 5"/>
          <p:cNvSpPr/>
          <p:nvPr>
            <p:custDataLst>
              <p:tags r:id="rId16"/>
            </p:custDataLst>
          </p:nvPr>
        </p:nvSpPr>
        <p:spPr>
          <a:xfrm>
            <a:off x="342902" y="184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9"/>
          <p:cNvSpPr/>
          <p:nvPr>
            <p:custDataLst>
              <p:tags r:id="rId17"/>
            </p:custDataLst>
          </p:nvPr>
        </p:nvSpPr>
        <p:spPr>
          <a:xfrm>
            <a:off x="447040" y="48895"/>
            <a:ext cx="78695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双碳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对建筑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能源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影响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45" name="AutoShape 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343900" y="938107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0" name="AutoShape 3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048750" y="935778"/>
            <a:ext cx="2943860" cy="356447"/>
          </a:xfrm>
          <a:prstGeom prst="flowChartAlternateProcess">
            <a:avLst/>
          </a:prstGeom>
          <a:solidFill>
            <a:srgbClr val="FFFFCC">
              <a:alpha val="48000"/>
            </a:srgbClr>
          </a:solidFill>
          <a:ln w="12700">
            <a:solidFill>
              <a:srgbClr val="0000CC"/>
            </a:solidFill>
            <a:miter lim="800000"/>
          </a:ln>
          <a:effectLst/>
        </p:spPr>
        <p:txBody>
          <a:bodyPr lIns="0" tIns="0" rIns="95673" bIns="0" anchor="t" anchorCtr="0"/>
          <a:p>
            <a:pPr marL="100965" marR="0" algn="ctr" defTabSz="914400" rtl="0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建筑碳中更关注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运行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碳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AutoShape 6"/>
          <p:cNvSpPr/>
          <p:nvPr>
            <p:custDataLst>
              <p:tags r:id="rId20"/>
            </p:custDataLst>
          </p:nvPr>
        </p:nvSpPr>
        <p:spPr>
          <a:xfrm>
            <a:off x="7279005" y="160655"/>
            <a:ext cx="4857750" cy="563245"/>
          </a:xfrm>
          <a:prstGeom prst="cloudCallout">
            <a:avLst>
              <a:gd name="adj1" fmla="val -55696"/>
              <a:gd name="adj2" fmla="val 699379"/>
            </a:avLst>
          </a:prstGeom>
          <a:solidFill>
            <a:srgbClr val="FFFF00"/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供冷、供热约占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30%~40%</a:t>
            </a:r>
            <a:endParaRPr lang="en-US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37" grpId="0"/>
      <p:bldP spid="5" grpId="0" bldLvl="0" animBg="1"/>
      <p:bldP spid="5" grpId="1" animBg="1"/>
      <p:bldP spid="21" grpId="0" bldLvl="0" animBg="1"/>
      <p:bldP spid="2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066540" y="2564765"/>
            <a:ext cx="42043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</a:t>
            </a:r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</a:t>
            </a:r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遇</a:t>
            </a:r>
            <a:endParaRPr lang="zh-CN" altLang="en-US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>
            <a:off x="3741300" y="3927783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430520" y="5666105"/>
            <a:ext cx="6632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创新、低碳、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科技、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数字化、智能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135" y="308610"/>
            <a:ext cx="873125" cy="862330"/>
            <a:chOff x="540" y="759"/>
            <a:chExt cx="1375" cy="1358"/>
          </a:xfrm>
        </p:grpSpPr>
        <p:sp>
          <p:nvSpPr>
            <p:cNvPr id="3" name="Oval 5"/>
            <p:cNvSpPr/>
            <p:nvPr>
              <p:custDataLst>
                <p:tags r:id="rId4"/>
              </p:custDataLst>
            </p:nvPr>
          </p:nvSpPr>
          <p:spPr>
            <a:xfrm>
              <a:off x="540" y="759"/>
              <a:ext cx="1375" cy="1358"/>
            </a:xfrm>
            <a:prstGeom prst="ellipse">
              <a:avLst/>
            </a:prstGeom>
            <a:gradFill>
              <a:gsLst>
                <a:gs pos="0">
                  <a:srgbClr val="A9DF6D"/>
                </a:gs>
                <a:gs pos="87000">
                  <a:srgbClr val="1B7AB2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" name="TextBox 9"/>
            <p:cNvSpPr/>
            <p:nvPr>
              <p:custDataLst>
                <p:tags r:id="rId5"/>
              </p:custDataLst>
            </p:nvPr>
          </p:nvSpPr>
          <p:spPr>
            <a:xfrm>
              <a:off x="612" y="782"/>
              <a:ext cx="12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indent="0" algn="l" fontAlgn="auto">
                <a:lnSpc>
                  <a:spcPct val="100000"/>
                </a:lnSpc>
              </a:pPr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sym typeface="+mn-ea"/>
                </a:rPr>
                <a:t>二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sym typeface="+mn-ea"/>
                </a:rPr>
                <a:t>   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98296" y="280536"/>
            <a:ext cx="8750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双碳</a:t>
            </a:r>
            <a:r>
              <a:rPr lang="en-US" altLang="zh-CN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zh-CN" altLang="en-US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社会需要就是</a:t>
            </a:r>
            <a:r>
              <a:rPr lang="en-US" altLang="zh-CN" sz="4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endParaRPr lang="en-US" altLang="zh-CN" sz="4800" b="1" dirty="0" smtClean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 bwMode="auto">
          <a:xfrm>
            <a:off x="48260" y="1229360"/>
            <a:ext cx="6372013" cy="1490133"/>
          </a:xfrm>
          <a:prstGeom prst="roundRect">
            <a:avLst>
              <a:gd name="adj" fmla="val 12296"/>
            </a:avLst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p>
            <a:pPr marR="0" algn="ctr" defTabSz="914400" rtl="0"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13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国家</a:t>
            </a:r>
            <a:r>
              <a:rPr lang="zh-CN" altLang="en-US" sz="213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现在</a:t>
            </a:r>
            <a:r>
              <a:rPr lang="en-US" altLang="zh-CN" sz="213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抓“双碳”</a:t>
            </a:r>
            <a:endParaRPr lang="en-US" altLang="zh-CN" sz="1865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algn="l" defTabSz="914400" rtl="0" eaLnBrk="0" hangingPunct="0">
              <a:lnSpc>
                <a:spcPct val="10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）原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双控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：能耗强度（单位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GDP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+ 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能源消耗总量；</a:t>
            </a:r>
            <a:endParaRPr lang="zh-CN" altLang="en-US" sz="1865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algn="l" defTabSz="914400" rtl="0" eaLnBrk="0" hangingPunct="0">
              <a:lnSpc>
                <a:spcPct val="10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）现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双控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碳强度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（单位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GDP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、面积）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碳排放总量</a:t>
            </a:r>
            <a:r>
              <a:rPr lang="en-US" altLang="zh-CN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3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）管控：国家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➼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省级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➼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市级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➼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区级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➼</a:t>
            </a:r>
            <a:r>
              <a:rPr lang="en-US" altLang="zh-CN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6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园区</a:t>
            </a:r>
            <a:r>
              <a:rPr lang="en-US" altLang="zh-CN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en-US" altLang="zh-CN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企业</a:t>
            </a:r>
            <a:r>
              <a:rPr lang="en-US" altLang="zh-CN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65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865" dirty="0">
              <a:solidFill>
                <a:srgbClr val="0070C0"/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36973" y="124968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49107" y="2952327"/>
            <a:ext cx="6371167" cy="3673687"/>
          </a:xfrm>
          <a:prstGeom prst="roundRect">
            <a:avLst>
              <a:gd name="adj" fmla="val 12296"/>
            </a:avLst>
          </a:prstGeom>
          <a:ln w="1905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p>
            <a:pPr marR="0" algn="ctr" defTabSz="914400" rtl="0" ea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186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3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园区功能和特点</a:t>
            </a:r>
            <a:r>
              <a:rPr lang="zh-CN" altLang="en-US" sz="2135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（政策</a:t>
            </a:r>
            <a:r>
              <a:rPr lang="en-US" altLang="zh-CN" sz="2135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2135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能源</a:t>
            </a:r>
            <a:r>
              <a:rPr lang="en-US" altLang="zh-CN" sz="2135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2135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用户）</a:t>
            </a:r>
            <a:endParaRPr lang="en-US" altLang="zh-CN" sz="2135" dirty="0"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）功能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——  </a:t>
            </a:r>
            <a:r>
              <a:rPr lang="zh-CN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政府</a:t>
            </a:r>
            <a:r>
              <a:rPr lang="en-US" altLang="zh-CN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+ </a:t>
            </a:r>
            <a:r>
              <a:rPr lang="zh-CN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市场</a:t>
            </a:r>
            <a:r>
              <a:rPr lang="en-US" altLang="zh-CN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）能源管理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—— 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可统一采购（电、燃气、供热）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+ 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可统一供能（电、燃气、供热、供冷）；</a:t>
            </a:r>
            <a:endParaRPr lang="zh-CN" altLang="en-US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3）耗能形式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建筑能耗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（照明、家电、炊具、舒适性空调、热水电梯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等）；</a:t>
            </a:r>
            <a:endParaRPr lang="zh-CN" altLang="en-US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8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工艺性能耗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（生产、实验、净化等工艺空调）</a:t>
            </a:r>
            <a:endParaRPr lang="zh-CN" altLang="en-US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）配套公共设施</a:t>
            </a:r>
            <a:r>
              <a:rPr lang="en-US" altLang="zh-CN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—— </a:t>
            </a:r>
            <a:r>
              <a:rPr lang="zh-CN" altLang="en-US" sz="1800" b="1" dirty="0">
                <a:solidFill>
                  <a:srgbClr val="0070C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市政给水与排水、市政能源站（电力、热力、燃气）、市政绿地、市政交通等。</a:t>
            </a:r>
            <a:endParaRPr lang="zh-CN" altLang="en-US" sz="1800" b="1" dirty="0">
              <a:solidFill>
                <a:srgbClr val="0070C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indent="0" algn="l" defTabSz="914400" rtl="0" latinLnBrk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lang="en-US" altLang="zh-CN" sz="18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18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1800" b="1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工业园区能耗约占总</a:t>
            </a:r>
            <a:r>
              <a:rPr lang="zh-CN" altLang="en-US" sz="1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69 %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18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碳排放占全国</a:t>
            </a:r>
            <a:r>
              <a:rPr lang="en-US" altLang="zh-CN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31</a:t>
            </a:r>
            <a:r>
              <a:rPr lang="en-US" altLang="zh-CN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%。</a:t>
            </a:r>
            <a:endParaRPr lang="zh-CN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336973" y="304546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35420" y="986790"/>
            <a:ext cx="5616575" cy="5657215"/>
          </a:xfrm>
          <a:prstGeom prst="rect">
            <a:avLst/>
          </a:prstGeom>
        </p:spPr>
      </p:pic>
      <p:sp>
        <p:nvSpPr>
          <p:cNvPr id="5" name="AutoShap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76060" y="6212840"/>
            <a:ext cx="489373" cy="353060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Oval 5"/>
          <p:cNvSpPr/>
          <p:nvPr>
            <p:custDataLst>
              <p:tags r:id="rId4"/>
            </p:custDataLst>
          </p:nvPr>
        </p:nvSpPr>
        <p:spPr>
          <a:xfrm>
            <a:off x="342902" y="1968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9"/>
          <p:cNvSpPr/>
          <p:nvPr>
            <p:custDataLst>
              <p:tags r:id="rId5"/>
            </p:custDataLst>
          </p:nvPr>
        </p:nvSpPr>
        <p:spPr>
          <a:xfrm>
            <a:off x="481330" y="64770"/>
            <a:ext cx="95288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综合能源的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迫切发展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——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园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区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23875" y="488950"/>
            <a:ext cx="44577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</a:t>
            </a:r>
            <a:endParaRPr kumimoji="0" lang="zh-CN" altLang="en-US" sz="3200" b="1" i="0" kern="120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69085" y="2075180"/>
            <a:ext cx="9053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第一部分：</a:t>
            </a:r>
            <a:r>
              <a:rPr lang="en-US" altLang="zh-CN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建筑业的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现今变化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暖通的发展与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生存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对建环教学的建议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9085" y="2339340"/>
            <a:ext cx="9053830" cy="966470"/>
          </a:xfrm>
          <a:prstGeom prst="rect">
            <a:avLst/>
          </a:prstGeom>
          <a:noFill/>
          <a:ln w="50800">
            <a:solidFill>
              <a:srgbClr val="FFC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127" y="1316567"/>
            <a:ext cx="6214533" cy="3276600"/>
          </a:xfrm>
          <a:prstGeom prst="rect">
            <a:avLst/>
          </a:prstGeom>
        </p:spPr>
      </p:pic>
      <p:grpSp>
        <p:nvGrpSpPr>
          <p:cNvPr id="19458" name="组合 162"/>
          <p:cNvGrpSpPr/>
          <p:nvPr/>
        </p:nvGrpSpPr>
        <p:grpSpPr bwMode="auto">
          <a:xfrm>
            <a:off x="335280" y="4754880"/>
            <a:ext cx="6215381" cy="1730587"/>
            <a:chOff x="4537084" y="2674858"/>
            <a:chExt cx="2206046" cy="3870049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4537084" y="2674858"/>
              <a:ext cx="2205745" cy="3870049"/>
            </a:xfrm>
            <a:prstGeom prst="roundRect">
              <a:avLst>
                <a:gd name="adj" fmla="val 1229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/>
            </a:p>
          </p:txBody>
        </p:sp>
        <p:sp>
          <p:nvSpPr>
            <p:cNvPr id="19466" name="矩形 111"/>
            <p:cNvSpPr>
              <a:spLocks noChangeArrowheads="1"/>
            </p:cNvSpPr>
            <p:nvPr/>
          </p:nvSpPr>
          <p:spPr bwMode="auto">
            <a:xfrm>
              <a:off x="4537084" y="2714619"/>
              <a:ext cx="2206046" cy="3707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8260" r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2135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工业</a:t>
              </a:r>
              <a:r>
                <a:rPr lang="en-US" altLang="zh-CN" sz="2135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- </a:t>
              </a:r>
              <a:r>
                <a:rPr lang="zh-CN" altLang="en-US" sz="2135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用能</a:t>
              </a:r>
              <a:r>
                <a:rPr lang="en-US" altLang="zh-CN" sz="2135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- </a:t>
              </a:r>
              <a:r>
                <a:rPr lang="zh-CN" altLang="en-US" sz="2135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特点</a:t>
              </a:r>
              <a:endParaRPr lang="en-US" altLang="zh-CN" sz="2135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6195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u"/>
              </a:pPr>
              <a:r>
                <a:rPr lang="en-US" altLang="zh-CN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用能场所 </a:t>
              </a:r>
              <a:r>
                <a:rPr lang="en-US" altLang="zh-CN" sz="1865" b="1" dirty="0">
                  <a:latin typeface="微软雅黑" panose="020B0503020204020204" charset="-122"/>
                  <a:ea typeface="微软雅黑" panose="020B0503020204020204" charset="-122"/>
                </a:rPr>
                <a:t>—— </a:t>
              </a:r>
              <a:r>
                <a:rPr lang="zh-CN" altLang="en-US" sz="1865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工艺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</a:rPr>
                <a:t>（电、气、汽）</a:t>
              </a:r>
              <a:r>
                <a:rPr lang="en-US" altLang="zh-CN" sz="1865" b="1" dirty="0">
                  <a:latin typeface="微软雅黑" panose="020B0503020204020204" charset="-122"/>
                  <a:ea typeface="微软雅黑" panose="020B0503020204020204" charset="-122"/>
                </a:rPr>
                <a:t>+ </a:t>
              </a:r>
              <a:r>
                <a:rPr lang="zh-CN" altLang="en-US" sz="1865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建筑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</a:rPr>
                <a:t>（冷、热）</a:t>
              </a:r>
              <a:r>
                <a:rPr lang="zh-CN" altLang="en-US" sz="1865" dirty="0">
                  <a:latin typeface="微软雅黑" panose="020B0503020204020204" charset="-122"/>
                  <a:ea typeface="微软雅黑" panose="020B0503020204020204" charset="-122"/>
                </a:rPr>
                <a:t>；</a:t>
              </a:r>
              <a:endParaRPr lang="en-US" altLang="zh-CN" sz="1865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6195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u"/>
              </a:pPr>
              <a:r>
                <a:rPr lang="en-US" altLang="zh-CN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用能特点 </a:t>
              </a:r>
              <a:r>
                <a:rPr lang="en-US" altLang="zh-CN" sz="1865" b="1" dirty="0">
                  <a:latin typeface="微软雅黑" panose="020B0503020204020204" charset="-122"/>
                  <a:ea typeface="微软雅黑" panose="020B0503020204020204" charset="-122"/>
                </a:rPr>
                <a:t>—— 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</a:rPr>
                <a:t>品质多（高、中、低温，</a:t>
              </a:r>
              <a:r>
                <a:rPr lang="en-US" altLang="zh-CN" sz="1865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</a:rPr>
                <a:t>电，冷热）</a:t>
              </a:r>
              <a:r>
                <a:rPr lang="zh-CN" altLang="en-US" sz="1865" dirty="0">
                  <a:latin typeface="微软雅黑" panose="020B0503020204020204" charset="-122"/>
                  <a:ea typeface="微软雅黑" panose="020B0503020204020204" charset="-122"/>
                </a:rPr>
                <a:t>；</a:t>
              </a:r>
              <a:endParaRPr lang="en-US" altLang="zh-CN" sz="1865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6195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u"/>
              </a:pPr>
              <a:r>
                <a:rPr lang="en-US" altLang="zh-CN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lang="zh-CN" altLang="en-US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废热</a:t>
              </a:r>
              <a:r>
                <a:rPr lang="en-US" altLang="zh-CN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r>
                <a:rPr lang="zh-CN" altLang="en-US" sz="1865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865" b="1" dirty="0">
                  <a:latin typeface="微软雅黑" panose="020B0503020204020204" charset="-122"/>
                  <a:ea typeface="微软雅黑" panose="020B0503020204020204" charset="-122"/>
                </a:rPr>
                <a:t>—— 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量大、</a:t>
              </a:r>
              <a:r>
                <a:rPr lang="zh-CN" altLang="en-US" sz="1865" b="1" dirty="0">
                  <a:latin typeface="微软雅黑" panose="020B0503020204020204" charset="-122"/>
                  <a:ea typeface="微软雅黑" panose="020B0503020204020204" charset="-122"/>
                </a:rPr>
                <a:t>种类多、品质杂。</a:t>
              </a:r>
              <a:endParaRPr lang="en-US" altLang="zh-CN" sz="186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927" y="2468880"/>
            <a:ext cx="4732020" cy="4108873"/>
          </a:xfrm>
          <a:prstGeom prst="rect">
            <a:avLst/>
          </a:prstGeom>
        </p:spPr>
      </p:pic>
      <p:sp>
        <p:nvSpPr>
          <p:cNvPr id="64" name="AutoShape 6"/>
          <p:cNvSpPr/>
          <p:nvPr>
            <p:custDataLst>
              <p:tags r:id="rId3"/>
            </p:custDataLst>
          </p:nvPr>
        </p:nvSpPr>
        <p:spPr>
          <a:xfrm>
            <a:off x="7095067" y="1412240"/>
            <a:ext cx="4273127" cy="785707"/>
          </a:xfrm>
          <a:prstGeom prst="cloudCallout">
            <a:avLst>
              <a:gd name="adj1" fmla="val -26837"/>
              <a:gd name="adj2" fmla="val 130387"/>
            </a:avLst>
          </a:prstGeom>
          <a:solidFill>
            <a:srgbClr val="FFFF00">
              <a:alpha val="5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降耗</a:t>
            </a:r>
            <a:r>
              <a:rPr lang="en-US" altLang="zh-CN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- 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回收</a:t>
            </a:r>
            <a:r>
              <a:rPr lang="en-US" altLang="zh-CN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- 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低碳</a:t>
            </a:r>
            <a:endParaRPr lang="zh-CN" altLang="en-US" sz="2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Oval 5"/>
          <p:cNvSpPr/>
          <p:nvPr>
            <p:custDataLst>
              <p:tags r:id="rId4"/>
            </p:custDataLst>
          </p:nvPr>
        </p:nvSpPr>
        <p:spPr>
          <a:xfrm>
            <a:off x="342902" y="1968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9"/>
          <p:cNvSpPr/>
          <p:nvPr>
            <p:custDataLst>
              <p:tags r:id="rId5"/>
            </p:custDataLst>
          </p:nvPr>
        </p:nvSpPr>
        <p:spPr>
          <a:xfrm>
            <a:off x="481330" y="64770"/>
            <a:ext cx="95288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综合能源的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迫切发展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——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工业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余热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5262" t="9106" r="3990" b="9370"/>
          <a:stretch>
            <a:fillRect/>
          </a:stretch>
        </p:blipFill>
        <p:spPr>
          <a:xfrm>
            <a:off x="272415" y="1145540"/>
            <a:ext cx="5892800" cy="49333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1780" y="1145540"/>
            <a:ext cx="5893435" cy="549084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37"/>
          <p:cNvSpPr>
            <a:spLocks noChangeArrowheads="1"/>
          </p:cNvSpPr>
          <p:nvPr/>
        </p:nvSpPr>
        <p:spPr bwMode="auto">
          <a:xfrm>
            <a:off x="1960245" y="4223385"/>
            <a:ext cx="789940" cy="266065"/>
          </a:xfrm>
          <a:prstGeom prst="rect">
            <a:avLst/>
          </a:prstGeom>
          <a:solidFill>
            <a:srgbClr val="E7FEFF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6195" rIns="0" bIns="36195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供暖</a:t>
            </a:r>
            <a:r>
              <a:rPr lang="zh-CN" sz="1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替代</a:t>
            </a:r>
            <a:endParaRPr lang="zh-CN" sz="1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AutoShap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4303" y="1575858"/>
            <a:ext cx="489373" cy="353060"/>
          </a:xfrm>
          <a:prstGeom prst="flowChartAlternateProcess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13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86180" y="6147435"/>
            <a:ext cx="4324985" cy="35750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>
            <a:noAutofit/>
          </a:bodyPr>
          <a:p>
            <a:pPr algn="ctr"/>
            <a:r>
              <a:rPr lang="en-US" altLang="zh-CN" sz="2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</a:t>
            </a:r>
            <a:r>
              <a:rPr lang="zh-CN" altLang="en-US" sz="2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年北方城镇供暖燃料构成</a:t>
            </a:r>
            <a:endParaRPr lang="zh-CN" altLang="en-US" sz="24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56350" y="1452880"/>
            <a:ext cx="5549900" cy="4625975"/>
            <a:chOff x="8768" y="2254"/>
            <a:chExt cx="8740" cy="8796"/>
          </a:xfrm>
        </p:grpSpPr>
        <p:sp>
          <p:nvSpPr>
            <p:cNvPr id="13" name="文本框 12"/>
            <p:cNvSpPr txBox="1"/>
            <p:nvPr/>
          </p:nvSpPr>
          <p:spPr>
            <a:xfrm>
              <a:off x="8768" y="2254"/>
              <a:ext cx="8740" cy="87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wrap="square" lIns="144145" tIns="71755" rIns="107950" bIns="71755" rtlCol="0">
              <a:noAutofit/>
            </a:bodyPr>
            <a:lstStyle/>
            <a:p>
              <a:pPr lvl="0" indent="0" algn="ctr" fontAlgn="auto">
                <a:lnSpc>
                  <a:spcPct val="2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</a:pPr>
              <a:r>
                <a:rPr lang="en-US" altLang="zh-CN" sz="26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r>
                <a:rPr lang="zh-CN" altLang="en-US" sz="2600" b="1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北方供暖市场提升与更新</a:t>
              </a:r>
              <a:endParaRPr lang="en-US" altLang="zh-CN" sz="26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lvl="0" indent="0" algn="just" fontAlgn="auto">
                <a:lnSpc>
                  <a:spcPct val="140000"/>
                </a:lnSpc>
                <a:buClrTx/>
                <a:buSzTx/>
                <a:buFontTx/>
              </a:pP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1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）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随着“双碳”深入开展，燃煤供暖将被取代，燃气供暖也将部分被取代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；</a:t>
              </a:r>
              <a:endParaRPr lang="zh-CN" altLang="en-US" sz="24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lvl="0" indent="0" algn="just" fontAlgn="auto">
                <a:lnSpc>
                  <a:spcPct val="140000"/>
                </a:lnSpc>
                <a:spcBef>
                  <a:spcPts val="600"/>
                </a:spcBef>
                <a:buClrTx/>
                <a:buSzTx/>
                <a:buFontTx/>
              </a:pP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2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）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未来至少有20%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燃煤和燃气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将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被绿色低碳能源替代，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如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考虑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50%采用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可再生能源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供暖（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现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城镇供暖面积约150亿㎡），则将有15亿㎡将进行改造，</a:t>
              </a:r>
              <a:r>
                <a:rPr lang="zh-CN" altLang="en-US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预计将</a:t>
              </a:r>
              <a:r>
                <a:rPr lang="en-US" altLang="zh-CN" sz="2400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有</a:t>
              </a:r>
              <a:r>
                <a:rPr lang="en-US" altLang="zh-CN" sz="2400" b="1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5</a:t>
              </a:r>
              <a:r>
                <a:rPr lang="zh-CN" altLang="en-US" sz="2400" b="1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千</a:t>
              </a:r>
              <a:r>
                <a:rPr lang="en-US" altLang="zh-CN" sz="2400" b="1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亿元</a:t>
              </a:r>
              <a:r>
                <a:rPr lang="zh-CN" altLang="en-US" sz="2400" b="1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的地热供暖</a:t>
              </a:r>
              <a:r>
                <a:rPr lang="en-US" altLang="zh-CN" sz="2400" b="1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市场</a:t>
              </a:r>
              <a:r>
                <a:rPr lang="en-US" altLang="zh-CN" sz="2400" b="1"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</a:t>
              </a:r>
              <a:endParaRPr lang="en-US" altLang="zh-CN" sz="2400" b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AutoShap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121" y="2605"/>
              <a:ext cx="771" cy="556"/>
            </a:xfrm>
            <a:prstGeom prst="flowChartAlternateProcess">
              <a:avLst/>
            </a:prstGeom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dk1"/>
            </a:fontRef>
          </p:style>
          <p:txBody>
            <a:bodyPr wrap="none" lIns="0" tIns="0" rIns="0" bIns="0" anchor="ctr"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135" b="1" i="0" u="none" strike="noStrike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</a:t>
              </a:r>
              <a:endParaRPr kumimoji="0" lang="en-US" altLang="zh-CN" sz="213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9120" y="4312920"/>
            <a:ext cx="1143635" cy="368935"/>
          </a:xfrm>
          <a:prstGeom prst="rect">
            <a:avLst/>
          </a:prstGeom>
          <a:ln w="50800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37"/>
          <p:cNvSpPr>
            <a:spLocks noChangeArrowheads="1"/>
          </p:cNvSpPr>
          <p:nvPr/>
        </p:nvSpPr>
        <p:spPr bwMode="auto">
          <a:xfrm>
            <a:off x="1960245" y="3432175"/>
            <a:ext cx="718820" cy="266065"/>
          </a:xfrm>
          <a:prstGeom prst="rect">
            <a:avLst/>
          </a:prstGeom>
          <a:solidFill>
            <a:srgbClr val="E7FEFF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6195" rIns="0" bIns="36195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待改造</a:t>
            </a:r>
            <a:endParaRPr lang="zh-CN" sz="1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37"/>
          <p:cNvSpPr>
            <a:spLocks noChangeArrowheads="1"/>
          </p:cNvSpPr>
          <p:nvPr/>
        </p:nvSpPr>
        <p:spPr bwMode="auto">
          <a:xfrm>
            <a:off x="3469640" y="3514725"/>
            <a:ext cx="789940" cy="266065"/>
          </a:xfrm>
          <a:prstGeom prst="rect">
            <a:avLst/>
          </a:prstGeom>
          <a:solidFill>
            <a:srgbClr val="E7FEFF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6195" rIns="0" bIns="36195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部分改造</a:t>
            </a:r>
            <a:endParaRPr lang="zh-CN" sz="1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515" y="3638550"/>
            <a:ext cx="1157605" cy="393700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99305" y="4032250"/>
            <a:ext cx="969645" cy="648970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Oval 5"/>
          <p:cNvSpPr/>
          <p:nvPr>
            <p:custDataLst>
              <p:tags r:id="rId5"/>
            </p:custDataLst>
          </p:nvPr>
        </p:nvSpPr>
        <p:spPr>
          <a:xfrm>
            <a:off x="342902" y="1968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TextBox 9"/>
          <p:cNvSpPr/>
          <p:nvPr>
            <p:custDataLst>
              <p:tags r:id="rId6"/>
            </p:custDataLst>
          </p:nvPr>
        </p:nvSpPr>
        <p:spPr>
          <a:xfrm>
            <a:off x="481330" y="64770"/>
            <a:ext cx="95288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综合能源的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迫切发展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——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北方供暖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888365"/>
            <a:ext cx="12192635" cy="59632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62" name="右箭头 61"/>
          <p:cNvSpPr/>
          <p:nvPr/>
        </p:nvSpPr>
        <p:spPr bwMode="auto">
          <a:xfrm>
            <a:off x="10600690" y="4122420"/>
            <a:ext cx="398780" cy="175895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右箭头 1"/>
          <p:cNvSpPr/>
          <p:nvPr/>
        </p:nvSpPr>
        <p:spPr bwMode="auto">
          <a:xfrm rot="10620000">
            <a:off x="7390130" y="4577080"/>
            <a:ext cx="398780" cy="175895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右箭头 3"/>
          <p:cNvSpPr/>
          <p:nvPr/>
        </p:nvSpPr>
        <p:spPr bwMode="auto">
          <a:xfrm rot="10980000">
            <a:off x="1478280" y="3103880"/>
            <a:ext cx="398780" cy="175895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691255" y="3009900"/>
            <a:ext cx="1114425" cy="619125"/>
          </a:xfrm>
          <a:custGeom>
            <a:avLst/>
            <a:gdLst>
              <a:gd name="connisteX0" fmla="*/ 0 w 1114425"/>
              <a:gd name="connsiteY0" fmla="*/ 0 h 619125"/>
              <a:gd name="connisteX1" fmla="*/ 19050 w 1114425"/>
              <a:gd name="connsiteY1" fmla="*/ 66675 h 619125"/>
              <a:gd name="connisteX2" fmla="*/ 85725 w 1114425"/>
              <a:gd name="connsiteY2" fmla="*/ 133350 h 619125"/>
              <a:gd name="connisteX3" fmla="*/ 152400 w 1114425"/>
              <a:gd name="connsiteY3" fmla="*/ 171450 h 619125"/>
              <a:gd name="connisteX4" fmla="*/ 219075 w 1114425"/>
              <a:gd name="connsiteY4" fmla="*/ 200025 h 619125"/>
              <a:gd name="connisteX5" fmla="*/ 285750 w 1114425"/>
              <a:gd name="connsiteY5" fmla="*/ 238125 h 619125"/>
              <a:gd name="connisteX6" fmla="*/ 361950 w 1114425"/>
              <a:gd name="connsiteY6" fmla="*/ 285750 h 619125"/>
              <a:gd name="connisteX7" fmla="*/ 438150 w 1114425"/>
              <a:gd name="connsiteY7" fmla="*/ 285750 h 619125"/>
              <a:gd name="connisteX8" fmla="*/ 504825 w 1114425"/>
              <a:gd name="connsiteY8" fmla="*/ 314325 h 619125"/>
              <a:gd name="connisteX9" fmla="*/ 581025 w 1114425"/>
              <a:gd name="connsiteY9" fmla="*/ 361950 h 619125"/>
              <a:gd name="connisteX10" fmla="*/ 647700 w 1114425"/>
              <a:gd name="connsiteY10" fmla="*/ 400050 h 619125"/>
              <a:gd name="connisteX11" fmla="*/ 714375 w 1114425"/>
              <a:gd name="connsiteY11" fmla="*/ 438150 h 619125"/>
              <a:gd name="connisteX12" fmla="*/ 781050 w 1114425"/>
              <a:gd name="connsiteY12" fmla="*/ 476250 h 619125"/>
              <a:gd name="connisteX13" fmla="*/ 847725 w 1114425"/>
              <a:gd name="connsiteY13" fmla="*/ 495300 h 619125"/>
              <a:gd name="connisteX14" fmla="*/ 914400 w 1114425"/>
              <a:gd name="connsiteY14" fmla="*/ 542925 h 619125"/>
              <a:gd name="connisteX15" fmla="*/ 981075 w 1114425"/>
              <a:gd name="connsiteY15" fmla="*/ 571500 h 619125"/>
              <a:gd name="connisteX16" fmla="*/ 1047750 w 1114425"/>
              <a:gd name="connsiteY16" fmla="*/ 600075 h 619125"/>
              <a:gd name="connisteX17" fmla="*/ 1114425 w 1114425"/>
              <a:gd name="connsiteY17" fmla="*/ 619125 h 6191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1114425" h="619125">
                <a:moveTo>
                  <a:pt x="0" y="0"/>
                </a:moveTo>
                <a:cubicBezTo>
                  <a:pt x="2540" y="12065"/>
                  <a:pt x="1905" y="40005"/>
                  <a:pt x="19050" y="66675"/>
                </a:cubicBezTo>
                <a:cubicBezTo>
                  <a:pt x="36195" y="93345"/>
                  <a:pt x="59055" y="112395"/>
                  <a:pt x="85725" y="133350"/>
                </a:cubicBezTo>
                <a:cubicBezTo>
                  <a:pt x="112395" y="154305"/>
                  <a:pt x="125730" y="158115"/>
                  <a:pt x="152400" y="171450"/>
                </a:cubicBezTo>
                <a:cubicBezTo>
                  <a:pt x="179070" y="184785"/>
                  <a:pt x="192405" y="186690"/>
                  <a:pt x="219075" y="200025"/>
                </a:cubicBezTo>
                <a:cubicBezTo>
                  <a:pt x="245745" y="213360"/>
                  <a:pt x="257175" y="220980"/>
                  <a:pt x="285750" y="238125"/>
                </a:cubicBezTo>
                <a:cubicBezTo>
                  <a:pt x="314325" y="255270"/>
                  <a:pt x="331470" y="276225"/>
                  <a:pt x="361950" y="285750"/>
                </a:cubicBezTo>
                <a:cubicBezTo>
                  <a:pt x="392430" y="295275"/>
                  <a:pt x="409575" y="280035"/>
                  <a:pt x="438150" y="285750"/>
                </a:cubicBezTo>
                <a:cubicBezTo>
                  <a:pt x="466725" y="291465"/>
                  <a:pt x="476250" y="299085"/>
                  <a:pt x="504825" y="314325"/>
                </a:cubicBezTo>
                <a:cubicBezTo>
                  <a:pt x="533400" y="329565"/>
                  <a:pt x="552450" y="344805"/>
                  <a:pt x="581025" y="361950"/>
                </a:cubicBezTo>
                <a:cubicBezTo>
                  <a:pt x="609600" y="379095"/>
                  <a:pt x="621030" y="384810"/>
                  <a:pt x="647700" y="400050"/>
                </a:cubicBezTo>
                <a:cubicBezTo>
                  <a:pt x="674370" y="415290"/>
                  <a:pt x="687705" y="422910"/>
                  <a:pt x="714375" y="438150"/>
                </a:cubicBezTo>
                <a:cubicBezTo>
                  <a:pt x="741045" y="453390"/>
                  <a:pt x="754380" y="464820"/>
                  <a:pt x="781050" y="476250"/>
                </a:cubicBezTo>
                <a:cubicBezTo>
                  <a:pt x="807720" y="487680"/>
                  <a:pt x="821055" y="481965"/>
                  <a:pt x="847725" y="495300"/>
                </a:cubicBezTo>
                <a:cubicBezTo>
                  <a:pt x="874395" y="508635"/>
                  <a:pt x="887730" y="527685"/>
                  <a:pt x="914400" y="542925"/>
                </a:cubicBezTo>
                <a:cubicBezTo>
                  <a:pt x="941070" y="558165"/>
                  <a:pt x="954405" y="560070"/>
                  <a:pt x="981075" y="571500"/>
                </a:cubicBezTo>
                <a:cubicBezTo>
                  <a:pt x="1007745" y="582930"/>
                  <a:pt x="1021080" y="590550"/>
                  <a:pt x="1047750" y="600075"/>
                </a:cubicBezTo>
                <a:cubicBezTo>
                  <a:pt x="1074420" y="609600"/>
                  <a:pt x="1102360" y="615950"/>
                  <a:pt x="1114425" y="619125"/>
                </a:cubicBezTo>
              </a:path>
            </a:pathLst>
          </a:cu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 bwMode="auto">
          <a:xfrm rot="1740000">
            <a:off x="4440555" y="3486785"/>
            <a:ext cx="398780" cy="175895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TextBox 9"/>
          <p:cNvSpPr/>
          <p:nvPr>
            <p:custDataLst>
              <p:tags r:id="rId2"/>
            </p:custDataLst>
          </p:nvPr>
        </p:nvSpPr>
        <p:spPr>
          <a:xfrm>
            <a:off x="735965" y="1637665"/>
            <a:ext cx="721360" cy="25336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noAutofit/>
          </a:bodyPr>
          <a:p>
            <a:pPr marL="0" indent="0" algn="r" latinLnBrk="0">
              <a:lnSpc>
                <a:spcPct val="100000"/>
              </a:lnSpc>
            </a:pPr>
            <a:r>
              <a:rPr lang="en-US" altLang="zh-CN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PV/ T</a:t>
            </a:r>
            <a:endParaRPr lang="en-US" altLang="zh-CN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 bwMode="auto">
          <a:xfrm rot="300000">
            <a:off x="4312285" y="3695065"/>
            <a:ext cx="398780" cy="175895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Oval 5"/>
          <p:cNvSpPr/>
          <p:nvPr>
            <p:custDataLst>
              <p:tags r:id="rId3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9"/>
          <p:cNvSpPr/>
          <p:nvPr>
            <p:custDataLst>
              <p:tags r:id="rId4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综合能源是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“能源系统工程”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暖通需转型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承担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10812780" y="888365"/>
            <a:ext cx="1287780" cy="812800"/>
            <a:chOff x="10795" y="4277"/>
            <a:chExt cx="3711" cy="2793"/>
          </a:xfrm>
        </p:grpSpPr>
        <p:sp>
          <p:nvSpPr>
            <p:cNvPr id="23" name="右箭头 22"/>
            <p:cNvSpPr/>
            <p:nvPr/>
          </p:nvSpPr>
          <p:spPr bwMode="auto">
            <a:xfrm rot="5400000">
              <a:off x="12661" y="6413"/>
              <a:ext cx="433" cy="243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rgbClr val="FFFF00"/>
              </a:solidFill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4" name="图片 13" descr="图片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95" y="4277"/>
              <a:ext cx="3711" cy="2793"/>
            </a:xfrm>
            <a:prstGeom prst="rect">
              <a:avLst/>
            </a:prstGeom>
            <a:ln w="25400" cmpd="sng">
              <a:solidFill>
                <a:srgbClr val="FF00FF"/>
              </a:solidFill>
              <a:prstDash val="dash"/>
            </a:ln>
          </p:spPr>
        </p:pic>
      </p:grpSp>
      <p:pic>
        <p:nvPicPr>
          <p:cNvPr id="3" name="图片 2"/>
          <p:cNvPicPr/>
          <p:nvPr/>
        </p:nvPicPr>
        <p:blipFill>
          <a:blip r:embed="rId6"/>
          <a:stretch>
            <a:fillRect/>
          </a:stretch>
        </p:blipFill>
        <p:spPr>
          <a:xfrm>
            <a:off x="64135" y="5840095"/>
            <a:ext cx="1393190" cy="919480"/>
          </a:xfrm>
          <a:prstGeom prst="rect">
            <a:avLst/>
          </a:prstGeom>
          <a:ln w="25400" cmpd="sng">
            <a:solidFill>
              <a:srgbClr val="FF00FF"/>
            </a:solidFill>
            <a:prstDash val="dash"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2" grpId="0" bldLvl="0" animBg="1"/>
      <p:bldP spid="62" grpId="0" bldLvl="0" animBg="1"/>
      <p:bldP spid="4" grpId="1" animBg="1"/>
      <p:bldP spid="7" grpId="1" animBg="1"/>
      <p:bldP spid="5" grpId="1" animBg="1"/>
      <p:bldP spid="2" grpId="1" animBg="1"/>
      <p:bldP spid="62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122680"/>
            <a:ext cx="12192635" cy="5734685"/>
          </a:xfrm>
          <a:prstGeom prst="rect">
            <a:avLst/>
          </a:prstGeom>
          <a:ln w="6350" cmpd="sng">
            <a:solidFill>
              <a:schemeClr val="tx1"/>
            </a:solidFill>
            <a:prstDash val="solid"/>
          </a:ln>
        </p:spPr>
      </p:pic>
      <p:sp>
        <p:nvSpPr>
          <p:cNvPr id="11" name="Oval 6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72493" y="6389793"/>
            <a:ext cx="1350433" cy="46228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6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90527" y="6389793"/>
            <a:ext cx="1739900" cy="46228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ct val="100000"/>
              </a:lnSpc>
            </a:pPr>
            <a:endParaRPr lang="zh-CN" altLang="en-US" sz="213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AutoShape 6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77490" y="1217930"/>
            <a:ext cx="2048933" cy="551180"/>
          </a:xfrm>
          <a:prstGeom prst="star8">
            <a:avLst>
              <a:gd name="adj" fmla="val 38250"/>
            </a:avLst>
          </a:prstGeom>
          <a:solidFill>
            <a:schemeClr val="tx2">
              <a:lumMod val="20000"/>
              <a:lumOff val="80000"/>
              <a:alpha val="9000"/>
            </a:schemeClr>
          </a:solidFill>
          <a:ln w="19050" algn="ctr">
            <a:solidFill>
              <a:srgbClr val="FF0000"/>
            </a:solidFill>
            <a:prstDash val="sysDash"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6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41260" y="1170305"/>
            <a:ext cx="2048933" cy="551180"/>
          </a:xfrm>
          <a:prstGeom prst="star8">
            <a:avLst>
              <a:gd name="adj" fmla="val 38250"/>
            </a:avLst>
          </a:prstGeom>
          <a:solidFill>
            <a:schemeClr val="tx2">
              <a:lumMod val="20000"/>
              <a:lumOff val="80000"/>
              <a:alpha val="9000"/>
            </a:schemeClr>
          </a:solidFill>
          <a:ln w="38100" algn="ctr">
            <a:solidFill>
              <a:srgbClr val="FF0000"/>
            </a:solidFill>
            <a:prstDash val="sysDash"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AutoShape 6"/>
          <p:cNvSpPr/>
          <p:nvPr>
            <p:custDataLst>
              <p:tags r:id="rId6"/>
            </p:custDataLst>
          </p:nvPr>
        </p:nvSpPr>
        <p:spPr>
          <a:xfrm>
            <a:off x="529167" y="3782060"/>
            <a:ext cx="2527300" cy="388620"/>
          </a:xfrm>
          <a:prstGeom prst="cloudCallout">
            <a:avLst>
              <a:gd name="adj1" fmla="val 53695"/>
              <a:gd name="adj2" fmla="val -156753"/>
            </a:avLst>
          </a:prstGeom>
          <a:solidFill>
            <a:srgbClr val="FFFF00">
              <a:alpha val="5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en-US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供</a:t>
            </a:r>
            <a:r>
              <a:rPr lang="en-US" altLang="zh-CN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暖（</a:t>
            </a:r>
            <a:r>
              <a:rPr lang="zh-CN" altLang="en-US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≥</a:t>
            </a:r>
            <a:r>
              <a:rPr lang="en-US" altLang="zh-CN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30</a:t>
            </a:r>
            <a:r>
              <a:rPr lang="en-US" altLang="zh-CN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℃</a:t>
            </a:r>
            <a:r>
              <a:rPr lang="zh-CN" altLang="en-US" sz="16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16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Oval 5"/>
          <p:cNvSpPr/>
          <p:nvPr>
            <p:custDataLst>
              <p:tags r:id="rId7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8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综合能源的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创新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能源品质利用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3430"/>
            <a:ext cx="12204065" cy="6084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sp>
        <p:nvSpPr>
          <p:cNvPr id="3" name="Oval 5"/>
          <p:cNvSpPr/>
          <p:nvPr>
            <p:custDataLst>
              <p:tags r:id="rId2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3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综合能源的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“创新”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太阳能综合利用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-71" t="388"/>
          <a:stretch>
            <a:fillRect/>
          </a:stretch>
        </p:blipFill>
        <p:spPr>
          <a:xfrm>
            <a:off x="2292350" y="1645920"/>
            <a:ext cx="9899650" cy="5222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mpd="sng">
            <a:noFill/>
            <a:prstDash val="solid"/>
          </a:ln>
        </p:spPr>
      </p:pic>
      <p:sp>
        <p:nvSpPr>
          <p:cNvPr id="15" name="圆角矩形 14"/>
          <p:cNvSpPr/>
          <p:nvPr/>
        </p:nvSpPr>
        <p:spPr bwMode="auto">
          <a:xfrm>
            <a:off x="3247390" y="2442845"/>
            <a:ext cx="886460" cy="309880"/>
          </a:xfrm>
          <a:prstGeom prst="roundRect">
            <a:avLst/>
          </a:prstGeom>
          <a:solidFill>
            <a:schemeClr val="accent3"/>
          </a:solidFill>
          <a:ln w="12700" cap="flat" cmpd="sng" algn="ctr">
            <a:solidFill>
              <a:srgbClr val="D4D75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36195" rIns="0" bIns="36195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地表水源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5520267" y="2779607"/>
            <a:ext cx="71967" cy="190500"/>
          </a:xfrm>
          <a:prstGeom prst="rect">
            <a:avLst/>
          </a:prstGeom>
          <a:solidFill>
            <a:srgbClr val="D0C934"/>
          </a:solidFill>
          <a:ln w="3175" cap="flat" cmpd="sng" algn="ctr">
            <a:noFill/>
            <a:prstDash val="dash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51780" y="2992967"/>
            <a:ext cx="31242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000" b="1" kern="1200" cap="none" spc="0" normalizeH="0" baseline="0" noProof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←</a:t>
            </a:r>
            <a:endParaRPr kumimoji="0" lang="zh-CN" altLang="en-US" sz="1000" b="1" kern="1200" cap="none" spc="0" normalizeH="0" baseline="0" noProof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AutoShape 26"/>
          <p:cNvSpPr>
            <a:spLocks noChangeArrowheads="1"/>
          </p:cNvSpPr>
          <p:nvPr/>
        </p:nvSpPr>
        <p:spPr bwMode="auto">
          <a:xfrm>
            <a:off x="3554730" y="1143000"/>
            <a:ext cx="714375" cy="360000"/>
          </a:xfrm>
          <a:prstGeom prst="wedgeRoundRectCallout">
            <a:avLst>
              <a:gd name="adj1" fmla="val -26177"/>
              <a:gd name="adj2" fmla="val 317065"/>
              <a:gd name="adj3" fmla="val 16667"/>
            </a:avLst>
          </a:prstGeom>
          <a:solidFill>
            <a:srgbClr val="FFFF99">
              <a:alpha val="69000"/>
            </a:srgb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水源热泵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AutoShape 26"/>
          <p:cNvSpPr>
            <a:spLocks noChangeArrowheads="1"/>
          </p:cNvSpPr>
          <p:nvPr/>
        </p:nvSpPr>
        <p:spPr bwMode="auto">
          <a:xfrm>
            <a:off x="4458970" y="1145861"/>
            <a:ext cx="714375" cy="360000"/>
          </a:xfrm>
          <a:prstGeom prst="wedgeRoundRectCallout">
            <a:avLst>
              <a:gd name="adj1" fmla="val 101644"/>
              <a:gd name="adj2" fmla="val 205145"/>
              <a:gd name="adj3" fmla="val 16667"/>
            </a:avLst>
          </a:prstGeom>
          <a:solidFill>
            <a:srgbClr val="FFFF99">
              <a:alpha val="69000"/>
            </a:srgb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地源热泵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9130665" y="1140940"/>
            <a:ext cx="904875" cy="360000"/>
          </a:xfrm>
          <a:prstGeom prst="wedgeRoundRectCallout">
            <a:avLst>
              <a:gd name="adj1" fmla="val 13017"/>
              <a:gd name="adj2" fmla="val 218683"/>
              <a:gd name="adj3" fmla="val 16667"/>
            </a:avLst>
          </a:prstGeom>
          <a:solidFill>
            <a:schemeClr val="accent2">
              <a:lumMod val="20000"/>
              <a:lumOff val="80000"/>
              <a:alpha val="69000"/>
            </a:scheme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干热岩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地热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AutoShape 26"/>
          <p:cNvSpPr>
            <a:spLocks noChangeArrowheads="1"/>
          </p:cNvSpPr>
          <p:nvPr/>
        </p:nvSpPr>
        <p:spPr bwMode="auto">
          <a:xfrm>
            <a:off x="10478770" y="1094740"/>
            <a:ext cx="1548130" cy="484505"/>
          </a:xfrm>
          <a:prstGeom prst="wedgeRoundRectCallout">
            <a:avLst>
              <a:gd name="adj1" fmla="val 13002"/>
              <a:gd name="adj2" fmla="val 150786"/>
              <a:gd name="adj3" fmla="val 16667"/>
            </a:avLst>
          </a:prstGeom>
          <a:solidFill>
            <a:schemeClr val="bg2">
              <a:lumMod val="95000"/>
              <a:alpha val="51000"/>
            </a:scheme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换热型</a:t>
            </a:r>
            <a:r>
              <a:rPr lang="en-US" altLang="zh-CN" sz="1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b="1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中深层地热</a:t>
            </a:r>
            <a:endParaRPr lang="zh-CN" altLang="en-US" sz="12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ctr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地岩热、无干扰</a:t>
            </a:r>
            <a:r>
              <a:rPr lang="en-US" altLang="zh-CN" sz="1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地热</a:t>
            </a:r>
            <a:endParaRPr lang="zh-CN" altLang="en-US" sz="12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AutoShape 17"/>
          <p:cNvSpPr>
            <a:spLocks noChangeArrowheads="1"/>
          </p:cNvSpPr>
          <p:nvPr/>
        </p:nvSpPr>
        <p:spPr bwMode="auto">
          <a:xfrm>
            <a:off x="2263775" y="4007485"/>
            <a:ext cx="938530" cy="360000"/>
          </a:xfrm>
          <a:prstGeom prst="round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92341" y="948411"/>
            <a:ext cx="917090" cy="2116271"/>
            <a:chOff x="2622" y="1942"/>
            <a:chExt cx="1127" cy="1952"/>
          </a:xfrm>
        </p:grpSpPr>
        <p:sp>
          <p:nvSpPr>
            <p:cNvPr id="20492" name="TextBox 37"/>
            <p:cNvSpPr txBox="1"/>
            <p:nvPr/>
          </p:nvSpPr>
          <p:spPr>
            <a:xfrm>
              <a:off x="2984" y="3637"/>
              <a:ext cx="664" cy="2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36195" rIns="0" bIns="36195" anchor="t">
              <a:spAutoFit/>
            </a:bodyPr>
            <a:p>
              <a:r>
                <a:rPr lang="en-US" altLang="zh-CN" sz="1335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20℃</a:t>
              </a:r>
              <a:endParaRPr lang="en-US" altLang="zh-CN" sz="13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3490" name="Picture 2" descr="C:\Users\Administrator\Desktop\高大空间空调陕西申报答辩（2017.9.18）\参考资料\e913d5abd825f3da-9b0207a059319018-6f734e22d3c6a55df85ef7a0c0c191d5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2" y="1942"/>
              <a:ext cx="692" cy="51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44" name="直接箭头连接符 43"/>
            <p:cNvCxnSpPr/>
            <p:nvPr/>
          </p:nvCxnSpPr>
          <p:spPr>
            <a:xfrm>
              <a:off x="3127" y="2433"/>
              <a:ext cx="622" cy="1003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AutoShape 26"/>
          <p:cNvSpPr>
            <a:spLocks noChangeArrowheads="1"/>
          </p:cNvSpPr>
          <p:nvPr/>
        </p:nvSpPr>
        <p:spPr bwMode="auto">
          <a:xfrm>
            <a:off x="5592445" y="1142845"/>
            <a:ext cx="1433195" cy="360000"/>
          </a:xfrm>
          <a:prstGeom prst="wedgeRoundRectCallout">
            <a:avLst>
              <a:gd name="adj1" fmla="val 32055"/>
              <a:gd name="adj2" fmla="val 212686"/>
              <a:gd name="adj3" fmla="val 16667"/>
            </a:avLst>
          </a:prstGeom>
          <a:solidFill>
            <a:schemeClr val="bg2">
              <a:lumMod val="95000"/>
              <a:alpha val="51000"/>
            </a:scheme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水热型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中深层地热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矩形 111"/>
          <p:cNvSpPr>
            <a:spLocks noChangeArrowheads="1"/>
          </p:cNvSpPr>
          <p:nvPr/>
        </p:nvSpPr>
        <p:spPr bwMode="auto">
          <a:xfrm>
            <a:off x="53975" y="1579880"/>
            <a:ext cx="2162175" cy="1732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lIns="71755" tIns="36195" rIns="0" bIns="36195">
            <a:spAutoFit/>
          </a:bodyPr>
          <a:p>
            <a:pPr marL="342900" marR="0" lvl="0" indent="-342900" algn="ctr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）浅层地热能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蓄热体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冷、热平衡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温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 20 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℃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左右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埋  深 —— 100~200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米</a:t>
            </a:r>
            <a:endParaRPr kumimoji="0" lang="en-US" altLang="zh-CN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形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式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水源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和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地源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空调、跨季蓄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Box 37"/>
          <p:cNvSpPr txBox="1"/>
          <p:nvPr/>
        </p:nvSpPr>
        <p:spPr>
          <a:xfrm>
            <a:off x="2234671" y="3038793"/>
            <a:ext cx="1012825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100~200m</a:t>
            </a:r>
            <a:endParaRPr lang="en-US" altLang="zh-CN" sz="1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11"/>
          <p:cNvSpPr>
            <a:spLocks noChangeArrowheads="1"/>
          </p:cNvSpPr>
          <p:nvPr/>
        </p:nvSpPr>
        <p:spPr bwMode="auto">
          <a:xfrm>
            <a:off x="47625" y="3364865"/>
            <a:ext cx="2168525" cy="1732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lIns="71755" tIns="36195" rIns="0" bIns="36195">
            <a:spAutoFit/>
          </a:bodyPr>
          <a:p>
            <a:pPr marL="342900" marR="0" lvl="0" indent="-342900" algn="ctr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）中深层地热能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供热体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有限传热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地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温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 80 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℃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左右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lang="en-US" altLang="zh-CN" sz="133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埋  深 —— 2</a:t>
            </a:r>
            <a:r>
              <a:rPr lang="zh-CN" altLang="en-US" sz="133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千</a:t>
            </a:r>
            <a:r>
              <a:rPr lang="en-US" altLang="zh-CN" sz="133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~3</a:t>
            </a:r>
            <a:r>
              <a:rPr lang="zh-CN" altLang="en-US" sz="1335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千米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形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式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水热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和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换热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6195" marR="0" lvl="0" indent="-171450" algn="l" defTabSz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</a:t>
            </a:r>
            <a:r>
              <a:rPr kumimoji="0" lang="en-US" altLang="zh-CN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—— </a:t>
            </a:r>
            <a:r>
              <a:rPr kumimoji="0" lang="zh-CN" altLang="en-US" sz="1335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供暖、供热</a:t>
            </a:r>
            <a:endParaRPr kumimoji="0" lang="zh-CN" altLang="en-US" sz="1335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AutoShape 26"/>
          <p:cNvSpPr>
            <a:spLocks noChangeArrowheads="1"/>
          </p:cNvSpPr>
          <p:nvPr/>
        </p:nvSpPr>
        <p:spPr bwMode="auto">
          <a:xfrm>
            <a:off x="7444740" y="1122842"/>
            <a:ext cx="1242695" cy="360000"/>
          </a:xfrm>
          <a:prstGeom prst="wedgeRoundRectCallout">
            <a:avLst>
              <a:gd name="adj1" fmla="val 5952"/>
              <a:gd name="adj2" fmla="val 203602"/>
              <a:gd name="adj3" fmla="val 16667"/>
            </a:avLst>
          </a:prstGeom>
          <a:solidFill>
            <a:schemeClr val="accent2">
              <a:lumMod val="20000"/>
              <a:lumOff val="80000"/>
              <a:alpha val="69000"/>
            </a:schemeClr>
          </a:solidFill>
          <a:ln w="9525" algn="ctr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0" tIns="35998" rIns="0" bIns="35998" anchor="ctr" anchorCtr="1"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水热型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深层地热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2255097" y="3064933"/>
            <a:ext cx="9919547" cy="0"/>
          </a:xfrm>
          <a:prstGeom prst="line">
            <a:avLst/>
          </a:prstGeom>
          <a:ln w="38100">
            <a:solidFill>
              <a:srgbClr val="FFFF00"/>
            </a:solidFill>
            <a:prstDash val="lgDash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554095" y="2750820"/>
            <a:ext cx="1826260" cy="431800"/>
          </a:xfrm>
          <a:prstGeom prst="roundRect">
            <a:avLst/>
          </a:prstGeom>
          <a:solidFill>
            <a:srgbClr val="F2FFFF"/>
          </a:solidFill>
          <a:ln w="12700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/>
          <a:p>
            <a:pPr algn="ctr">
              <a:lnSpc>
                <a:spcPct val="120000"/>
              </a:lnSpc>
            </a:pPr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浅层水、土壤源</a:t>
            </a: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2216362" y="4647353"/>
            <a:ext cx="9919547" cy="0"/>
          </a:xfrm>
          <a:prstGeom prst="line">
            <a:avLst/>
          </a:prstGeom>
          <a:ln w="38100"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图片 99"/>
          <p:cNvPicPr/>
          <p:nvPr/>
        </p:nvPicPr>
        <p:blipFill>
          <a:blip r:embed="rId3"/>
          <a:srcRect b="5325"/>
          <a:stretch>
            <a:fillRect/>
          </a:stretch>
        </p:blipFill>
        <p:spPr>
          <a:xfrm>
            <a:off x="0" y="5161280"/>
            <a:ext cx="2216785" cy="1702435"/>
          </a:xfrm>
          <a:prstGeom prst="rect">
            <a:avLst/>
          </a:prstGeom>
          <a:noFill/>
          <a:ln w="12700" cmpd="sng">
            <a:noFill/>
            <a:prstDash val="solid"/>
          </a:ln>
        </p:spPr>
      </p:pic>
      <p:sp>
        <p:nvSpPr>
          <p:cNvPr id="47" name="TextBox 12"/>
          <p:cNvSpPr txBox="1"/>
          <p:nvPr/>
        </p:nvSpPr>
        <p:spPr>
          <a:xfrm>
            <a:off x="137160" y="5286799"/>
            <a:ext cx="716280" cy="3067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地心热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AutoShape 17"/>
          <p:cNvSpPr>
            <a:spLocks noChangeArrowheads="1"/>
          </p:cNvSpPr>
          <p:nvPr/>
        </p:nvSpPr>
        <p:spPr bwMode="auto">
          <a:xfrm>
            <a:off x="2286635" y="4723765"/>
            <a:ext cx="938530" cy="360000"/>
          </a:xfrm>
          <a:prstGeom prst="round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Oval 5"/>
          <p:cNvSpPr/>
          <p:nvPr>
            <p:custDataLst>
              <p:tags r:id="rId4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5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综合能源的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“创新”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地热能综合利用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  <p:bldLst>
      <p:bldP spid="32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47" grpId="0"/>
      <p:bldP spid="16" grpId="0" bldLvl="0" animBg="1"/>
      <p:bldP spid="6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9"/>
          <p:cNvPicPr>
            <a:picLocks noChangeAspect="1"/>
          </p:cNvPicPr>
          <p:nvPr/>
        </p:nvPicPr>
        <p:blipFill>
          <a:blip r:embed="rId1"/>
          <a:srcRect r="42381"/>
          <a:stretch>
            <a:fillRect/>
          </a:stretch>
        </p:blipFill>
        <p:spPr>
          <a:xfrm>
            <a:off x="431800" y="960120"/>
            <a:ext cx="11612245" cy="5801995"/>
          </a:xfrm>
          <a:prstGeom prst="rect">
            <a:avLst/>
          </a:prstGeom>
          <a:noFill/>
        </p:spPr>
      </p:pic>
      <p:sp>
        <p:nvSpPr>
          <p:cNvPr id="74" name="Oval 66"/>
          <p:cNvSpPr>
            <a:spLocks noChangeArrowheads="1"/>
          </p:cNvSpPr>
          <p:nvPr/>
        </p:nvSpPr>
        <p:spPr bwMode="auto">
          <a:xfrm>
            <a:off x="6195907" y="3910753"/>
            <a:ext cx="1537547" cy="54102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ts val="1500"/>
              </a:lnSpc>
            </a:pPr>
            <a:endParaRPr lang="zh-CN" altLang="en-US" sz="1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val 66"/>
          <p:cNvSpPr>
            <a:spLocks noChangeArrowheads="1"/>
          </p:cNvSpPr>
          <p:nvPr/>
        </p:nvSpPr>
        <p:spPr bwMode="auto">
          <a:xfrm>
            <a:off x="9647767" y="2948940"/>
            <a:ext cx="1155700" cy="663787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ts val="1500"/>
              </a:lnSpc>
            </a:pPr>
            <a:endParaRPr lang="zh-CN" altLang="en-US" sz="1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7399" name="矩形标注 357398"/>
          <p:cNvSpPr/>
          <p:nvPr/>
        </p:nvSpPr>
        <p:spPr>
          <a:xfrm>
            <a:off x="6191885" y="1792605"/>
            <a:ext cx="2016125" cy="375920"/>
          </a:xfrm>
          <a:prstGeom prst="wedgeRectCallout">
            <a:avLst>
              <a:gd name="adj1" fmla="val -15674"/>
              <a:gd name="adj2" fmla="val 40205"/>
            </a:avLst>
          </a:prstGeom>
          <a:solidFill>
            <a:srgbClr val="FFFF99">
              <a:alpha val="62000"/>
            </a:srgbClr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0" tIns="48260" rIns="0" bIns="48260" anchor="ctr" anchorCtr="1"/>
          <a:p>
            <a:pPr fontAlgn="base"/>
            <a:r>
              <a:rPr lang="en-US" altLang="zh-CN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灰</a:t>
            </a:r>
            <a:r>
              <a:rPr lang="en-US" altLang="zh-CN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氢</a:t>
            </a:r>
            <a:r>
              <a:rPr lang="en-US" altLang="zh-CN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煤化工</a:t>
            </a:r>
            <a:r>
              <a:rPr lang="en-US" altLang="zh-CN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1865" b="1" strike="noStrike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5613" y="4292600"/>
            <a:ext cx="1065953" cy="408940"/>
          </a:xfrm>
          <a:prstGeom prst="rect">
            <a:avLst/>
          </a:prstGeom>
          <a:solidFill>
            <a:srgbClr val="FFFF99">
              <a:alpha val="62000"/>
            </a:srgbClr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lIns="0" tIns="48260" rIns="0" bIns="48260" rtlCol="0" anchor="ctr" anchorCtr="1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865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“绿”氢</a:t>
            </a:r>
            <a:endParaRPr lang="en-US" altLang="zh-CN" sz="1865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Rectangle 6"/>
          <p:cNvSpPr>
            <a:spLocks noGrp="1"/>
          </p:cNvSpPr>
          <p:nvPr/>
        </p:nvSpPr>
        <p:spPr>
          <a:xfrm>
            <a:off x="8304107" y="6383867"/>
            <a:ext cx="3257973" cy="378460"/>
          </a:xfrm>
          <a:prstGeom prst="rect">
            <a:avLst/>
          </a:prstGeom>
          <a:noFill/>
          <a:ln w="9525">
            <a:solidFill>
              <a:srgbClr val="333399"/>
            </a:solidFill>
            <a:miter/>
          </a:ln>
        </p:spPr>
        <p:txBody>
          <a:bodyPr vert="horz" wrap="square" lIns="91440" tIns="45720" rIns="91440" bIns="45720" anchor="t" anchorCtr="1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marL="838200" indent="-838200" algn="ctr" eaLnBrk="1" hangingPunct="1"/>
            <a:r>
              <a:rPr lang="zh-CN" altLang="en-US" sz="1865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氢的作用：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电</a:t>
            </a:r>
            <a:r>
              <a:rPr lang="zh-CN" altLang="en-US" sz="1865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865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热</a:t>
            </a:r>
            <a:r>
              <a:rPr lang="zh-CN" altLang="en-US" sz="1865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、气、储</a:t>
            </a:r>
            <a:endParaRPr lang="en-US" altLang="zh-CN" sz="1865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75760" y="4004733"/>
            <a:ext cx="1281853" cy="351367"/>
          </a:xfrm>
          <a:prstGeom prst="rect">
            <a:avLst/>
          </a:prstGeom>
          <a:solidFill>
            <a:srgbClr val="407C01"/>
          </a:solidFill>
        </p:spPr>
        <p:txBody>
          <a:bodyPr wrap="square" lIns="48260" tIns="48260" rIns="48260" bIns="48260">
            <a:noAutofit/>
          </a:bodyPr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甲烷</a:t>
            </a:r>
            <a:r>
              <a:rPr lang="en-US" altLang="zh-CN" sz="1600" b="1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600" b="1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甲醇</a:t>
            </a:r>
            <a:r>
              <a:rPr lang="en-US" altLang="zh-CN" sz="1600" b="1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1600" b="1" dirty="0" smtClean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24687" y="5732780"/>
            <a:ext cx="1188720" cy="351367"/>
          </a:xfrm>
          <a:prstGeom prst="rect">
            <a:avLst/>
          </a:prstGeom>
          <a:solidFill>
            <a:srgbClr val="407C01"/>
          </a:solidFill>
        </p:spPr>
        <p:txBody>
          <a:bodyPr wrap="square" lIns="48260" tIns="48260" rIns="48260" bIns="48260">
            <a:noAutofit/>
          </a:bodyPr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天然气储存</a:t>
            </a:r>
            <a:endParaRPr lang="zh-CN" altLang="en-US" sz="1600" b="1" dirty="0" smtClean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0820000">
            <a:off x="6383867" y="2084493"/>
            <a:ext cx="521547" cy="1145540"/>
          </a:xfrm>
          <a:prstGeom prst="curvedLeftArrow">
            <a:avLst/>
          </a:prstGeom>
          <a:solidFill>
            <a:schemeClr val="accent2">
              <a:lumMod val="20000"/>
              <a:lumOff val="80000"/>
            </a:schemeClr>
          </a:solidFill>
          <a:ln w="25400" cmpd="sng">
            <a:solidFill>
              <a:srgbClr val="FF00FF"/>
            </a:solidFill>
            <a:prstDash val="solid"/>
          </a:ln>
        </p:spPr>
        <p:txBody>
          <a:bodyPr vert="horz" wrap="square" lIns="121920" tIns="60960" rIns="121920" bIns="60960" numCol="1" rtlCol="0" anchor="t" anchorCtr="0" compatLnSpc="0">
            <a:noAutofit/>
          </a:bodyPr>
          <a:p>
            <a:pPr lvl="0" algn="l">
              <a:buClrTx/>
              <a:buSzTx/>
              <a:buFontTx/>
            </a:pPr>
            <a:endParaRPr lang="zh-CN" altLang="en-US" sz="2400">
              <a:sym typeface="+mn-ea"/>
            </a:endParaRPr>
          </a:p>
        </p:txBody>
      </p:sp>
      <p:sp>
        <p:nvSpPr>
          <p:cNvPr id="2" name="Oval 66"/>
          <p:cNvSpPr>
            <a:spLocks noChangeArrowheads="1"/>
          </p:cNvSpPr>
          <p:nvPr/>
        </p:nvSpPr>
        <p:spPr bwMode="auto">
          <a:xfrm>
            <a:off x="4126653" y="3909060"/>
            <a:ext cx="1390227" cy="54271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ts val="1500"/>
              </a:lnSpc>
            </a:pPr>
            <a:endParaRPr lang="zh-CN" altLang="en-US" sz="1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66"/>
          <p:cNvSpPr>
            <a:spLocks noChangeArrowheads="1"/>
          </p:cNvSpPr>
          <p:nvPr/>
        </p:nvSpPr>
        <p:spPr bwMode="auto">
          <a:xfrm>
            <a:off x="8208433" y="3909060"/>
            <a:ext cx="1390227" cy="54271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 wrap="none" lIns="48260" rIns="48260" anchor="ctr"/>
          <a:p>
            <a:pPr algn="ctr">
              <a:lnSpc>
                <a:spcPts val="1500"/>
              </a:lnSpc>
            </a:pPr>
            <a:endParaRPr lang="zh-CN" altLang="en-US" sz="1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04447" y="2770293"/>
            <a:ext cx="188807" cy="36491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11182773" y="3909907"/>
            <a:ext cx="972820" cy="336973"/>
          </a:xfrm>
          <a:prstGeom prst="wedgeRectCallout">
            <a:avLst>
              <a:gd name="adj1" fmla="val -15674"/>
              <a:gd name="adj2" fmla="val 40205"/>
            </a:avLst>
          </a:prstGeom>
          <a:solidFill>
            <a:srgbClr val="FFFF99">
              <a:alpha val="62000"/>
            </a:srgbClr>
          </a:solidFill>
          <a:ln w="127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54000" rIns="54000" anchor="ctr" anchorCtr="1"/>
          <a:p>
            <a:pPr fontAlgn="base"/>
            <a:r>
              <a:rPr lang="zh-CN" altLang="en-US" sz="1600" b="1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氢能电池</a:t>
            </a:r>
            <a:endParaRPr lang="zh-CN" altLang="en-US" sz="1600" b="1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Oval 5"/>
          <p:cNvSpPr/>
          <p:nvPr>
            <p:custDataLst>
              <p:tags r:id="rId2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TextBox 9"/>
          <p:cNvSpPr/>
          <p:nvPr>
            <p:custDataLst>
              <p:tags r:id="rId3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综合能源的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“创新”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氢能综合利用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371121" y="1295901"/>
            <a:ext cx="1118616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ctr" fontAlgn="auto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）传统设计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找生存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：可研 —— 规划 —— 咨询 —— 设计 —— 运维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>
            <a:off x="3740665" y="2121843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43535" y="2336800"/>
            <a:ext cx="11567795" cy="4292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①  可研、规划（主专业） —— 提高宏观能力，算好经济账，提升综合表达能力，推出带头人；</a:t>
            </a:r>
            <a:endParaRPr lang="zh-CN" altLang="en-US" sz="30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  咨询 —— 新“赛道” ，学习新方法、引进新人才（业绩）；</a:t>
            </a:r>
            <a:endParaRPr lang="zh-CN" altLang="en-US" sz="30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③  重大项目的 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“机电调适”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，运维的机电咨询；</a:t>
            </a:r>
            <a:endParaRPr lang="zh-CN" altLang="en-US" sz="30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④ 设计完善“新”—— 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技术深耕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（低温供暖、辐射），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方法改进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（气象参数，逐时负荷，软件，绿建、超低能耗、低碳零碳），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思想提升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（行业融合，专业融合，科技引领）。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Oval 5"/>
          <p:cNvSpPr/>
          <p:nvPr>
            <p:custDataLst>
              <p:tags r:id="rId3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9"/>
          <p:cNvSpPr/>
          <p:nvPr>
            <p:custDataLst>
              <p:tags r:id="rId4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传统暖通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“创新”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思变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946555" y="1335271"/>
            <a:ext cx="783209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ctr" fontAlgn="auto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传统暖通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寻发展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：科技、零碳、数字化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2"/>
            </p:custDataLst>
          </p:nvPr>
        </p:nvCxnSpPr>
        <p:spPr>
          <a:xfrm>
            <a:off x="3740665" y="2015163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42265" y="2599055"/>
            <a:ext cx="11677650" cy="3978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 医疗行业的机电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EPC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（数字化、智能化、人性化）；</a:t>
            </a:r>
            <a:endParaRPr lang="zh-CN" altLang="en-US" sz="30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 建筑与能源的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低碳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（为建筑与建筑师服务）；</a:t>
            </a:r>
            <a:endParaRPr lang="zh-CN" altLang="en-US" sz="30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 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“好房子”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的低碳、舒适、宜居的暖通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技术</a:t>
            </a: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开发</a:t>
            </a: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30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 合同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能源管理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与设备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更新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（新赛道的创立）；</a:t>
            </a:r>
            <a:endParaRPr lang="zh-CN" altLang="en-US" sz="30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 既有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工业园区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提升改造（建筑、数字化、零碳</a:t>
            </a: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可持续性）；</a:t>
            </a:r>
            <a:endParaRPr lang="zh-CN" altLang="en-US" sz="30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Tx/>
              <a:buFont typeface="+mj-lt"/>
              <a:buNone/>
            </a:pP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 </a:t>
            </a:r>
            <a:r>
              <a:rPr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技术中心</a:t>
            </a: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en-US" altLang="zh-CN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（技术服务的多样化）。</a:t>
            </a:r>
            <a:endParaRPr lang="zh-CN" altLang="en-US" sz="3000" b="1" dirty="0" smtClean="0">
              <a:solidFill>
                <a:srgbClr val="FFFF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Oval 5"/>
          <p:cNvSpPr/>
          <p:nvPr>
            <p:custDataLst>
              <p:tags r:id="rId3"/>
            </p:custDataLst>
          </p:nvPr>
        </p:nvSpPr>
        <p:spPr>
          <a:xfrm>
            <a:off x="342902" y="571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TextBox 9"/>
          <p:cNvSpPr/>
          <p:nvPr>
            <p:custDataLst>
              <p:tags r:id="rId4"/>
            </p:custDataLst>
          </p:nvPr>
        </p:nvSpPr>
        <p:spPr>
          <a:xfrm>
            <a:off x="481330" y="-74930"/>
            <a:ext cx="103320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 传统暖通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“创新”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探索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思变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23875" y="488950"/>
            <a:ext cx="44577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</a:t>
            </a:r>
            <a:endParaRPr kumimoji="0" lang="zh-CN" altLang="en-US" sz="3200" b="1" i="0" kern="1200" cap="none" spc="0" normalizeH="0" baseline="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69085" y="2075180"/>
            <a:ext cx="9053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第一部分：</a:t>
            </a:r>
            <a:r>
              <a:rPr lang="en-US" altLang="zh-CN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建筑业的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现今变化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暖通的发展与生存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第三部分：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对建环教学的建议</a:t>
            </a:r>
            <a:endParaRPr lang="zh-CN" altLang="en-US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6695" y="4523740"/>
            <a:ext cx="9053830" cy="966470"/>
          </a:xfrm>
          <a:prstGeom prst="rect">
            <a:avLst/>
          </a:prstGeom>
          <a:noFill/>
          <a:ln w="50800">
            <a:solidFill>
              <a:srgbClr val="FFC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473" y="1460077"/>
            <a:ext cx="3258820" cy="18702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927" y="2996777"/>
            <a:ext cx="3085253" cy="2057400"/>
          </a:xfrm>
          <a:prstGeom prst="rect">
            <a:avLst/>
          </a:prstGeom>
          <a:ln w="1905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0" y="2996777"/>
            <a:ext cx="2998893" cy="2058247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5165513" y="1874943"/>
            <a:ext cx="2191173" cy="837353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79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path path="circle">
              <a:fillToRect t="100000" r="100000"/>
            </a:path>
            <a:tileRect l="-100000" b="-100000"/>
          </a:gra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65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0" lang="zh-CN" altLang="en-US" sz="1865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）新建转既有</a:t>
            </a:r>
            <a:endParaRPr kumimoji="0" lang="zh-CN" altLang="en-US" sz="1865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167" y="1472777"/>
            <a:ext cx="2818553" cy="1978660"/>
          </a:xfrm>
          <a:prstGeom prst="rect">
            <a:avLst/>
          </a:prstGeom>
          <a:ln w="19050" cmpd="sng">
            <a:solidFill>
              <a:srgbClr val="FF0000"/>
            </a:solidFill>
            <a:prstDash val="solid"/>
          </a:ln>
        </p:spPr>
      </p:pic>
      <p:sp>
        <p:nvSpPr>
          <p:cNvPr id="13" name="右箭头标注 12"/>
          <p:cNvSpPr/>
          <p:nvPr/>
        </p:nvSpPr>
        <p:spPr>
          <a:xfrm>
            <a:off x="4881033" y="5763260"/>
            <a:ext cx="2886287" cy="632460"/>
          </a:xfrm>
          <a:prstGeom prst="rightArrowCallout">
            <a:avLst/>
          </a:prstGeom>
          <a:gradFill>
            <a:gsLst>
              <a:gs pos="79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path path="circle">
              <a:fillToRect t="100000" r="100000"/>
            </a:path>
            <a:tileRect l="-100000" b="-100000"/>
          </a:gra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>
            <a:noAutofit/>
          </a:bodyPr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1865" b="1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865" b="1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）增量变减量</a:t>
            </a:r>
            <a:endParaRPr lang="zh-CN" altLang="en-US" sz="1865" b="1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AutoShape 6"/>
          <p:cNvSpPr/>
          <p:nvPr>
            <p:custDataLst>
              <p:tags r:id="rId5"/>
            </p:custDataLst>
          </p:nvPr>
        </p:nvSpPr>
        <p:spPr>
          <a:xfrm>
            <a:off x="41910" y="5687060"/>
            <a:ext cx="4552315" cy="825500"/>
          </a:xfrm>
          <a:prstGeom prst="cloudCallout">
            <a:avLst>
              <a:gd name="adj1" fmla="val 71351"/>
              <a:gd name="adj2" fmla="val -153338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en-US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新建因</a:t>
            </a:r>
            <a:r>
              <a:rPr lang="en-US" altLang="zh-CN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3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过量</a:t>
            </a:r>
            <a:r>
              <a:rPr lang="en-US" altLang="zh-CN" sz="213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大幅度减少</a:t>
            </a:r>
            <a:endParaRPr lang="zh-CN" altLang="en-US" sz="2135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AutoShape 6"/>
          <p:cNvSpPr/>
          <p:nvPr>
            <p:custDataLst>
              <p:tags r:id="rId6"/>
            </p:custDataLst>
          </p:nvPr>
        </p:nvSpPr>
        <p:spPr>
          <a:xfrm>
            <a:off x="8055187" y="5587153"/>
            <a:ext cx="3814233" cy="964353"/>
          </a:xfrm>
          <a:prstGeom prst="cloudCallout">
            <a:avLst>
              <a:gd name="adj1" fmla="val -1023"/>
              <a:gd name="adj2" fmla="val -142205"/>
            </a:avLst>
          </a:prstGeom>
          <a:solidFill>
            <a:srgbClr val="FFFF00">
              <a:alpha val="8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0" rIns="0" anchor="ctr" anchorCtr="1"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en-US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既有改造不足以</a:t>
            </a:r>
            <a:endParaRPr lang="zh-CN" altLang="en-US" sz="2135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3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支撑</a:t>
            </a:r>
            <a:r>
              <a:rPr lang="en-US" altLang="zh-CN" sz="2135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35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原有量</a:t>
            </a:r>
            <a:endParaRPr lang="zh-CN" altLang="en-US" sz="2135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Oval 5"/>
          <p:cNvSpPr/>
          <p:nvPr>
            <p:custDataLst>
              <p:tags r:id="rId7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TextBox 9"/>
          <p:cNvSpPr/>
          <p:nvPr>
            <p:custDataLst>
              <p:tags r:id="rId8"/>
            </p:custDataLst>
          </p:nvPr>
        </p:nvSpPr>
        <p:spPr>
          <a:xfrm>
            <a:off x="512445" y="260350"/>
            <a:ext cx="116795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1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.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建筑市场的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直观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变化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人多、量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少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5945" y="1546225"/>
            <a:ext cx="11184255" cy="4997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.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工程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的知识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教科书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与专著、手册、技术措施、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规范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重回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教科书的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“引领性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. 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建筑环境与能源应用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”——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加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大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能源应用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由室内向室外，由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“服务”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“自主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.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加强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能源系统工程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理念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配合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双碳，抢先占领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高地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系统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布局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，实现边界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融合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，开设相关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课程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4 .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开展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蓄能技术与工程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课程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跟进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时髦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领域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先侧重于蓄能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技术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应用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，考虑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储冷、储热、储电、储氢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等技术及综合应用，实现年、月、周、天的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多周期储能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4066420" y="1122988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5"/>
          <p:cNvSpPr/>
          <p:nvPr>
            <p:custDataLst>
              <p:tags r:id="rId2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9"/>
          <p:cNvSpPr/>
          <p:nvPr>
            <p:custDataLst>
              <p:tags r:id="rId3"/>
            </p:custDataLst>
          </p:nvPr>
        </p:nvSpPr>
        <p:spPr>
          <a:xfrm>
            <a:off x="512445" y="260350"/>
            <a:ext cx="100520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三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                        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对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建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环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教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学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建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议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4017" name="Picture 88" descr="F:\陶鹏飞学习文件\工作资料\2015第一届中国创新科技成果交流会参展\附件\附件4：完成单位Logo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09633" cy="9503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4018" name="Picture 8"/>
          <p:cNvPicPr>
            <a:picLocks noChangeAspect="1"/>
          </p:cNvPicPr>
          <p:nvPr/>
        </p:nvPicPr>
        <p:blipFill>
          <a:blip r:embed="rId2"/>
          <a:srcRect l="11208" r="15517"/>
          <a:stretch>
            <a:fillRect/>
          </a:stretch>
        </p:blipFill>
        <p:spPr>
          <a:xfrm>
            <a:off x="376555" y="4753610"/>
            <a:ext cx="11407140" cy="1937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19" name="Text Box 4"/>
          <p:cNvSpPr/>
          <p:nvPr/>
        </p:nvSpPr>
        <p:spPr>
          <a:xfrm>
            <a:off x="297815" y="1216660"/>
            <a:ext cx="11532235" cy="303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40000"/>
              </a:lnSpc>
              <a:spcAft>
                <a:spcPts val="1800"/>
              </a:spcAft>
              <a:buFont typeface="Arial" panose="020B0604020202020204" pitchFamily="34" charset="0"/>
            </a:pP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“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建环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”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的未来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 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—— 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crosoft Himalaya" panose="01010100010101010101" pitchFamily="2" charset="0"/>
            </a:endParaRPr>
          </a:p>
          <a:p>
            <a:pPr indent="0" fontAlgn="auto">
              <a:lnSpc>
                <a:spcPct val="140000"/>
              </a:lnSpc>
              <a:spcBef>
                <a:spcPts val="1200"/>
              </a:spcBef>
              <a:buFont typeface="Arial" panose="020B0604020202020204" pitchFamily="34" charset="0"/>
            </a:pPr>
            <a:r>
              <a:rPr lang="en-US" altLang="zh-CN" sz="4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crosoft Himalaya" panose="01010100010101010101" pitchFamily="2" charset="0"/>
              </a:rPr>
              <a:t>        </a:t>
            </a:r>
            <a:r>
              <a:rPr lang="zh-CN" altLang="en-US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顺</a:t>
            </a:r>
            <a:r>
              <a:rPr lang="en-US" altLang="zh-CN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“</a:t>
            </a:r>
            <a:r>
              <a:rPr lang="zh-CN" altLang="en-US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双碳</a:t>
            </a:r>
            <a:r>
              <a:rPr lang="en-US" altLang="zh-CN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”</a:t>
            </a:r>
            <a:r>
              <a:rPr lang="zh-CN" altLang="en-US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之势，就</a:t>
            </a:r>
            <a:r>
              <a:rPr lang="en-US" altLang="zh-CN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“</a:t>
            </a:r>
            <a:r>
              <a:rPr lang="zh-CN" altLang="en-US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创新</a:t>
            </a:r>
            <a:r>
              <a:rPr lang="en-US" altLang="zh-CN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”</a:t>
            </a:r>
            <a:r>
              <a:rPr lang="zh-CN" altLang="en-US" sz="4800" b="1" dirty="0">
                <a:gradFill>
                  <a:gsLst>
                    <a:gs pos="100000">
                      <a:srgbClr val="00F6F1"/>
                    </a:gs>
                    <a:gs pos="4000">
                      <a:srgbClr val="593CA8"/>
                    </a:gs>
                    <a:gs pos="58000">
                      <a:srgbClr val="FF6FDB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Microsoft Himalaya" panose="01010100010101010101" pitchFamily="2" charset="0"/>
              </a:rPr>
              <a:t>而变 ！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右箭头 7"/>
          <p:cNvSpPr/>
          <p:nvPr/>
        </p:nvSpPr>
        <p:spPr>
          <a:xfrm>
            <a:off x="1121410" y="5488305"/>
            <a:ext cx="4541520" cy="1166495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79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path path="circle">
              <a:fillToRect t="100000" r="100000"/>
            </a:path>
            <a:tileRect l="-100000" b="-100000"/>
          </a:gra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8260" tIns="48260" rIns="48260" bIns="48260" numCol="1" rtlCol="0" anchor="t" anchorCtr="0" compatLnSpc="1"/>
          <a:p>
            <a:pPr marR="0" algn="l" defTabSz="914400" rt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智能</a:t>
            </a:r>
            <a:r>
              <a:rPr lang="zh-CN" altLang="en-US" sz="2400" b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建造</a:t>
            </a:r>
            <a:r>
              <a:rPr lang="en-US" altLang="zh-CN" sz="2400" b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— 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施工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运维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1331807"/>
            <a:ext cx="6113780" cy="3866727"/>
            <a:chOff x="158" y="1555"/>
            <a:chExt cx="7221" cy="45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" y="3825"/>
              <a:ext cx="3640" cy="229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8" y="3823"/>
              <a:ext cx="3559" cy="2297"/>
            </a:xfrm>
            <a:prstGeom prst="rect">
              <a:avLst/>
            </a:prstGeom>
            <a:ln w="635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8" y="1555"/>
              <a:ext cx="3581" cy="2270"/>
            </a:xfrm>
            <a:prstGeom prst="rect">
              <a:avLst/>
            </a:prstGeom>
          </p:spPr>
        </p:pic>
        <p:sp>
          <p:nvSpPr>
            <p:cNvPr id="216" name="Rectangle 6"/>
            <p:cNvSpPr>
              <a:spLocks noGrp="1"/>
            </p:cNvSpPr>
            <p:nvPr/>
          </p:nvSpPr>
          <p:spPr>
            <a:xfrm>
              <a:off x="385" y="2722"/>
              <a:ext cx="3190" cy="901"/>
            </a:xfrm>
            <a:prstGeom prst="rect">
              <a:avLst/>
            </a:prstGeom>
            <a:noFill/>
            <a:ln w="25400">
              <a:solidFill>
                <a:srgbClr val="333399"/>
              </a:solidFill>
              <a:miter/>
            </a:ln>
          </p:spPr>
          <p:txBody>
            <a:bodyPr vert="horz" wrap="square" lIns="91440" tIns="45720" rIns="91440" bIns="45720" anchor="t" anchorCtr="1"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defRPr>
              </a:lvl9pPr>
            </a:lstStyle>
            <a:p>
              <a:pPr marL="838200" indent="-838200"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数字化</a:t>
              </a:r>
              <a:r>
                <a:rPr lang="en-US" altLang="zh-CN" sz="2400" b="1" dirty="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- 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BIM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设计</a:t>
              </a:r>
              <a:endParaRPr lang="zh-CN" altLang="en-US" sz="2400" b="1" dirty="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04373" y="1312333"/>
            <a:ext cx="6005407" cy="3899747"/>
            <a:chOff x="7328" y="3485"/>
            <a:chExt cx="7093" cy="4606"/>
          </a:xfrm>
        </p:grpSpPr>
        <p:grpSp>
          <p:nvGrpSpPr>
            <p:cNvPr id="11" name="组合 10"/>
            <p:cNvGrpSpPr/>
            <p:nvPr/>
          </p:nvGrpSpPr>
          <p:grpSpPr>
            <a:xfrm>
              <a:off x="7328" y="3485"/>
              <a:ext cx="7072" cy="4606"/>
              <a:chOff x="7287" y="3483"/>
              <a:chExt cx="7072" cy="460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/>
              <a:srcRect b="11155"/>
              <a:stretch>
                <a:fillRect/>
              </a:stretch>
            </p:blipFill>
            <p:spPr>
              <a:xfrm>
                <a:off x="10662" y="3483"/>
                <a:ext cx="3697" cy="2293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3" y="5780"/>
                <a:ext cx="3666" cy="2297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87" y="5780"/>
                <a:ext cx="3405" cy="2309"/>
              </a:xfrm>
              <a:prstGeom prst="rect">
                <a:avLst/>
              </a:prstGeom>
            </p:spPr>
          </p:pic>
          <p:sp>
            <p:nvSpPr>
              <p:cNvPr id="10" name="Rectangle 6"/>
              <p:cNvSpPr>
                <a:spLocks noGrp="1"/>
              </p:cNvSpPr>
              <p:nvPr/>
            </p:nvSpPr>
            <p:spPr>
              <a:xfrm>
                <a:off x="7548" y="4728"/>
                <a:ext cx="2951" cy="901"/>
              </a:xfrm>
              <a:prstGeom prst="rect">
                <a:avLst/>
              </a:prstGeom>
              <a:noFill/>
              <a:ln w="25400">
                <a:solidFill>
                  <a:srgbClr val="333399"/>
                </a:solidFill>
                <a:miter/>
              </a:ln>
            </p:spPr>
            <p:txBody>
              <a:bodyPr vert="horz" wrap="square" lIns="91440" tIns="45720" rIns="91440" bIns="45720" anchor="t" anchorCtr="1">
                <a:noAutofit/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20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defRPr>
                </a:lvl9pPr>
              </a:lstStyle>
              <a:p>
                <a:pPr marL="838200" indent="-838200" algn="ctr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00B0F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智能化</a:t>
                </a:r>
                <a:r>
                  <a:rPr lang="en-US" altLang="zh-CN" sz="2400" b="1" dirty="0">
                    <a:solidFill>
                      <a:srgbClr val="00B0F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en-US" altLang="zh-CN" sz="2400" b="1" dirty="0">
                    <a:solidFill>
                      <a:srgbClr val="00B0F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- 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</a:rPr>
                  <a:t>AI </a:t>
                </a:r>
                <a:r>
                  <a:rPr lang="zh-CN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设计</a:t>
                </a:r>
                <a:endParaRPr lang="zh-CN" altLang="en-US" sz="2400" b="1" dirty="0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0706" y="3485"/>
              <a:ext cx="969" cy="440"/>
            </a:xfrm>
            <a:prstGeom prst="rect">
              <a:avLst/>
            </a:prstGeom>
            <a:solidFill>
              <a:srgbClr val="76A4B5"/>
            </a:solidFill>
            <a:ln w="60325" cap="flat" cmpd="sng" algn="ctr">
              <a:noFill/>
              <a:prstDash val="dash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534" y="4050"/>
              <a:ext cx="887" cy="440"/>
            </a:xfrm>
            <a:prstGeom prst="rect">
              <a:avLst/>
            </a:prstGeom>
            <a:solidFill>
              <a:srgbClr val="E9EFFD"/>
            </a:solidFill>
            <a:ln w="60325" cap="flat" cmpd="sng" algn="ctr">
              <a:noFill/>
              <a:prstDash val="dash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204329" y="1717040"/>
            <a:ext cx="652497" cy="470747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4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84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6425636" y="1790700"/>
            <a:ext cx="652497" cy="470747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4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endParaRPr kumimoji="0" lang="en-US" altLang="zh-CN" sz="284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95720" y="5320242"/>
            <a:ext cx="5539740" cy="1430020"/>
            <a:chOff x="560" y="6102"/>
            <a:chExt cx="6543" cy="1689"/>
          </a:xfrm>
        </p:grpSpPr>
        <p:sp>
          <p:nvSpPr>
            <p:cNvPr id="19" name="文本占位符 15"/>
            <p:cNvSpPr>
              <a:spLocks noGrp="1"/>
            </p:cNvSpPr>
            <p:nvPr>
              <p:custDataLst>
                <p:tags r:id="rId7"/>
              </p:custDataLst>
            </p:nvPr>
          </p:nvSpPr>
          <p:spPr>
            <a:xfrm>
              <a:off x="1524" y="6102"/>
              <a:ext cx="5579" cy="1689"/>
            </a:xfrm>
            <a:prstGeom prst="rect">
              <a:avLst/>
            </a:prstGeom>
            <a:gradFill>
              <a:gsLst>
                <a:gs pos="50000">
                  <a:srgbClr val="F6EDE1">
                    <a:lumMod val="91000"/>
                  </a:srgbClr>
                </a:gs>
                <a:gs pos="0">
                  <a:srgbClr val="F9F3EB"/>
                </a:gs>
                <a:gs pos="100000">
                  <a:srgbClr val="F3E6D7"/>
                </a:gs>
              </a:gsLst>
              <a:lin scaled="1"/>
            </a:gradFill>
            <a:ln w="38100" cmpd="sng">
              <a:solidFill>
                <a:srgbClr val="FF0000"/>
              </a:solidFill>
              <a:prstDash val="solid"/>
            </a:ln>
          </p:spPr>
          <p:txBody>
            <a:bodyPr lIns="48260" tIns="48260" rIns="48260" bIns="48260"/>
            <a:lstStyle>
              <a:lvl1pPr marL="0" indent="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4572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9144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3716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18288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1" algn="l" defTabSz="91440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defRPr/>
              </a:pPr>
              <a:r>
                <a:rPr lang="en-US" altLang="zh-CN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1</a:t>
              </a:r>
              <a:r>
                <a:rPr lang="zh-CN" altLang="en-US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）建筑的</a:t>
              </a:r>
              <a:r>
                <a:rPr lang="zh-CN" altLang="en-US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建造与运行</a:t>
              </a:r>
              <a:r>
                <a:rPr lang="en-US" altLang="zh-CN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— </a:t>
              </a:r>
              <a:r>
                <a:rPr lang="zh-CN" altLang="en-US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低碳</a:t>
              </a:r>
              <a:r>
                <a:rPr lang="zh-CN" altLang="en-US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；</a:t>
              </a:r>
              <a:r>
                <a:rPr lang="en-US" altLang="zh-CN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altLang="zh-CN" sz="2400" b="1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 </a:t>
              </a:r>
              <a:endParaRPr lang="en-US" altLang="zh-CN" sz="24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  <a:p>
              <a:pPr marL="0" marR="0" lvl="1" algn="l" defTabSz="91440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defRPr/>
              </a:pPr>
              <a:r>
                <a:rPr lang="en-US" altLang="zh-CN" sz="2400" b="1" kern="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</a:t>
              </a:r>
              <a:r>
                <a:rPr lang="zh-CN" altLang="en-US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2）</a:t>
              </a:r>
              <a:r>
                <a:rPr lang="zh-CN" altLang="en-US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安全、绿色、舒适、智慧</a:t>
              </a:r>
              <a:r>
                <a:rPr lang="en-US" altLang="zh-CN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</a:t>
              </a:r>
              <a:endParaRPr lang="en-US" altLang="zh-CN" sz="2400" b="1" kern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  <a:p>
              <a:pPr marL="0" marR="0" lvl="1" algn="l" defTabSz="91440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defRPr/>
              </a:pPr>
              <a:r>
                <a:rPr lang="en-US" altLang="zh-CN" sz="2400" b="1" kern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       </a:t>
              </a:r>
              <a:r>
                <a:rPr lang="en-US" altLang="zh-CN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—— “</a:t>
              </a:r>
              <a:r>
                <a:rPr lang="zh-CN" altLang="en-US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好房子</a:t>
              </a:r>
              <a:r>
                <a:rPr lang="en-US" altLang="zh-CN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 </a:t>
              </a:r>
              <a:r>
                <a:rPr lang="zh-CN" altLang="en-US" sz="2400" b="1" kern="0" smtClean="0"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；</a:t>
              </a:r>
              <a:r>
                <a:rPr lang="zh-CN" altLang="en-US" sz="24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……</a:t>
              </a:r>
              <a:r>
                <a:rPr lang="en-US" altLang="zh-CN" sz="24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r>
                <a:rPr lang="zh-CN" altLang="en-US" sz="24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。</a:t>
              </a:r>
              <a:endParaRPr lang="zh-CN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marR="0" lvl="1" algn="l" defTabSz="91440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charset="0"/>
                <a:defRPr/>
              </a:pPr>
              <a:endParaRPr lang="zh-CN" altLang="en-US" sz="2400" b="1" kern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>
              <a:off x="560" y="6143"/>
              <a:ext cx="771" cy="556"/>
            </a:xfrm>
            <a:prstGeom prst="flowChartAlternateProcess">
              <a:avLst/>
            </a:prstGeom>
            <a:solidFill>
              <a:srgbClr val="00FFFF">
                <a:alpha val="59000"/>
              </a:srgbClr>
            </a:solidFill>
            <a:ln w="25400">
              <a:solidFill>
                <a:srgbClr val="FF6600"/>
              </a:solidFill>
              <a:miter lim="800000"/>
            </a:ln>
            <a:effectLst/>
          </p:spPr>
          <p:txBody>
            <a:bodyPr wrap="none" lIns="0" tIns="0" rIns="0" bIns="0" anchor="ctr"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2845" b="1" i="0" u="none" strike="noStrike" kern="1200" cap="none" spc="0" normalizeH="0" baseline="0" noProof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</a:t>
              </a:r>
              <a:endParaRPr kumimoji="0" lang="en-US" altLang="zh-CN" sz="284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8787" y="1333500"/>
            <a:ext cx="6084993" cy="38633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4373" y="1338580"/>
            <a:ext cx="6009640" cy="38633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224014" y="5828030"/>
            <a:ext cx="652497" cy="470747"/>
          </a:xfrm>
          <a:prstGeom prst="flowChartAlternateProcess">
            <a:avLst/>
          </a:prstGeom>
          <a:solidFill>
            <a:srgbClr val="00FFFF">
              <a:alpha val="59000"/>
            </a:srgbClr>
          </a:solidFill>
          <a:ln w="25400">
            <a:solidFill>
              <a:srgbClr val="FF6600"/>
            </a:solidFill>
            <a:miter lim="800000"/>
          </a:ln>
          <a:effectLst/>
        </p:spPr>
        <p:txBody>
          <a:bodyPr wrap="none" lIns="0" tIns="0" rIns="0" bIns="0" anchor="ctr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45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endParaRPr kumimoji="0" lang="en-US" altLang="zh-CN" sz="2845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Oval 5"/>
          <p:cNvSpPr/>
          <p:nvPr>
            <p:custDataLst>
              <p:tags r:id="rId8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TextBox 9"/>
          <p:cNvSpPr/>
          <p:nvPr>
            <p:custDataLst>
              <p:tags r:id="rId9"/>
            </p:custDataLst>
          </p:nvPr>
        </p:nvSpPr>
        <p:spPr>
          <a:xfrm>
            <a:off x="512445" y="260350"/>
            <a:ext cx="110490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1.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建筑市场的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直观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变化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数字与智能及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趋势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>
            <p:custDataLst>
              <p:tags r:id="rId1"/>
            </p:custDataLst>
          </p:nvPr>
        </p:nvCxnSpPr>
        <p:spPr>
          <a:xfrm>
            <a:off x="4066420" y="1122988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4045" y="1439545"/>
            <a:ext cx="10963275" cy="5259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满地项目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无楼可盖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2800" b="1" cap="none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 数量 —— 不足。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新建（基本已完）与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既有（支撑不足）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投资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乏力。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市场（无望）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地方政府高负债</a:t>
            </a:r>
            <a:endParaRPr lang="en-US" altLang="zh-CN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停建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客观。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项目拖欠、城市暂停</a:t>
            </a:r>
            <a:endParaRPr lang="zh-CN" sz="2800" b="1" cap="none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2） 传统设计与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施工的形式变化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设计院业务形式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规划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可研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工程咨询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专项设计；</a:t>
            </a:r>
            <a:endParaRPr lang="zh-CN" altLang="en-US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工程总承包EPC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设计分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化，施工重组（施工图+施工）。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3） 数字化（BIM）和人工智能（AI）对传统建筑业的颠覆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AI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设计、机器出图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传统设计将被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智能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取代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 </a:t>
            </a:r>
            <a:endParaRPr lang="zh-CN" altLang="en-US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智能建造 ——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实现工程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产品化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质量提高、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减少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人员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4" name="组合 162"/>
          <p:cNvGrpSpPr/>
          <p:nvPr>
            <p:custDataLst>
              <p:tags r:id="rId2"/>
            </p:custDataLst>
          </p:nvPr>
        </p:nvGrpSpPr>
        <p:grpSpPr>
          <a:xfrm>
            <a:off x="7121525" y="1301115"/>
            <a:ext cx="5004435" cy="524510"/>
            <a:chOff x="3590628" y="2714620"/>
            <a:chExt cx="5045057" cy="853860"/>
          </a:xfrm>
        </p:grpSpPr>
        <p:sp>
          <p:nvSpPr>
            <p:cNvPr id="13" name="圆角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3590628" y="2714620"/>
              <a:ext cx="5045057" cy="788735"/>
            </a:xfrm>
            <a:prstGeom prst="roundRect">
              <a:avLst>
                <a:gd name="adj" fmla="val 1229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36195" rIns="0" bIns="36195"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111"/>
            <p:cNvSpPr/>
            <p:nvPr>
              <p:custDataLst>
                <p:tags r:id="rId4"/>
              </p:custDataLst>
            </p:nvPr>
          </p:nvSpPr>
          <p:spPr>
            <a:xfrm>
              <a:off x="3590628" y="2714620"/>
              <a:ext cx="5045057" cy="853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36195" rIns="0" bIns="36195">
              <a:noAutofit/>
            </a:bodyPr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“暖冬”？</a:t>
              </a:r>
              <a:r>
                <a:rPr lang="en-US" altLang="zh-CN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严冬</a:t>
              </a:r>
              <a:r>
                <a:rPr lang="en-US" altLang="zh-CN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？</a:t>
              </a:r>
              <a:r>
                <a:rPr lang="en-US" altLang="zh-CN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</a:t>
              </a:r>
              <a:r>
                <a:rPr lang="zh-CN" altLang="en-US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冰河期</a:t>
              </a:r>
              <a:r>
                <a:rPr lang="en-US" altLang="zh-CN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”</a:t>
              </a:r>
              <a:r>
                <a:rPr lang="zh-CN" altLang="en-US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？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4" name="Oval 5"/>
          <p:cNvSpPr/>
          <p:nvPr>
            <p:custDataLst>
              <p:tags r:id="rId5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9"/>
          <p:cNvSpPr/>
          <p:nvPr>
            <p:custDataLst>
              <p:tags r:id="rId6"/>
            </p:custDataLst>
          </p:nvPr>
        </p:nvSpPr>
        <p:spPr>
          <a:xfrm>
            <a:off x="512445" y="260350"/>
            <a:ext cx="100520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2.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市场对传统建筑业的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冲击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分析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6245" y="1604010"/>
            <a:ext cx="11374755" cy="4658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）建筑的绿色、低碳、零碳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材料、建造（规划、设计、施工）、运行（能耗）……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800" b="1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好房子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象造汽车一样造房子</a:t>
            </a:r>
            <a:endParaRPr lang="zh-CN" altLang="en-US" sz="2800" b="1" dirty="0" smtClean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建造方式的改变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数字化、智能化、装配化、工业化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建造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追求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的改变</a:t>
            </a:r>
            <a:r>
              <a:rPr lang="en-US" altLang="zh-CN" sz="2800" b="1" cap="none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安全、绿色、舒适、智慧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绿色、低碳、宜居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800" b="1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）城市更新、小区提升、既有建筑改造以及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美丽乡村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改善人们的生活质量和品质，适应社会发展（社会老龄化）；</a:t>
            </a:r>
            <a:endParaRPr lang="zh-CN" altLang="en-US" sz="2800" b="1" dirty="0" smtClean="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4066420" y="1122988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5"/>
          <p:cNvSpPr/>
          <p:nvPr>
            <p:custDataLst>
              <p:tags r:id="rId2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9"/>
          <p:cNvSpPr/>
          <p:nvPr>
            <p:custDataLst>
              <p:tags r:id="rId3"/>
            </p:custDataLst>
          </p:nvPr>
        </p:nvSpPr>
        <p:spPr>
          <a:xfrm>
            <a:off x="512445" y="260350"/>
            <a:ext cx="100520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3.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社会对建筑业的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新需求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解读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" y="6350"/>
            <a:ext cx="12188825" cy="68580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4045" y="1486535"/>
            <a:ext cx="11090910" cy="508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44145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 建筑业市场的模式变化（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预测）</a:t>
            </a:r>
            <a:endParaRPr lang="zh-CN" altLang="en-US" sz="2800" b="1" dirty="0" smtClean="0">
              <a:solidFill>
                <a:srgbClr val="FFFF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由新建向既有，由城市向乡村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既有城市提升，美丽乡村。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以设计牵头的建筑EPC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形式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已慢慢开启。</a:t>
            </a:r>
            <a:endParaRPr lang="en-US" altLang="zh-CN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alibri" panose="020F0502020204030204" charset="0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建筑设计之变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小设计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601345" indent="-4572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u"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小型的方案、规划及项目前期队伍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设计院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小型与专业化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601345" indent="-4572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u"/>
            </a:pP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设计分化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以施工企业为主的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少量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大型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EPC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综合性队伍。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建筑施工之变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——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施工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601345" indent="-4572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u"/>
            </a:pP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转入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自持专业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施工队伍，非传统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劳务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施工企业；</a:t>
            </a:r>
            <a:endParaRPr lang="zh-CN" altLang="en-US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601345" indent="-4572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u"/>
            </a:pP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3D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打印建筑、机器人</a:t>
            </a:r>
            <a:r>
              <a:rPr lang="zh-CN" altLang="en-US" sz="2800" b="1" dirty="0" smtClean="0">
                <a:solidFill>
                  <a:srgbClr val="FF0000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智能建造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等，施工项目科技化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4066420" y="1122988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62"/>
          <p:cNvGrpSpPr/>
          <p:nvPr>
            <p:custDataLst>
              <p:tags r:id="rId2"/>
            </p:custDataLst>
          </p:nvPr>
        </p:nvGrpSpPr>
        <p:grpSpPr>
          <a:xfrm>
            <a:off x="7616190" y="1301115"/>
            <a:ext cx="4509770" cy="524510"/>
            <a:chOff x="3590628" y="2714620"/>
            <a:chExt cx="5045057" cy="853860"/>
          </a:xfrm>
        </p:grpSpPr>
        <p:sp>
          <p:nvSpPr>
            <p:cNvPr id="13" name="圆角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3590628" y="2714620"/>
              <a:ext cx="5045057" cy="788735"/>
            </a:xfrm>
            <a:prstGeom prst="roundRect">
              <a:avLst>
                <a:gd name="adj" fmla="val 1229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36195" rIns="0" bIns="36195"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111"/>
            <p:cNvSpPr/>
            <p:nvPr>
              <p:custDataLst>
                <p:tags r:id="rId4"/>
              </p:custDataLst>
            </p:nvPr>
          </p:nvSpPr>
          <p:spPr>
            <a:xfrm>
              <a:off x="3590628" y="2714620"/>
              <a:ext cx="5045057" cy="853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36195" rIns="0" bIns="36195">
              <a:noAutofit/>
            </a:bodyPr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“设计”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与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“施工”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的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模</a:t>
              </a:r>
              <a:r>
                <a:rPr lang="zh-CN" altLang="en-US" sz="2400" b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式变化</a:t>
              </a:r>
              <a:endParaRPr lang="zh-CN" alt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8" name="Oval 5"/>
          <p:cNvSpPr/>
          <p:nvPr>
            <p:custDataLst>
              <p:tags r:id="rId5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9"/>
          <p:cNvSpPr/>
          <p:nvPr>
            <p:custDataLst>
              <p:tags r:id="rId6"/>
            </p:custDataLst>
          </p:nvPr>
        </p:nvSpPr>
        <p:spPr>
          <a:xfrm>
            <a:off x="512445" y="260350"/>
            <a:ext cx="100520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3.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社会对建筑业的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新需求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解读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445" y="1871980"/>
            <a:ext cx="11184255" cy="47351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）与建筑相关的机电将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无事可干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”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皮之不存毛将焉附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）从建筑机电</a:t>
            </a:r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走向小区</a:t>
            </a:r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与城市机电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由从属走向自主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探索与发展；</a:t>
            </a:r>
            <a:endParaRPr lang="zh-CN" altLang="en-US" sz="2800" b="1" cap="none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建筑双碳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（可再生能源）、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建筑光伏一体化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小区数字与智慧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建筑机电调适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设备更新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公共建筑合同能源管理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城市集中供暖提升转型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小区综合能源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 smtClean="0">
                <a:solidFill>
                  <a:srgbClr val="FFFF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首批碳达峰试点城市和园区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（25+10）…… 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44145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社会发展的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风起云涌</a:t>
            </a:r>
            <a:r>
              <a:rPr lang="zh-CN" altLang="en-US" sz="2800" b="1" dirty="0" smtClean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dirty="0" smtClean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4" name="组合 162"/>
          <p:cNvGrpSpPr/>
          <p:nvPr>
            <p:custDataLst>
              <p:tags r:id="rId1"/>
            </p:custDataLst>
          </p:nvPr>
        </p:nvGrpSpPr>
        <p:grpSpPr>
          <a:xfrm>
            <a:off x="8134350" y="1347470"/>
            <a:ext cx="3985895" cy="524510"/>
            <a:chOff x="4286476" y="2714620"/>
            <a:chExt cx="4018249" cy="853860"/>
          </a:xfrm>
        </p:grpSpPr>
        <p:sp>
          <p:nvSpPr>
            <p:cNvPr id="5" name="圆角矩形 4"/>
            <p:cNvSpPr/>
            <p:nvPr>
              <p:custDataLst>
                <p:tags r:id="rId2"/>
              </p:custDataLst>
            </p:nvPr>
          </p:nvSpPr>
          <p:spPr bwMode="auto">
            <a:xfrm>
              <a:off x="4286476" y="2714620"/>
              <a:ext cx="3927987" cy="788735"/>
            </a:xfrm>
            <a:prstGeom prst="roundRect">
              <a:avLst>
                <a:gd name="adj" fmla="val 1229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111"/>
            <p:cNvSpPr/>
            <p:nvPr>
              <p:custDataLst>
                <p:tags r:id="rId3"/>
              </p:custDataLst>
            </p:nvPr>
          </p:nvSpPr>
          <p:spPr>
            <a:xfrm>
              <a:off x="4286476" y="2714620"/>
              <a:ext cx="4018249" cy="853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重生的建筑机电</a:t>
              </a:r>
              <a:r>
                <a:rPr lang="en-US" altLang="zh-CN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—— 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机遇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066420" y="1122988"/>
            <a:ext cx="5345723" cy="0"/>
          </a:xfrm>
          <a:prstGeom prst="line">
            <a:avLst/>
          </a:prstGeom>
          <a:ln w="53975">
            <a:gradFill>
              <a:gsLst>
                <a:gs pos="53000">
                  <a:srgbClr val="FFFFFF"/>
                </a:gs>
                <a:gs pos="21000">
                  <a:srgbClr val="FFFFFF">
                    <a:alpha val="0"/>
                  </a:srgbClr>
                </a:gs>
                <a:gs pos="91000">
                  <a:srgbClr val="FFFFFF">
                    <a:alpha val="1000"/>
                  </a:srgbClr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5"/>
          <p:cNvSpPr/>
          <p:nvPr>
            <p:custDataLst>
              <p:tags r:id="rId5"/>
            </p:custDataLst>
          </p:nvPr>
        </p:nvSpPr>
        <p:spPr>
          <a:xfrm>
            <a:off x="342902" y="260350"/>
            <a:ext cx="873125" cy="862330"/>
          </a:xfrm>
          <a:prstGeom prst="ellipse">
            <a:avLst/>
          </a:prstGeom>
          <a:gradFill>
            <a:gsLst>
              <a:gs pos="0">
                <a:srgbClr val="A9DF6D"/>
              </a:gs>
              <a:gs pos="87000">
                <a:srgbClr val="1B7AB2"/>
              </a:gs>
            </a:gsLst>
            <a:lin ang="27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9"/>
          <p:cNvSpPr/>
          <p:nvPr>
            <p:custDataLst>
              <p:tags r:id="rId6"/>
            </p:custDataLst>
          </p:nvPr>
        </p:nvSpPr>
        <p:spPr>
          <a:xfrm>
            <a:off x="512445" y="260350"/>
            <a:ext cx="1005205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一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      4. 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建筑机电的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机遇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”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 </a:t>
            </a: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—— </a:t>
            </a:r>
            <a:r>
              <a:rPr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sym typeface="+mn-ea"/>
              </a:rPr>
              <a:t>解读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9"/>
          <p:cNvSpPr/>
          <p:nvPr>
            <p:custDataLst>
              <p:tags r:id="rId1"/>
            </p:custDataLst>
          </p:nvPr>
        </p:nvSpPr>
        <p:spPr>
          <a:xfrm>
            <a:off x="3401695" y="4956810"/>
            <a:ext cx="2902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algn="ctr"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设计师的“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工作面</a:t>
            </a:r>
            <a:r>
              <a:rPr lang="en-US" altLang="zh-CN" sz="2400" b="1" dirty="0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 ”</a:t>
            </a:r>
            <a:endParaRPr lang="en-US" altLang="zh-CN" sz="2400" b="1" dirty="0">
              <a:solidFill>
                <a:srgbClr val="FFFF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3" name="八角星 2"/>
          <p:cNvSpPr/>
          <p:nvPr/>
        </p:nvSpPr>
        <p:spPr>
          <a:xfrm>
            <a:off x="2497455" y="3270885"/>
            <a:ext cx="1547495" cy="1517015"/>
          </a:xfrm>
          <a:prstGeom prst="star8">
            <a:avLst/>
          </a:prstGeom>
          <a:gradFill>
            <a:gsLst>
              <a:gs pos="25000">
                <a:srgbClr val="FFD83A"/>
              </a:gs>
              <a:gs pos="75000">
                <a:srgbClr val="FFFD6D"/>
              </a:gs>
              <a:gs pos="0">
                <a:srgbClr val="F8C334"/>
              </a:gs>
              <a:gs pos="100000">
                <a:srgbClr val="FFFEB8"/>
              </a:gs>
            </a:gsLst>
            <a:lin ang="18900000" scaled="1"/>
          </a:gradFill>
          <a:ln w="38100" cmpd="sng">
            <a:solidFill>
              <a:srgbClr val="EB79CC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6195" tIns="36195" rIns="36195" bIns="36195" rtlCol="0" anchor="ctr"/>
          <a:p>
            <a:pPr algn="ctr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设计与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设计师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69940" y="3531870"/>
            <a:ext cx="1009015" cy="1016000"/>
          </a:xfrm>
          <a:prstGeom prst="ellipse">
            <a:avLst/>
          </a:prstGeom>
          <a:solidFill>
            <a:srgbClr val="92D050">
              <a:alpha val="95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重大工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</a:t>
            </a:r>
            <a:endParaRPr lang="zh-CN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直接连接符 6"/>
          <p:cNvCxnSpPr>
            <a:endCxn id="6" idx="2"/>
          </p:cNvCxnSpPr>
          <p:nvPr/>
        </p:nvCxnSpPr>
        <p:spPr>
          <a:xfrm>
            <a:off x="4044950" y="4034790"/>
            <a:ext cx="1824990" cy="508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332865" y="4019550"/>
            <a:ext cx="1164590" cy="101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910580" y="1805305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36195" rIns="0" bIns="36195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甲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方</a:t>
            </a:r>
            <a:endParaRPr lang="zh-CN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14320" y="5606415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业</a:t>
            </a:r>
            <a:endParaRPr lang="zh-CN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99080" y="1521460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altLang="en-US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政</a:t>
            </a:r>
            <a:r>
              <a:rPr lang="en-US" altLang="zh-CN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府</a:t>
            </a:r>
            <a:endParaRPr lang="zh-CN" altLang="en-US" sz="20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5925" y="3568700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集</a:t>
            </a:r>
            <a:r>
              <a:rPr lang="en-US" altLang="zh-CN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sz="20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团</a:t>
            </a:r>
            <a:endParaRPr lang="zh-CN" sz="20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25690" y="5020945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运维方</a:t>
            </a:r>
            <a:endParaRPr lang="zh-CN" altLang="en-US" sz="1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93940" y="2158365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产品商</a:t>
            </a:r>
            <a:endParaRPr lang="zh-CN" altLang="en-US" sz="1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828915" y="3542030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政</a:t>
            </a:r>
            <a:r>
              <a:rPr lang="en-US" altLang="zh-CN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府</a:t>
            </a:r>
            <a:endParaRPr lang="zh-CN" altLang="en-US" sz="1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923915" y="5349875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36195" rIns="0" bIns="36195" rtlCol="0" anchor="ctr"/>
          <a:p>
            <a:pPr algn="ctr"/>
            <a:r>
              <a: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施工方</a:t>
            </a:r>
            <a:endParaRPr lang="zh-CN" altLang="en-US" sz="1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直接连接符 21"/>
          <p:cNvCxnSpPr>
            <a:endCxn id="18" idx="3"/>
          </p:cNvCxnSpPr>
          <p:nvPr/>
        </p:nvCxnSpPr>
        <p:spPr>
          <a:xfrm flipV="1">
            <a:off x="6727825" y="2938780"/>
            <a:ext cx="800100" cy="794385"/>
          </a:xfrm>
          <a:prstGeom prst="line">
            <a:avLst/>
          </a:prstGeom>
          <a:ln w="31750">
            <a:solidFill>
              <a:srgbClr val="FFC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17" idx="1"/>
          </p:cNvCxnSpPr>
          <p:nvPr/>
        </p:nvCxnSpPr>
        <p:spPr>
          <a:xfrm>
            <a:off x="6684010" y="4396105"/>
            <a:ext cx="875665" cy="758825"/>
          </a:xfrm>
          <a:prstGeom prst="line">
            <a:avLst/>
          </a:prstGeom>
          <a:ln w="31750">
            <a:solidFill>
              <a:schemeClr val="bg1"/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369050" y="2719705"/>
            <a:ext cx="6350" cy="812165"/>
          </a:xfrm>
          <a:prstGeom prst="line">
            <a:avLst/>
          </a:prstGeom>
          <a:ln w="31750">
            <a:solidFill>
              <a:srgbClr val="FFC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878955" y="4000500"/>
            <a:ext cx="929640" cy="0"/>
          </a:xfrm>
          <a:prstGeom prst="line">
            <a:avLst/>
          </a:prstGeom>
          <a:ln w="31750">
            <a:solidFill>
              <a:schemeClr val="bg1"/>
            </a:solidFill>
            <a:prstDash val="sys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375400" y="4547870"/>
            <a:ext cx="6350" cy="812165"/>
          </a:xfrm>
          <a:prstGeom prst="line">
            <a:avLst/>
          </a:prstGeom>
          <a:ln w="31750">
            <a:solidFill>
              <a:srgbClr val="FFC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257550" y="2452370"/>
            <a:ext cx="8890" cy="818515"/>
          </a:xfrm>
          <a:prstGeom prst="line">
            <a:avLst/>
          </a:prstGeom>
          <a:ln w="38100">
            <a:solidFill>
              <a:srgbClr val="00B05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266440" y="4787900"/>
            <a:ext cx="8890" cy="818515"/>
          </a:xfrm>
          <a:prstGeom prst="line">
            <a:avLst/>
          </a:prstGeom>
          <a:ln w="38100">
            <a:solidFill>
              <a:srgbClr val="00B05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 rot="0">
            <a:off x="1184910" y="2107565"/>
            <a:ext cx="1538605" cy="1385570"/>
            <a:chOff x="5819" y="2719"/>
            <a:chExt cx="2423" cy="2182"/>
          </a:xfrm>
        </p:grpSpPr>
        <p:sp>
          <p:nvSpPr>
            <p:cNvPr id="11" name="椭圆 10"/>
            <p:cNvSpPr/>
            <p:nvPr/>
          </p:nvSpPr>
          <p:spPr>
            <a:xfrm>
              <a:off x="5819" y="2719"/>
              <a:ext cx="1440" cy="14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0" tIns="36195" rIns="0" bIns="36195" rtlCol="0" anchor="ctr"/>
            <a:p>
              <a:pPr algn="ctr"/>
              <a:r>
                <a:rPr 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社</a:t>
              </a:r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会</a:t>
              </a:r>
              <a:endParaRPr lang="zh-CN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9" name="直接连接符 28"/>
            <p:cNvCxnSpPr>
              <a:endCxn id="3" idx="5"/>
            </p:cNvCxnSpPr>
            <p:nvPr/>
          </p:nvCxnSpPr>
          <p:spPr>
            <a:xfrm>
              <a:off x="7066" y="3929"/>
              <a:ext cx="1177" cy="972"/>
            </a:xfrm>
            <a:prstGeom prst="line">
              <a:avLst/>
            </a:prstGeom>
            <a:ln w="38100">
              <a:solidFill>
                <a:srgbClr val="00B050"/>
              </a:solidFill>
              <a:prstDash val="sysDash"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0">
            <a:off x="1062355" y="4547870"/>
            <a:ext cx="1661795" cy="1521460"/>
            <a:chOff x="5819" y="1763"/>
            <a:chExt cx="2617" cy="2396"/>
          </a:xfrm>
        </p:grpSpPr>
        <p:sp>
          <p:nvSpPr>
            <p:cNvPr id="32" name="椭圆 31"/>
            <p:cNvSpPr/>
            <p:nvPr/>
          </p:nvSpPr>
          <p:spPr>
            <a:xfrm>
              <a:off x="5819" y="2719"/>
              <a:ext cx="1440" cy="14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0" tIns="36195" rIns="0" bIns="36195" rtlCol="0" anchor="ctr"/>
            <a:p>
              <a:pPr algn="ctr"/>
              <a:r>
                <a:rPr 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其</a:t>
              </a:r>
              <a:r>
                <a:rPr lang="en-US" alt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zh-CN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他</a:t>
              </a:r>
              <a:endParaRPr lang="zh-CN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4" name="直接连接符 33"/>
            <p:cNvCxnSpPr>
              <a:stCxn id="32" idx="7"/>
            </p:cNvCxnSpPr>
            <p:nvPr/>
          </p:nvCxnSpPr>
          <p:spPr>
            <a:xfrm flipV="1">
              <a:off x="7048" y="1763"/>
              <a:ext cx="1388" cy="1167"/>
            </a:xfrm>
            <a:prstGeom prst="line">
              <a:avLst/>
            </a:prstGeom>
            <a:ln w="38100">
              <a:solidFill>
                <a:srgbClr val="00B050"/>
              </a:solidFill>
              <a:prstDash val="sysDash"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8" name="AutoShape 25"/>
          <p:cNvSpPr>
            <a:spLocks noChangeArrowheads="1"/>
          </p:cNvSpPr>
          <p:nvPr/>
        </p:nvSpPr>
        <p:spPr bwMode="auto">
          <a:xfrm>
            <a:off x="9003030" y="1342390"/>
            <a:ext cx="2991485" cy="4572635"/>
          </a:xfrm>
          <a:prstGeom prst="wedgeRectCallout">
            <a:avLst>
              <a:gd name="adj1" fmla="val 46992"/>
              <a:gd name="adj2" fmla="val 16973"/>
            </a:avLst>
          </a:prstGeom>
          <a:noFill/>
          <a:ln w="12700">
            <a:solidFill>
              <a:srgbClr val="00B0F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950" rIns="36195"/>
          <a:p>
            <a:pPr marR="0" lvl="0" indent="0" algn="ctr" defTabSz="914400" rtl="0" fontAlgn="auto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设计师</a:t>
            </a:r>
            <a:r>
              <a:rPr lang="en-US" altLang="zh-CN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135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的能力</a:t>
            </a:r>
            <a:endParaRPr lang="zh-CN" altLang="en-US" sz="2135" b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1）工程技术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制图；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）现场解决问题；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3) 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专业间、甲方、施工、审查、监理等沟通；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）政府、甲方的智囊团；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）科技与工程技术的创新者；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）管理与团队带头人；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）承接工程项目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市场化；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冲击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国家级专家；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0" lvl="0" indent="0" algn="l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540250" y="2285365"/>
            <a:ext cx="1471295" cy="1402715"/>
            <a:chOff x="7150" y="3599"/>
            <a:chExt cx="2317" cy="2209"/>
          </a:xfrm>
        </p:grpSpPr>
        <p:sp>
          <p:nvSpPr>
            <p:cNvPr id="39" name="椭圆 38"/>
            <p:cNvSpPr/>
            <p:nvPr/>
          </p:nvSpPr>
          <p:spPr>
            <a:xfrm>
              <a:off x="7150" y="3599"/>
              <a:ext cx="1440" cy="14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0" tIns="36195" rIns="0" bIns="36195" rtlCol="0" anchor="ctr"/>
            <a:p>
              <a:pPr indent="0" algn="ctr" fontAlgn="auto">
                <a:lnSpc>
                  <a:spcPct val="80000"/>
                </a:lnSpc>
                <a:spcAft>
                  <a:spcPts val="600"/>
                </a:spcAft>
              </a:pPr>
              <a:r>
                <a:rPr lang="zh-CN" altLang="en-US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监</a:t>
              </a:r>
              <a:r>
                <a:rPr lang="en-US" altLang="zh-CN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zh-CN" altLang="en-US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理</a:t>
              </a:r>
              <a:endPara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indent="0" algn="ctr" fontAlgn="auto">
                <a:lnSpc>
                  <a:spcPct val="80000"/>
                </a:lnSpc>
              </a:pPr>
              <a:r>
                <a:rPr lang="zh-CN" altLang="en-US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审</a:t>
              </a:r>
              <a:r>
                <a:rPr lang="en-US" altLang="zh-CN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zh-CN" altLang="en-US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查</a:t>
              </a:r>
              <a:endPara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indent="0" algn="ctr" fontAlgn="auto">
                <a:lnSpc>
                  <a:spcPct val="80000"/>
                </a:lnSpc>
              </a:pPr>
              <a:r>
                <a:rPr lang="zh-CN" altLang="en-US" sz="1600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直接连接符 39"/>
            <p:cNvCxnSpPr>
              <a:stCxn id="39" idx="5"/>
            </p:cNvCxnSpPr>
            <p:nvPr/>
          </p:nvCxnSpPr>
          <p:spPr>
            <a:xfrm>
              <a:off x="8379" y="4828"/>
              <a:ext cx="1089" cy="981"/>
            </a:xfrm>
            <a:prstGeom prst="line">
              <a:avLst/>
            </a:prstGeom>
            <a:ln w="31750">
              <a:solidFill>
                <a:srgbClr val="FFC000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8135" y="308610"/>
            <a:ext cx="872490" cy="862330"/>
            <a:chOff x="540" y="759"/>
            <a:chExt cx="1374" cy="1358"/>
          </a:xfrm>
        </p:grpSpPr>
        <p:sp>
          <p:nvSpPr>
            <p:cNvPr id="4" name="Oval 5"/>
            <p:cNvSpPr/>
            <p:nvPr>
              <p:custDataLst>
                <p:tags r:id="rId2"/>
              </p:custDataLst>
            </p:nvPr>
          </p:nvSpPr>
          <p:spPr>
            <a:xfrm>
              <a:off x="540" y="759"/>
              <a:ext cx="1375" cy="1358"/>
            </a:xfrm>
            <a:prstGeom prst="ellipse">
              <a:avLst/>
            </a:prstGeom>
            <a:gradFill>
              <a:gsLst>
                <a:gs pos="0">
                  <a:srgbClr val="A9DF6D"/>
                </a:gs>
                <a:gs pos="87000">
                  <a:srgbClr val="1B7AB2"/>
                </a:gs>
              </a:gsLst>
              <a:lin ang="27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" name="TextBox 9"/>
            <p:cNvSpPr/>
            <p:nvPr>
              <p:custDataLst>
                <p:tags r:id="rId3"/>
              </p:custDataLst>
            </p:nvPr>
          </p:nvSpPr>
          <p:spPr>
            <a:xfrm>
              <a:off x="612" y="782"/>
              <a:ext cx="125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indent="0" algn="l" fontAlgn="auto">
                <a:lnSpc>
                  <a:spcPct val="100000"/>
                </a:lnSpc>
              </a:pPr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sym typeface="+mn-ea"/>
                </a:rPr>
                <a:t>一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charset="-122"/>
                  <a:sym typeface="+mn-ea"/>
                </a:rPr>
                <a:t>    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898015" y="280670"/>
            <a:ext cx="80619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  </a:t>
            </a:r>
            <a:r>
              <a:rPr lang="zh-CN" altLang="en-US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大型设计院的</a:t>
            </a:r>
            <a:r>
              <a:rPr lang="en-US" altLang="zh-CN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成长</a:t>
            </a:r>
            <a:r>
              <a:rPr lang="en-US" altLang="zh-CN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4000" b="1" dirty="0" smtClean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优势</a:t>
            </a:r>
            <a:endParaRPr lang="zh-CN" altLang="en-US" sz="4000" b="1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4646930" y="3907790"/>
            <a:ext cx="673735" cy="280035"/>
          </a:xfrm>
          <a:prstGeom prst="rightArrow">
            <a:avLst/>
          </a:prstGeom>
          <a:gradFill>
            <a:gsLst>
              <a:gs pos="100000">
                <a:srgbClr val="00F6F1"/>
              </a:gs>
              <a:gs pos="4000">
                <a:srgbClr val="593CA8"/>
              </a:gs>
              <a:gs pos="58000">
                <a:srgbClr val="FF6FDB"/>
              </a:gs>
            </a:gsLst>
            <a:lin ang="2700000" scaled="1"/>
          </a:gradFill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62"/>
          <p:cNvGrpSpPr/>
          <p:nvPr>
            <p:custDataLst>
              <p:tags r:id="rId5"/>
            </p:custDataLst>
          </p:nvPr>
        </p:nvGrpSpPr>
        <p:grpSpPr>
          <a:xfrm>
            <a:off x="7997192" y="6264275"/>
            <a:ext cx="4123690" cy="524510"/>
            <a:chOff x="4106595" y="2714620"/>
            <a:chExt cx="4157162" cy="853860"/>
          </a:xfrm>
        </p:grpSpPr>
        <p:sp>
          <p:nvSpPr>
            <p:cNvPr id="35" name="圆角矩形 34"/>
            <p:cNvSpPr/>
            <p:nvPr>
              <p:custDataLst>
                <p:tags r:id="rId6"/>
              </p:custDataLst>
            </p:nvPr>
          </p:nvSpPr>
          <p:spPr bwMode="auto">
            <a:xfrm>
              <a:off x="4148203" y="2714620"/>
              <a:ext cx="4066261" cy="788735"/>
            </a:xfrm>
            <a:prstGeom prst="roundRect">
              <a:avLst>
                <a:gd name="adj" fmla="val 12296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tIns="36195" rIns="0" bIns="36195"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矩形 111"/>
            <p:cNvSpPr/>
            <p:nvPr>
              <p:custDataLst>
                <p:tags r:id="rId7"/>
              </p:custDataLst>
            </p:nvPr>
          </p:nvSpPr>
          <p:spPr>
            <a:xfrm>
              <a:off x="4106595" y="2714620"/>
              <a:ext cx="4157162" cy="8538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人生成长的助推器</a:t>
              </a:r>
              <a:r>
                <a:rPr lang="en-US" altLang="zh-CN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— 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设计师</a:t>
              </a:r>
              <a:endPara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animBg="1"/>
      <p:bldP spid="21" grpId="0" bldLvl="0" animBg="1"/>
      <p:bldP spid="17" grpId="0" bldLvl="0" animBg="1"/>
      <p:bldP spid="20" grpId="0" bldLvl="0" animBg="1"/>
      <p:bldP spid="18" grpId="0" bldLvl="0" animBg="1"/>
      <p:bldP spid="9" grpId="0" bldLvl="0" animBg="1"/>
      <p:bldP spid="21" grpId="1" animBg="1"/>
      <p:bldP spid="17" grpId="1" animBg="1"/>
      <p:bldP spid="20" grpId="1" animBg="1"/>
      <p:bldP spid="18" grpId="1" animBg="1"/>
      <p:bldP spid="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TEMPLATE_CATEGORY" val=""/>
  <p:tag name="KSO_WM_TEMPLATE_INDEX" val="20202545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11.xml><?xml version="1.0" encoding="utf-8"?>
<p:tagLst xmlns:p="http://schemas.openxmlformats.org/presentationml/2006/main">
  <p:tag name="KSO_WM_TEMPLATE_CATEGORY" val=""/>
  <p:tag name="KSO_WM_TEMPLATE_INDEX" val="20202545"/>
</p:tagLst>
</file>

<file path=ppt/tags/tag110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TEMPLATE_CATEGORY" val=""/>
  <p:tag name="KSO_WM_TEMPLATE_INDEX" val="20202545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ISLIDE.DIAGRAM" val="0ed1754b-4077-4e8e-adb3-51bd0c33cd63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ISPRING_PRESENTATION_TITLE" val="PowerPoint 演示文稿"/>
  <p:tag name="KSO_WPP_MARK_KEY" val="c0cab736-a749-4e01-81df-c4d1f2a0b78d"/>
  <p:tag name="COMMONDATA" val="eyJjb3VudCI6MjksImhkaWQiOiI0ZjY1MzY2MWU0OTE2ZTU4ZTViOWE1NDg1NTRjN2I1YyIsInVzZXJDb3VudCI6Mjl9"/>
  <p:tag name="commondata" val="eyJjb3VudCI6MzAsImhkaWQiOiIwZmE1ZjVjY2E0M2M0NTg0NTY3M2VlMzlmYjAxYTg5MiIsInVzZXJDb3VudCI6MX0="/>
  <p:tag name="resource_record_key" val="{&quot;13&quot;:[4364884,19972045,20174682,4721717]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TEMPLATE_CATEGORY" val=""/>
  <p:tag name="KSO_WM_TEMPLATE_INDEX" val="20202545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18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19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27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28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32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33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42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43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DIAGRAM_VIRTUALLY_FRAME" val="{&quot;height&quot;:347.15,&quot;left&quot;:14.1,&quot;top&quot;:52,&quot;width&quot;:694.4}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TEMPLATE_CATEGORY" val=""/>
  <p:tag name="KSO_WM_TEMPLATE_INDEX" val="20202545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TEMPLATE_CATEGORY" val=""/>
  <p:tag name="KSO_WM_TEMPLATE_INDEX" val="20202545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DIAGRAM_VIRTUALLY_FRAME" val="{&quot;height&quot;:413.11669291338586,&quot;left&quot;:7.65,&quot;top&quot;:120.93330708661418,&quot;width&quot;:946.65}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DIAGRAM_VIRTUALLY_FRAME" val="{&quot;height&quot;:413.11669291338586,&quot;left&quot;:7.65,&quot;top&quot;:120.93330708661418,&quot;width&quot;:946.65}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TEMPLATE_CATEGORY" val=""/>
  <p:tag name="KSO_WM_TEMPLATE_INDEX" val="20202545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TEMPLATE_CATEGORY" val=""/>
  <p:tag name="KSO_WM_TEMPLATE_INDEX" val="20202545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TEMPLATE_CATEGORY" val=""/>
  <p:tag name="KSO_WM_TEMPLATE_INDEX" val="20202545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主题">
  <a:themeElements>
    <a:clrScheme name="自定义 7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0C9D8"/>
      </a:accent1>
      <a:accent2>
        <a:srgbClr val="A0C9D8"/>
      </a:accent2>
      <a:accent3>
        <a:srgbClr val="A0C9D8"/>
      </a:accent3>
      <a:accent4>
        <a:srgbClr val="A0C9D8"/>
      </a:accent4>
      <a:accent5>
        <a:srgbClr val="A0C9D8"/>
      </a:accent5>
      <a:accent6>
        <a:srgbClr val="A0C9D8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4820</Words>
  <Application>WPS 演示</Application>
  <PresentationFormat>宽屏</PresentationFormat>
  <Paragraphs>489</Paragraphs>
  <Slides>31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Impact</vt:lpstr>
      <vt:lpstr>楷体</vt:lpstr>
      <vt:lpstr>Arial</vt:lpstr>
      <vt:lpstr>Garamond</vt:lpstr>
      <vt:lpstr>Calibri</vt:lpstr>
      <vt:lpstr>Wingdings</vt:lpstr>
      <vt:lpstr>思源黑体 CN Regular</vt:lpstr>
      <vt:lpstr>黑体</vt:lpstr>
      <vt:lpstr>Arial Unicode MS</vt:lpstr>
      <vt:lpstr>等线</vt:lpstr>
      <vt:lpstr>Verdana</vt:lpstr>
      <vt:lpstr>RDBIFI+MHeiPRCforBP-Medium</vt:lpstr>
      <vt:lpstr>Segoe UI Symbol</vt:lpstr>
      <vt:lpstr>Times New Roman</vt:lpstr>
      <vt:lpstr>Microsoft Himalaya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阿敏</cp:lastModifiedBy>
  <cp:revision>541</cp:revision>
  <dcterms:created xsi:type="dcterms:W3CDTF">2017-07-16T02:18:00Z</dcterms:created>
  <dcterms:modified xsi:type="dcterms:W3CDTF">2024-12-05T17:45:02Z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KSOTemplateUUID">
    <vt:lpwstr>v1.0_mb_+AwFhWU80l7mLzHNYqet8A==</vt:lpwstr>
  </property>
  <property fmtid="{D5CDD505-2E9C-101B-9397-08002B2CF9AE}" pid="4" name="ICV">
    <vt:lpwstr>EE11DD5BA56C4B24B0CBBDBB265B0FA9_13</vt:lpwstr>
  </property>
</Properties>
</file>