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48" r:id="rId1"/>
    <p:sldMasterId id="2147483660" r:id="rId2"/>
  </p:sldMasterIdLst>
  <p:notesMasterIdLst>
    <p:notesMasterId r:id="rId26"/>
  </p:notesMasterIdLst>
  <p:sldIdLst>
    <p:sldId id="256" r:id="rId3"/>
    <p:sldId id="618" r:id="rId4"/>
    <p:sldId id="1114" r:id="rId5"/>
    <p:sldId id="1607" r:id="rId6"/>
    <p:sldId id="1608" r:id="rId7"/>
    <p:sldId id="1606" r:id="rId8"/>
    <p:sldId id="1609" r:id="rId9"/>
    <p:sldId id="1610" r:id="rId10"/>
    <p:sldId id="1109" r:id="rId11"/>
    <p:sldId id="1110" r:id="rId12"/>
    <p:sldId id="1603" r:id="rId13"/>
    <p:sldId id="481" r:id="rId14"/>
    <p:sldId id="1604" r:id="rId15"/>
    <p:sldId id="1105" r:id="rId16"/>
    <p:sldId id="257" r:id="rId17"/>
    <p:sldId id="259" r:id="rId18"/>
    <p:sldId id="261" r:id="rId19"/>
    <p:sldId id="262" r:id="rId20"/>
    <p:sldId id="1111" r:id="rId21"/>
    <p:sldId id="1108" r:id="rId22"/>
    <p:sldId id="1605" r:id="rId23"/>
    <p:sldId id="619" r:id="rId24"/>
    <p:sldId id="410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BF5"/>
    <a:srgbClr val="F9FFE1"/>
    <a:srgbClr val="F9FBF4"/>
    <a:srgbClr val="FAFBF6"/>
    <a:srgbClr val="0000CC"/>
    <a:srgbClr val="A53010"/>
    <a:srgbClr val="8C564B"/>
    <a:srgbClr val="346E95"/>
    <a:srgbClr val="133984"/>
    <a:srgbClr val="2367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46" autoAdjust="0"/>
    <p:restoredTop sz="94424" autoAdjust="0"/>
  </p:normalViewPr>
  <p:slideViewPr>
    <p:cSldViewPr snapToGrid="0">
      <p:cViewPr>
        <p:scale>
          <a:sx n="70" d="100"/>
          <a:sy n="70" d="100"/>
        </p:scale>
        <p:origin x="657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Sheet1!$G$18:$G$26</c:f>
              <c:numCache>
                <c:formatCode>General</c:formatCode>
                <c:ptCount val="9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</c:numCache>
            </c:numRef>
          </c:cat>
          <c:val>
            <c:numRef>
              <c:f>Sheet1!$H$18:$H$26</c:f>
              <c:numCache>
                <c:formatCode>General</c:formatCode>
                <c:ptCount val="9"/>
                <c:pt idx="0">
                  <c:v>1.1000000000000001</c:v>
                </c:pt>
                <c:pt idx="1">
                  <c:v>1.5</c:v>
                </c:pt>
                <c:pt idx="2">
                  <c:v>4.5</c:v>
                </c:pt>
                <c:pt idx="3">
                  <c:v>24.7</c:v>
                </c:pt>
                <c:pt idx="4">
                  <c:v>40.9</c:v>
                </c:pt>
                <c:pt idx="5">
                  <c:v>65.2</c:v>
                </c:pt>
                <c:pt idx="6">
                  <c:v>98.4</c:v>
                </c:pt>
                <c:pt idx="7">
                  <c:v>84.7</c:v>
                </c:pt>
                <c:pt idx="8">
                  <c:v>111.5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C43-4EC2-883B-CC4B3AC269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73300000"/>
        <c:axId val="1273297824"/>
      </c:barChart>
      <c:catAx>
        <c:axId val="1273300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  <c:crossAx val="1273297824"/>
        <c:crosses val="autoZero"/>
        <c:auto val="1"/>
        <c:lblAlgn val="ctr"/>
        <c:lblOffset val="100"/>
        <c:noMultiLvlLbl val="0"/>
      </c:catAx>
      <c:valAx>
        <c:axId val="1273297824"/>
        <c:scaling>
          <c:orientation val="minMax"/>
          <c:max val="13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algn="ctr" rtl="0">
                  <a:defRPr lang="zh-CN" altLang="en-US" sz="1000" b="0" i="0" u="none" strike="noStrike" kern="1200" spc="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defRPr>
                </a:pPr>
                <a:r>
                  <a:rPr lang="zh-CN" altLang="en-US" sz="1000" b="0" i="0" u="none" strike="noStrike" kern="1200" spc="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纯电动汽车销量（万辆）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algn="ctr" rtl="0">
                <a:defRPr lang="zh-CN" altLang="en-US" sz="1000" b="0" i="0" u="none" strike="noStrike" kern="1200" spc="0" baseline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defRPr>
              </a:pPr>
              <a:endParaRPr lang="zh-CN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  <c:crossAx val="1273300000"/>
        <c:crosses val="autoZero"/>
        <c:crossBetween val="between"/>
        <c:majorUnit val="10"/>
      </c:valAx>
      <c:spPr>
        <a:noFill/>
        <a:ln w="6350"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71EBD7-0C96-456E-A7F7-E1933551A526}" type="datetimeFigureOut">
              <a:rPr lang="zh-CN" altLang="en-US" smtClean="0"/>
              <a:t>2024/12/5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E012B3-31BE-4C98-BE96-1C2E03717E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406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B76EBD-A32C-47B6-905C-98DD1DD3A47F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0749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47CAE-292E-4E8A-82FE-C0574F1045C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47CAE-292E-4E8A-82FE-C0574F1045C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47CAE-292E-4E8A-82FE-C0574F1045C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96574" y="6135808"/>
            <a:ext cx="9012637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0205" y="327578"/>
            <a:ext cx="9920274" cy="825329"/>
          </a:xfrm>
        </p:spPr>
        <p:txBody>
          <a:bodyPr/>
          <a:lstStyle>
            <a:lvl1pPr>
              <a:defRPr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601" y="1435100"/>
            <a:ext cx="10641012" cy="5270500"/>
          </a:xfrm>
        </p:spPr>
        <p:txBody>
          <a:bodyPr>
            <a:normAutofit/>
          </a:bodyPr>
          <a:lstStyle>
            <a:lvl1pPr marL="342900" indent="-342900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l"/>
              <a:defRPr sz="32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l"/>
              <a:defRPr sz="28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l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l"/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0" y="486593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10595" y="6340475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>
            <a:normAutofit/>
          </a:bodyPr>
          <a:lstStyle>
            <a:lvl1pPr algn="l">
              <a:defRPr sz="4400" b="1" cap="none">
                <a:solidFill>
                  <a:srgbClr val="C00000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965908"/>
            <a:ext cx="8915399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800" b="1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96574" y="6135808"/>
            <a:ext cx="9012637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96574" y="6135808"/>
            <a:ext cx="9012637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196574" y="6135808"/>
            <a:ext cx="9012637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196574" y="6135808"/>
            <a:ext cx="9012637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196574" y="6135808"/>
            <a:ext cx="9012637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96574" y="6135808"/>
            <a:ext cx="9012637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47CAE-292E-4E8A-82FE-C0574F1045C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96574" y="6135808"/>
            <a:ext cx="9012637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96574" y="6135808"/>
            <a:ext cx="9012637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96574" y="6135808"/>
            <a:ext cx="9012637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”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96574" y="6135808"/>
            <a:ext cx="9012637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96574" y="6135808"/>
            <a:ext cx="9012637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”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96574" y="6135808"/>
            <a:ext cx="9012637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96574" y="6135808"/>
            <a:ext cx="9012637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96574" y="6135808"/>
            <a:ext cx="9012637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47CAE-292E-4E8A-82FE-C0574F1045C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47CAE-292E-4E8A-82FE-C0574F1045C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47CAE-292E-4E8A-82FE-C0574F1045C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47CAE-292E-4E8A-82FE-C0574F1045C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47CAE-292E-4E8A-82FE-C0574F1045C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47CAE-292E-4E8A-82FE-C0574F1045C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47CAE-292E-4E8A-82FE-C0574F1045C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D47CAE-292E-4E8A-82FE-C0574F1045C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120000"/>
        </a:lnSpc>
        <a:spcBef>
          <a:spcPts val="600"/>
        </a:spcBef>
        <a:buNone/>
        <a:defRPr sz="44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sz="28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sz="24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sz="20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sz="18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sz="18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64217" y="342959"/>
            <a:ext cx="10540395" cy="83112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59825" y="1399025"/>
            <a:ext cx="10544787" cy="48457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1232174" y="6405324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D57F1E4F-1CFF-5643-939E-217C01CDF565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chemeClr val="tx1">
              <a:lumMod val="85000"/>
              <a:lumOff val="1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" panose="05000000000000000000" pitchFamily="2" charset="2"/>
        <a:buChar char="l"/>
        <a:defRPr sz="32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" panose="05000000000000000000" pitchFamily="2" charset="2"/>
        <a:buChar char="l"/>
        <a:defRPr sz="2800" b="1" kern="1200">
          <a:solidFill>
            <a:srgbClr val="C0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" panose="05000000000000000000" pitchFamily="2" charset="2"/>
        <a:buChar char="l"/>
        <a:defRPr sz="24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" panose="05000000000000000000" pitchFamily="2" charset="2"/>
        <a:buChar char="l"/>
        <a:defRPr sz="20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" panose="05000000000000000000" pitchFamily="2" charset="2"/>
        <a:buChar char="l"/>
        <a:defRPr sz="20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840563" y="3788229"/>
            <a:ext cx="8915399" cy="2164330"/>
          </a:xfrm>
        </p:spPr>
        <p:txBody>
          <a:bodyPr>
            <a:normAutofit fontScale="90000"/>
          </a:bodyPr>
          <a:lstStyle/>
          <a:p>
            <a:pPr algn="ctr">
              <a:lnSpc>
                <a:spcPct val="130000"/>
              </a:lnSpc>
              <a:spcBef>
                <a:spcPts val="1200"/>
              </a:spcBef>
            </a:pPr>
            <a:br>
              <a:rPr lang="en-US" altLang="zh-CN" sz="4800" dirty="0"/>
            </a:br>
            <a:r>
              <a:rPr lang="zh-CN" altLang="en-US" sz="4800" dirty="0"/>
              <a:t>朱颖心</a:t>
            </a:r>
            <a:br>
              <a:rPr lang="en-US" altLang="zh-CN" sz="4800" dirty="0"/>
            </a:br>
            <a:r>
              <a:rPr lang="zh-CN" altLang="en-US" sz="3100" dirty="0"/>
              <a:t>清华大学建筑学院</a:t>
            </a:r>
            <a:br>
              <a:rPr lang="en-US" altLang="zh-CN" sz="3100" dirty="0"/>
            </a:br>
            <a:r>
              <a:rPr lang="en-US" altLang="zh-CN" sz="3100" dirty="0">
                <a:solidFill>
                  <a:srgbClr val="C00000"/>
                </a:solidFill>
              </a:rPr>
              <a:t>2024</a:t>
            </a:r>
            <a:r>
              <a:rPr lang="zh-CN" altLang="en-US" sz="3100" dirty="0">
                <a:solidFill>
                  <a:srgbClr val="C00000"/>
                </a:solidFill>
              </a:rPr>
              <a:t>年</a:t>
            </a:r>
            <a:r>
              <a:rPr lang="en-US" altLang="zh-CN" sz="3100" dirty="0">
                <a:solidFill>
                  <a:srgbClr val="C00000"/>
                </a:solidFill>
              </a:rPr>
              <a:t>12</a:t>
            </a:r>
            <a:r>
              <a:rPr lang="zh-CN" altLang="en-US" sz="3100" dirty="0">
                <a:solidFill>
                  <a:srgbClr val="C00000"/>
                </a:solidFill>
              </a:rPr>
              <a:t>月</a:t>
            </a:r>
            <a:r>
              <a:rPr lang="en-US" altLang="zh-CN" sz="3100" dirty="0">
                <a:solidFill>
                  <a:srgbClr val="C00000"/>
                </a:solidFill>
              </a:rPr>
              <a:t>6</a:t>
            </a:r>
            <a:r>
              <a:rPr lang="zh-CN" altLang="en-US" sz="3100">
                <a:solidFill>
                  <a:srgbClr val="C00000"/>
                </a:solidFill>
              </a:rPr>
              <a:t>日 长沙</a:t>
            </a:r>
            <a:endParaRPr lang="zh-CN" altLang="en-US" sz="3100" dirty="0">
              <a:solidFill>
                <a:srgbClr val="C0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45065" y="1966950"/>
            <a:ext cx="8915400" cy="1593124"/>
          </a:xfrm>
        </p:spPr>
        <p:txBody>
          <a:bodyPr>
            <a:normAutofit lnSpcReduction="10000"/>
          </a:bodyPr>
          <a:lstStyle/>
          <a:p>
            <a:pPr algn="ctr"/>
            <a:r>
              <a:rPr lang="zh-CN" altLang="zh-CN" sz="4800" dirty="0">
                <a:cs typeface="Times New Roman" panose="02020603050405020304" pitchFamily="18" charset="0"/>
              </a:rPr>
              <a:t>双碳目标下建环专业</a:t>
            </a:r>
            <a:r>
              <a:rPr lang="zh-CN" altLang="en-US" sz="4800" dirty="0">
                <a:cs typeface="Times New Roman" panose="02020603050405020304" pitchFamily="18" charset="0"/>
              </a:rPr>
              <a:t>教育</a:t>
            </a:r>
            <a:endParaRPr lang="en-US" altLang="zh-CN" sz="4800" dirty="0">
              <a:cs typeface="Times New Roman" panose="02020603050405020304" pitchFamily="18" charset="0"/>
            </a:endParaRPr>
          </a:p>
          <a:p>
            <a:pPr algn="ctr"/>
            <a:r>
              <a:rPr lang="zh-CN" altLang="zh-CN" sz="4800" dirty="0">
                <a:cs typeface="Times New Roman" panose="02020603050405020304" pitchFamily="18" charset="0"/>
              </a:rPr>
              <a:t>面临的机遇与挑战</a:t>
            </a:r>
            <a:endParaRPr lang="zh-CN" altLang="zh-CN" sz="9600" dirty="0"/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9B9D683B-24CD-D622-3FA5-7EB33776D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10</a:t>
            </a:fld>
            <a:endParaRPr lang="en-US" dirty="0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59AA875-DF96-20E6-1BD2-CA83941A3A20}"/>
              </a:ext>
            </a:extLst>
          </p:cNvPr>
          <p:cNvGrpSpPr/>
          <p:nvPr/>
        </p:nvGrpSpPr>
        <p:grpSpPr>
          <a:xfrm>
            <a:off x="1011911" y="1174087"/>
            <a:ext cx="10734649" cy="5305286"/>
            <a:chOff x="1121639" y="1382360"/>
            <a:chExt cx="10734649" cy="5305286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E182EF63-0B81-AEE2-44D0-44B1C29AFF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84"/>
            <a:stretch/>
          </p:blipFill>
          <p:spPr bwMode="auto">
            <a:xfrm>
              <a:off x="1121639" y="1382360"/>
              <a:ext cx="10734649" cy="5305286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B9DF88C-34AA-A681-DCBD-A2DE4D4A27FE}"/>
                </a:ext>
              </a:extLst>
            </p:cNvPr>
            <p:cNvSpPr txBox="1"/>
            <p:nvPr/>
          </p:nvSpPr>
          <p:spPr>
            <a:xfrm>
              <a:off x="4413504" y="3514344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空调与冷机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FBD1172-FA64-98D7-48E5-DE371A7130E3}"/>
                </a:ext>
              </a:extLst>
            </p:cNvPr>
            <p:cNvSpPr txBox="1"/>
            <p:nvPr/>
          </p:nvSpPr>
          <p:spPr>
            <a:xfrm>
              <a:off x="2663952" y="3244334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空压机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72700AA-1142-92DB-B645-39A6968D3EBF}"/>
                </a:ext>
              </a:extLst>
            </p:cNvPr>
            <p:cNvSpPr txBox="1"/>
            <p:nvPr/>
          </p:nvSpPr>
          <p:spPr>
            <a:xfrm>
              <a:off x="2852928" y="459665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工艺设备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11FEC1D-04B0-61E5-A854-D256B5F4D8F5}"/>
                </a:ext>
              </a:extLst>
            </p:cNvPr>
            <p:cNvSpPr txBox="1"/>
            <p:nvPr/>
          </p:nvSpPr>
          <p:spPr>
            <a:xfrm>
              <a:off x="8308848" y="305966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冷水机组</a:t>
              </a:r>
            </a:p>
          </p:txBody>
        </p:sp>
        <p:sp>
          <p:nvSpPr>
            <p:cNvPr id="9" name="文本框 6">
              <a:extLst>
                <a:ext uri="{FF2B5EF4-FFF2-40B4-BE49-F238E27FC236}">
                  <a16:creationId xmlns:a16="http://schemas.microsoft.com/office/drawing/2014/main" id="{572700AA-1142-92DB-B645-39A6968D3EBF}"/>
                </a:ext>
              </a:extLst>
            </p:cNvPr>
            <p:cNvSpPr txBox="1"/>
            <p:nvPr/>
          </p:nvSpPr>
          <p:spPr>
            <a:xfrm>
              <a:off x="9187410" y="4035003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空调系统</a:t>
              </a:r>
            </a:p>
          </p:txBody>
        </p:sp>
        <p:sp>
          <p:nvSpPr>
            <p:cNvPr id="10" name="文本框 6">
              <a:extLst>
                <a:ext uri="{FF2B5EF4-FFF2-40B4-BE49-F238E27FC236}">
                  <a16:creationId xmlns:a16="http://schemas.microsoft.com/office/drawing/2014/main" id="{572700AA-1142-92DB-B645-39A6968D3EBF}"/>
                </a:ext>
              </a:extLst>
            </p:cNvPr>
            <p:cNvSpPr txBox="1"/>
            <p:nvPr/>
          </p:nvSpPr>
          <p:spPr>
            <a:xfrm>
              <a:off x="2676144" y="1522678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其他</a:t>
              </a:r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B192AA40-8C9F-F3DF-81B5-DA69CBF74D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7568" y="202641"/>
            <a:ext cx="9748964" cy="1340778"/>
          </a:xfrm>
        </p:spPr>
        <p:txBody>
          <a:bodyPr>
            <a:normAutofit fontScale="90000"/>
          </a:bodyPr>
          <a:lstStyle/>
          <a:p>
            <a:pPr>
              <a:lnSpc>
                <a:spcPct val="110000"/>
              </a:lnSpc>
            </a:pPr>
            <a:r>
              <a:rPr lang="zh-CN" altLang="en-US" dirty="0">
                <a:solidFill>
                  <a:srgbClr val="A53010"/>
                </a:solidFill>
              </a:rPr>
              <a:t>某夏热冬冷地区锂电池生产厂全年电耗</a:t>
            </a:r>
            <a:br>
              <a:rPr lang="en-US" altLang="zh-CN" dirty="0"/>
            </a:br>
            <a:r>
              <a:rPr lang="en-US" altLang="zh-CN" dirty="0"/>
              <a:t>							</a:t>
            </a:r>
            <a:r>
              <a:rPr lang="en-US" altLang="zh-CN" sz="3600" dirty="0"/>
              <a:t>——</a:t>
            </a:r>
            <a:r>
              <a:rPr lang="zh-CN" altLang="en-US" sz="3600" dirty="0"/>
              <a:t>空调与制冷占</a:t>
            </a:r>
            <a:r>
              <a:rPr lang="en-US" altLang="zh-CN" sz="3600" dirty="0"/>
              <a:t>58.8%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6309054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BE90DC9-9874-1498-BFE1-82DE48939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D8E3C-4F2C-484B-82EE-B7C23578C33E}" type="slidenum">
              <a:rPr lang="en-US" altLang="zh-CN" smtClean="0"/>
              <a:pPr/>
              <a:t>11</a:t>
            </a:fld>
            <a:endParaRPr lang="en-US" altLang="zh-CN" sz="1400"/>
          </a:p>
        </p:txBody>
      </p:sp>
      <p:pic>
        <p:nvPicPr>
          <p:cNvPr id="6" name="图片 5" descr="文本&#10;&#10;描述已自动生成">
            <a:extLst>
              <a:ext uri="{FF2B5EF4-FFF2-40B4-BE49-F238E27FC236}">
                <a16:creationId xmlns:a16="http://schemas.microsoft.com/office/drawing/2014/main" id="{1784AD61-729E-E9AB-5A5C-1E860CE983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09" y="193666"/>
            <a:ext cx="12057094" cy="6435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3384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81057" y="162976"/>
            <a:ext cx="10247237" cy="790575"/>
          </a:xfrm>
        </p:spPr>
        <p:txBody>
          <a:bodyPr/>
          <a:lstStyle/>
          <a:p>
            <a:r>
              <a:rPr lang="zh-CN" altLang="en-US" sz="4400" dirty="0">
                <a:solidFill>
                  <a:srgbClr val="A53010"/>
                </a:solidFill>
              </a:rPr>
              <a:t>电动汽车是我国快速发展的先进产业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1318553" y="6360767"/>
            <a:ext cx="779767" cy="365125"/>
          </a:xfrm>
        </p:spPr>
        <p:txBody>
          <a:bodyPr/>
          <a:lstStyle/>
          <a:p>
            <a:fld id="{BC5217A8-0E06-4059-AC45-433E2E67A85D}" type="slidenum">
              <a:rPr kumimoji="0" lang="en-US" smtClean="0"/>
              <a:pPr/>
              <a:t>12</a:t>
            </a:fld>
            <a:endParaRPr kumimoji="0" lang="en-US" dirty="0"/>
          </a:p>
        </p:txBody>
      </p:sp>
      <p:sp>
        <p:nvSpPr>
          <p:cNvPr id="11" name="内容占位符 2"/>
          <p:cNvSpPr>
            <a:spLocks noGrp="1"/>
          </p:cNvSpPr>
          <p:nvPr>
            <p:ph idx="1"/>
          </p:nvPr>
        </p:nvSpPr>
        <p:spPr>
          <a:xfrm>
            <a:off x="1254210" y="1018780"/>
            <a:ext cx="10621180" cy="996705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 dirty="0"/>
              <a:t>空调</a:t>
            </a:r>
            <a:r>
              <a:rPr lang="en-US" altLang="zh-CN" dirty="0"/>
              <a:t>/</a:t>
            </a:r>
            <a:r>
              <a:rPr lang="zh-CN" altLang="en-US" dirty="0"/>
              <a:t>采暖限制了电动汽车的续航里程，对其应用产生了严重影响</a:t>
            </a:r>
            <a:endParaRPr lang="en-US" altLang="zh-CN" dirty="0"/>
          </a:p>
          <a:p>
            <a:r>
              <a:rPr lang="zh-CN" altLang="en-US" dirty="0"/>
              <a:t>需要汽车“热管理”人才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AA8FC28D-6353-4D04-BC49-9C4F90CD8217}"/>
              </a:ext>
            </a:extLst>
          </p:cNvPr>
          <p:cNvSpPr/>
          <p:nvPr/>
        </p:nvSpPr>
        <p:spPr>
          <a:xfrm>
            <a:off x="981680" y="5797185"/>
            <a:ext cx="110466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中宋" panose="02010600040101010101" pitchFamily="2" charset="-122"/>
                <a:cs typeface="Times New Roman" panose="02020603050405020304" pitchFamily="18" charset="0"/>
              </a:rPr>
              <a:t>数据来源：</a:t>
            </a:r>
            <a:r>
              <a:rPr kumimoji="0" lang="en-US" altLang="zh-CN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中宋" panose="02010600040101010101" pitchFamily="2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中宋" panose="02010600040101010101" pitchFamily="2" charset="-122"/>
                <a:cs typeface="Times New Roman" panose="02020603050405020304" pitchFamily="18" charset="0"/>
              </a:rPr>
              <a:t>汽车行业数据分析，</a:t>
            </a:r>
            <a:r>
              <a:rPr kumimoji="0" lang="en-US" altLang="zh-CN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中宋" panose="02010600040101010101" pitchFamily="2" charset="-122"/>
                <a:cs typeface="Times New Roman" panose="02020603050405020304" pitchFamily="18" charset="0"/>
              </a:rPr>
              <a:t>http://k.sina.com.cn/article_1850460740_6e4bca4402000s3b7.html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中宋" panose="02010600040101010101" pitchFamily="2" charset="-122"/>
                <a:cs typeface="Times New Roman" panose="02020603050405020304" pitchFamily="18" charset="0"/>
              </a:rPr>
              <a:t>                     </a:t>
            </a:r>
            <a:r>
              <a:rPr kumimoji="0" lang="en-US" altLang="zh-CN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中宋" panose="02010600040101010101" pitchFamily="2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中宋" panose="02010600040101010101" pitchFamily="2" charset="-122"/>
                <a:cs typeface="Times New Roman" panose="02020603050405020304" pitchFamily="18" charset="0"/>
              </a:rPr>
              <a:t>孙志诚</a:t>
            </a:r>
            <a:r>
              <a:rPr kumimoji="0" lang="en-US" altLang="zh-CN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中宋" panose="02010600040101010101" pitchFamily="2" charset="-122"/>
                <a:cs typeface="Times New Roman" panose="02020603050405020304" pitchFamily="18" charset="0"/>
              </a:rPr>
              <a:t>. </a:t>
            </a:r>
            <a:r>
              <a:rPr kumimoji="0" lang="zh-CN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中宋" panose="02010600040101010101" pitchFamily="2" charset="-122"/>
                <a:cs typeface="Times New Roman" panose="02020603050405020304" pitchFamily="18" charset="0"/>
              </a:rPr>
              <a:t>基于实际交通状况的纯电动汽车性能分析</a:t>
            </a:r>
            <a:r>
              <a:rPr kumimoji="0" lang="en-US" altLang="zh-CN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中宋" panose="02010600040101010101" pitchFamily="2" charset="-122"/>
                <a:cs typeface="Times New Roman" panose="02020603050405020304" pitchFamily="18" charset="0"/>
              </a:rPr>
              <a:t>[D]. </a:t>
            </a:r>
            <a:r>
              <a:rPr kumimoji="0" lang="zh-CN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中宋" panose="02010600040101010101" pitchFamily="2" charset="-122"/>
                <a:cs typeface="Times New Roman" panose="02020603050405020304" pitchFamily="18" charset="0"/>
              </a:rPr>
              <a:t>河北</a:t>
            </a:r>
            <a:r>
              <a:rPr kumimoji="0" lang="en-US" altLang="zh-CN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中宋" panose="02010600040101010101" pitchFamily="2" charset="-122"/>
                <a:cs typeface="Times New Roman" panose="02020603050405020304" pitchFamily="18" charset="0"/>
              </a:rPr>
              <a:t>:</a:t>
            </a:r>
            <a:r>
              <a:rPr kumimoji="0" lang="zh-CN" alt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中宋" panose="02010600040101010101" pitchFamily="2" charset="-122"/>
                <a:cs typeface="Times New Roman" panose="02020603050405020304" pitchFamily="18" charset="0"/>
              </a:rPr>
              <a:t>河北工业大学，</a:t>
            </a:r>
            <a:r>
              <a:rPr kumimoji="0" lang="en-US" altLang="zh-CN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中宋" panose="02010600040101010101" pitchFamily="2" charset="-122"/>
                <a:cs typeface="Times New Roman" panose="02020603050405020304" pitchFamily="18" charset="0"/>
              </a:rPr>
              <a:t>2020.</a:t>
            </a:r>
            <a:endParaRPr kumimoji="0" lang="zh-CN" altLang="en-US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5" name="图表 14">
            <a:extLst>
              <a:ext uri="{FF2B5EF4-FFF2-40B4-BE49-F238E27FC236}">
                <a16:creationId xmlns:a16="http://schemas.microsoft.com/office/drawing/2014/main" id="{D78E2948-E733-7F13-FAC6-897C740EBCC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04389796"/>
              </p:ext>
            </p:extLst>
          </p:nvPr>
        </p:nvGraphicFramePr>
        <p:xfrm>
          <a:off x="548480" y="1982712"/>
          <a:ext cx="4295471" cy="27361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6" name="图片 15">
            <a:extLst>
              <a:ext uri="{FF2B5EF4-FFF2-40B4-BE49-F238E27FC236}">
                <a16:creationId xmlns:a16="http://schemas.microsoft.com/office/drawing/2014/main" id="{49F09BE9-E6FA-77BB-F0C3-3FE9BB0C07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8264" y="1986151"/>
            <a:ext cx="3468867" cy="2778434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99E8AC16-5429-0C72-060D-559B36280BA6}"/>
              </a:ext>
            </a:extLst>
          </p:cNvPr>
          <p:cNvSpPr txBox="1"/>
          <p:nvPr/>
        </p:nvSpPr>
        <p:spPr>
          <a:xfrm>
            <a:off x="4998639" y="4768024"/>
            <a:ext cx="29498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夏季开</a:t>
            </a:r>
            <a:r>
              <a:rPr lang="en-US" altLang="zh-CN" sz="16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关空调时的百公里能耗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B0A85A79-6DC4-1380-D51F-EAFA9502DD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16733" y="2002944"/>
            <a:ext cx="3468867" cy="2744848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B6564C9B-3441-A42C-6D71-CD39DECFB8B9}"/>
              </a:ext>
            </a:extLst>
          </p:cNvPr>
          <p:cNvSpPr txBox="1"/>
          <p:nvPr/>
        </p:nvSpPr>
        <p:spPr>
          <a:xfrm>
            <a:off x="8758591" y="4768024"/>
            <a:ext cx="29498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冬季开</a:t>
            </a:r>
            <a:r>
              <a:rPr lang="en-US" altLang="zh-CN" sz="16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关空调时的百公里能耗</a:t>
            </a:r>
          </a:p>
        </p:txBody>
      </p:sp>
      <p:sp>
        <p:nvSpPr>
          <p:cNvPr id="20" name="内容占位符 5">
            <a:extLst>
              <a:ext uri="{FF2B5EF4-FFF2-40B4-BE49-F238E27FC236}">
                <a16:creationId xmlns:a16="http://schemas.microsoft.com/office/drawing/2014/main" id="{E2AC9DE2-17B8-BDD8-DA83-659E51D46409}"/>
              </a:ext>
            </a:extLst>
          </p:cNvPr>
          <p:cNvSpPr txBox="1">
            <a:spLocks/>
          </p:cNvSpPr>
          <p:nvPr/>
        </p:nvSpPr>
        <p:spPr>
          <a:xfrm>
            <a:off x="1062775" y="5163567"/>
            <a:ext cx="10391584" cy="6693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83464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6012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0876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5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buClr>
                <a:srgbClr val="629DD1"/>
              </a:buClr>
              <a:buNone/>
              <a:defRPr/>
            </a:pPr>
            <a:r>
              <a:rPr kumimoji="0" lang="zh-CN" alt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六款车型在夏季开空调后能耗平均增长了</a:t>
            </a:r>
            <a:r>
              <a:rPr lang="en-US" altLang="zh-CN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17.9 %</a:t>
            </a:r>
            <a:r>
              <a:rPr kumimoji="0" lang="zh-CN" alt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，在冬季开空调后能耗平均增长了</a:t>
            </a:r>
            <a:r>
              <a:rPr lang="en-US" altLang="zh-CN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10.0 %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97998AB-8444-A715-8CCA-DE711008B42C}"/>
              </a:ext>
            </a:extLst>
          </p:cNvPr>
          <p:cNvSpPr txBox="1"/>
          <p:nvPr/>
        </p:nvSpPr>
        <p:spPr>
          <a:xfrm>
            <a:off x="1254210" y="4771946"/>
            <a:ext cx="333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2012-2020</a:t>
            </a:r>
            <a:r>
              <a:rPr lang="zh-CN" altLang="en-US" sz="16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年中国纯电动汽车销量</a:t>
            </a:r>
          </a:p>
        </p:txBody>
      </p:sp>
    </p:spTree>
    <p:extLst>
      <p:ext uri="{BB962C8B-B14F-4D97-AF65-F5344CB8AC3E}">
        <p14:creationId xmlns:p14="http://schemas.microsoft.com/office/powerpoint/2010/main" val="42545005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884A7EE3-A7F5-589A-BDC6-C3D0CB6573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A53010"/>
                </a:solidFill>
              </a:rPr>
              <a:t>我们的教育</a:t>
            </a:r>
            <a:r>
              <a:rPr lang="en-US" altLang="zh-CN" dirty="0">
                <a:solidFill>
                  <a:srgbClr val="A53010"/>
                </a:solidFill>
              </a:rPr>
              <a:t>/</a:t>
            </a:r>
            <a:r>
              <a:rPr lang="zh-CN" altLang="en-US" dirty="0">
                <a:solidFill>
                  <a:srgbClr val="A53010"/>
                </a:solidFill>
              </a:rPr>
              <a:t>教学在哪些方面落后了？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7C261484-F2A5-C186-12E3-F6BF807ED8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9836" y="1152906"/>
            <a:ext cx="10641012" cy="5552694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 </a:t>
            </a:r>
            <a:r>
              <a:rPr lang="zh-CN" altLang="en-US" sz="2800" dirty="0"/>
              <a:t>与建筑运维相关的教学环节存在缺陷</a:t>
            </a:r>
            <a:endParaRPr lang="en-US" altLang="zh-CN" sz="2800" dirty="0"/>
          </a:p>
          <a:p>
            <a:pPr lvl="1"/>
            <a:r>
              <a:rPr lang="zh-CN" altLang="en-US" sz="2400" dirty="0"/>
              <a:t> 实习环节与运维脱节，侧重安装，缺乏调试</a:t>
            </a:r>
            <a:endParaRPr lang="en-US" altLang="zh-CN" sz="2400" dirty="0"/>
          </a:p>
          <a:p>
            <a:pPr lvl="1"/>
            <a:r>
              <a:rPr lang="zh-CN" altLang="en-US" sz="2400" dirty="0"/>
              <a:t> 设计环节与运维脱节，缺乏全年运行的考虑，仍然以画图为主</a:t>
            </a:r>
            <a:endParaRPr lang="en-US" altLang="zh-CN" sz="2400" dirty="0"/>
          </a:p>
          <a:p>
            <a:pPr lvl="1"/>
            <a:r>
              <a:rPr lang="en-US" altLang="zh-CN" sz="2400" dirty="0"/>
              <a:t> </a:t>
            </a:r>
            <a:r>
              <a:rPr lang="zh-CN" altLang="en-US" sz="2400" dirty="0"/>
              <a:t>专业课与运维脱节，侧重设计工况，运行调节与自控方案部分非常薄弱</a:t>
            </a:r>
            <a:endParaRPr lang="en-US" altLang="zh-CN" sz="2400" dirty="0"/>
          </a:p>
          <a:p>
            <a:r>
              <a:rPr lang="zh-CN" altLang="en-US" sz="2800" dirty="0"/>
              <a:t> 能源系统相关课程存在的缺陷</a:t>
            </a:r>
            <a:endParaRPr lang="en-US" altLang="zh-CN" sz="2800" dirty="0"/>
          </a:p>
          <a:p>
            <a:pPr lvl="1"/>
            <a:r>
              <a:rPr lang="zh-CN" altLang="en-US" sz="2400" dirty="0"/>
              <a:t> 热泵依然作为新技术，而不是必修知识模块</a:t>
            </a:r>
            <a:endParaRPr lang="en-US" altLang="zh-CN" sz="2400" dirty="0"/>
          </a:p>
          <a:p>
            <a:pPr lvl="1"/>
            <a:r>
              <a:rPr lang="en-US" altLang="zh-CN" sz="2400" dirty="0"/>
              <a:t> </a:t>
            </a:r>
            <a:r>
              <a:rPr lang="zh-CN" altLang="en-US" sz="2400" dirty="0"/>
              <a:t>热源依然侧重锅炉（甚至依然是燃煤锅炉）</a:t>
            </a:r>
            <a:endParaRPr lang="en-US" altLang="zh-CN" sz="2400" dirty="0"/>
          </a:p>
          <a:p>
            <a:r>
              <a:rPr lang="zh-CN" altLang="en-US" sz="2800" dirty="0"/>
              <a:t> 缺乏与低碳先进制造业环境相关的选修课程</a:t>
            </a:r>
            <a:endParaRPr lang="en-US" altLang="zh-CN" sz="2800" dirty="0"/>
          </a:p>
          <a:p>
            <a:pPr lvl="1"/>
            <a:r>
              <a:rPr lang="zh-CN" altLang="en-US" sz="2400" dirty="0"/>
              <a:t>与工业环境相关的课程只有</a:t>
            </a:r>
            <a:r>
              <a:rPr lang="en-US" altLang="zh-CN" sz="2400" dirty="0"/>
              <a:t>《</a:t>
            </a:r>
            <a:r>
              <a:rPr lang="zh-CN" altLang="en-US" sz="2400" dirty="0"/>
              <a:t>工业通风</a:t>
            </a:r>
            <a:r>
              <a:rPr lang="en-US" altLang="zh-CN" sz="2400" dirty="0"/>
              <a:t>》</a:t>
            </a:r>
          </a:p>
          <a:p>
            <a:r>
              <a:rPr lang="zh-CN" altLang="en-US" sz="2800" dirty="0"/>
              <a:t> 缺乏与建筑电气化相关的课程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90E459F2-9C8A-F800-5938-D5B4ADD22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50501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989FD1-8DD8-7510-EA9B-70F4F8FEFF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9289" y="188241"/>
            <a:ext cx="9920274" cy="825329"/>
          </a:xfrm>
        </p:spPr>
        <p:txBody>
          <a:bodyPr>
            <a:normAutofit/>
          </a:bodyPr>
          <a:lstStyle/>
          <a:p>
            <a:r>
              <a:rPr lang="zh-CN" altLang="en-US" dirty="0"/>
              <a:t>存在已久的问题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118C173-E906-700A-CA22-A85627079C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1824" y="1013570"/>
            <a:ext cx="10981078" cy="4679324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altLang="zh-CN" sz="2400" dirty="0"/>
              <a:t> 2005</a:t>
            </a:r>
            <a:r>
              <a:rPr lang="zh-CN" altLang="en-US" sz="2400" dirty="0"/>
              <a:t>年彦启森教授主持的教指委换届会议上，就已经指出</a:t>
            </a:r>
            <a:r>
              <a:rPr lang="en-US" altLang="zh-CN" sz="2400" dirty="0"/>
              <a:t>《</a:t>
            </a:r>
            <a:r>
              <a:rPr lang="zh-CN" altLang="en-US" sz="2400" dirty="0"/>
              <a:t>锅炉及锅炉房设备</a:t>
            </a:r>
            <a:r>
              <a:rPr lang="en-US" altLang="zh-CN" sz="2400" dirty="0"/>
              <a:t>》</a:t>
            </a:r>
            <a:r>
              <a:rPr lang="zh-CN" altLang="en-US" sz="2400" dirty="0"/>
              <a:t>侧重燃煤，已经不符合时代需求，但迄今为止依然还有部分院校在开设此课程，讲授煤粉分析、燃烧值测定，甚至配有实验。</a:t>
            </a:r>
            <a:endParaRPr lang="en-US" altLang="zh-CN" sz="2400" dirty="0"/>
          </a:p>
          <a:p>
            <a:pPr>
              <a:spcBef>
                <a:spcPts val="1200"/>
              </a:spcBef>
            </a:pPr>
            <a:r>
              <a:rPr lang="zh-CN" altLang="en-US" sz="2400" dirty="0"/>
              <a:t>教指委</a:t>
            </a:r>
            <a:r>
              <a:rPr lang="en-US" altLang="zh-CN" sz="2400" dirty="0"/>
              <a:t>1999</a:t>
            </a:r>
            <a:r>
              <a:rPr lang="zh-CN" altLang="en-US" sz="2400" dirty="0"/>
              <a:t>年提出的新的参考性教学计划，建议把现有多门独立专业课的内容整合为</a:t>
            </a:r>
            <a:r>
              <a:rPr lang="en-US" altLang="zh-CN" sz="2400" dirty="0"/>
              <a:t>《</a:t>
            </a:r>
            <a:r>
              <a:rPr lang="zh-CN" altLang="en-US" sz="2400" dirty="0"/>
              <a:t>暖通空调</a:t>
            </a:r>
            <a:r>
              <a:rPr lang="en-US" altLang="zh-CN" sz="2400" dirty="0"/>
              <a:t>》</a:t>
            </a:r>
            <a:r>
              <a:rPr lang="zh-CN" altLang="en-US" sz="2400" dirty="0"/>
              <a:t>，但是依然有很多院校依然没有改革，导致冷暖辐射板、内区冬季冷负荷处理、新型供暖方式等常见内容无处安放。</a:t>
            </a:r>
            <a:endParaRPr lang="en-US" altLang="zh-CN" sz="2400" dirty="0"/>
          </a:p>
          <a:p>
            <a:pPr>
              <a:spcBef>
                <a:spcPts val="1200"/>
              </a:spcBef>
            </a:pPr>
            <a:r>
              <a:rPr lang="zh-CN" altLang="en-US" sz="2400" dirty="0"/>
              <a:t>专业课程与设计教学依然以设计工况为主，没有部分负荷的概念</a:t>
            </a:r>
            <a:endParaRPr lang="en-US" altLang="zh-CN" sz="2400" dirty="0"/>
          </a:p>
          <a:p>
            <a:pPr>
              <a:spcBef>
                <a:spcPts val="1200"/>
              </a:spcBef>
            </a:pPr>
            <a:r>
              <a:rPr lang="zh-CN" altLang="en-US" sz="2400" dirty="0"/>
              <a:t>实践环节以培养技师</a:t>
            </a:r>
            <a:r>
              <a:rPr lang="en-US" altLang="zh-CN" sz="2400" dirty="0"/>
              <a:t>/</a:t>
            </a:r>
            <a:r>
              <a:rPr lang="zh-CN" altLang="en-US" sz="2400" dirty="0"/>
              <a:t>技工的技能为主，缺乏工程师的综合能力训练。</a:t>
            </a:r>
            <a:endParaRPr lang="en-US" altLang="zh-CN" sz="2400" dirty="0"/>
          </a:p>
          <a:p>
            <a:pPr>
              <a:spcBef>
                <a:spcPts val="1200"/>
              </a:spcBef>
            </a:pPr>
            <a:r>
              <a:rPr lang="en-US" altLang="zh-CN" sz="2400" dirty="0"/>
              <a:t>《</a:t>
            </a:r>
            <a:r>
              <a:rPr lang="zh-CN" altLang="en-US" sz="2400" dirty="0"/>
              <a:t>建筑设备自动化</a:t>
            </a:r>
            <a:r>
              <a:rPr lang="en-US" altLang="zh-CN" sz="2400" dirty="0"/>
              <a:t>》</a:t>
            </a:r>
            <a:r>
              <a:rPr lang="zh-CN" altLang="en-US" sz="2400" dirty="0"/>
              <a:t>跟暖通空调系统成为无关的两张皮。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F34FBA5-A757-9378-B2D1-66EB5349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14</a:t>
            </a:fld>
            <a:endParaRPr 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09F4B3C-2C8F-D608-B07A-369CF235E1AC}"/>
              </a:ext>
            </a:extLst>
          </p:cNvPr>
          <p:cNvSpPr txBox="1"/>
          <p:nvPr/>
        </p:nvSpPr>
        <p:spPr>
          <a:xfrm>
            <a:off x="1599289" y="5751493"/>
            <a:ext cx="9511306" cy="954107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上述问题在</a:t>
            </a:r>
            <a:r>
              <a:rPr lang="en-US" altLang="zh-CN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CAR-ASHRAE</a:t>
            </a:r>
            <a:r>
              <a:rPr lang="zh-CN" altLang="en-U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学生设计竞赛中大量暴露</a:t>
            </a:r>
            <a:endParaRPr lang="en-US" altLang="zh-CN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en-US" altLang="zh-CN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希望以此倒逼教学改革</a:t>
            </a:r>
          </a:p>
        </p:txBody>
      </p:sp>
    </p:spTree>
    <p:extLst>
      <p:ext uri="{BB962C8B-B14F-4D97-AF65-F5344CB8AC3E}">
        <p14:creationId xmlns:p14="http://schemas.microsoft.com/office/powerpoint/2010/main" val="1643983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示&#10;&#10;描述已自动生成">
            <a:extLst>
              <a:ext uri="{FF2B5EF4-FFF2-40B4-BE49-F238E27FC236}">
                <a16:creationId xmlns:a16="http://schemas.microsoft.com/office/drawing/2014/main" id="{0A6BF4B6-5A26-3D98-D382-3C16B4438E9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984"/>
          <a:stretch/>
        </p:blipFill>
        <p:spPr>
          <a:xfrm>
            <a:off x="1987210" y="961210"/>
            <a:ext cx="9141259" cy="589679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D2D099D4-DD87-0C87-019F-C14FD60E9D97}"/>
              </a:ext>
            </a:extLst>
          </p:cNvPr>
          <p:cNvSpPr/>
          <p:nvPr/>
        </p:nvSpPr>
        <p:spPr>
          <a:xfrm>
            <a:off x="2367587" y="4467497"/>
            <a:ext cx="8794572" cy="86214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A94F01B-A81D-C431-9E22-5F83E0E8421E}"/>
              </a:ext>
            </a:extLst>
          </p:cNvPr>
          <p:cNvSpPr txBox="1"/>
          <p:nvPr/>
        </p:nvSpPr>
        <p:spPr>
          <a:xfrm>
            <a:off x="939820" y="119425"/>
            <a:ext cx="108542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设计竞赛中自控部分的问题充分暴露了对运行工况一无所知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418DACB-F831-4573-F460-836DBC3C6A5F}"/>
              </a:ext>
            </a:extLst>
          </p:cNvPr>
          <p:cNvSpPr txBox="1"/>
          <p:nvPr/>
        </p:nvSpPr>
        <p:spPr>
          <a:xfrm>
            <a:off x="6366947" y="1031965"/>
            <a:ext cx="42883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该问题在多个进入复审的团队中出现</a:t>
            </a:r>
          </a:p>
        </p:txBody>
      </p:sp>
    </p:spTree>
    <p:extLst>
      <p:ext uri="{BB962C8B-B14F-4D97-AF65-F5344CB8AC3E}">
        <p14:creationId xmlns:p14="http://schemas.microsoft.com/office/powerpoint/2010/main" val="4413572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示&#10;&#10;描述已自动生成">
            <a:extLst>
              <a:ext uri="{FF2B5EF4-FFF2-40B4-BE49-F238E27FC236}">
                <a16:creationId xmlns:a16="http://schemas.microsoft.com/office/drawing/2014/main" id="{317AE816-A431-9CB6-3859-E6DB089C5A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388" y="168285"/>
            <a:ext cx="8151223" cy="6115629"/>
          </a:xfrm>
          <a:prstGeom prst="rect">
            <a:avLst/>
          </a:prstGeom>
        </p:spPr>
      </p:pic>
      <p:cxnSp>
        <p:nvCxnSpPr>
          <p:cNvPr id="4" name="直接箭头连接符 3">
            <a:extLst>
              <a:ext uri="{FF2B5EF4-FFF2-40B4-BE49-F238E27FC236}">
                <a16:creationId xmlns:a16="http://schemas.microsoft.com/office/drawing/2014/main" id="{3EAEC83A-D42D-0418-B4D7-99043CF2F62D}"/>
              </a:ext>
            </a:extLst>
          </p:cNvPr>
          <p:cNvCxnSpPr>
            <a:cxnSpLocks/>
            <a:stCxn id="5" idx="1"/>
          </p:cNvCxnSpPr>
          <p:nvPr/>
        </p:nvCxnSpPr>
        <p:spPr>
          <a:xfrm flipH="1">
            <a:off x="5852160" y="1114939"/>
            <a:ext cx="409303" cy="295850"/>
          </a:xfrm>
          <a:prstGeom prst="straightConnector1">
            <a:avLst/>
          </a:prstGeom>
          <a:ln w="19050">
            <a:solidFill>
              <a:srgbClr val="0000CC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E0CC0957-E118-EEE5-FD81-1F19F5115D01}"/>
              </a:ext>
            </a:extLst>
          </p:cNvPr>
          <p:cNvSpPr txBox="1"/>
          <p:nvPr/>
        </p:nvSpPr>
        <p:spPr>
          <a:xfrm>
            <a:off x="6261463" y="945662"/>
            <a:ext cx="30572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把冷水机组的实时出力当做负荷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B57E6D2-14F3-D928-298F-CCB5D2383AE8}"/>
              </a:ext>
            </a:extLst>
          </p:cNvPr>
          <p:cNvSpPr txBox="1"/>
          <p:nvPr/>
        </p:nvSpPr>
        <p:spPr>
          <a:xfrm>
            <a:off x="7790086" y="2735274"/>
            <a:ext cx="21579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把供水温度固定在</a:t>
            </a:r>
            <a:r>
              <a:rPr lang="en-US" altLang="zh-CN" sz="1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℃</a:t>
            </a:r>
          </a:p>
        </p:txBody>
      </p: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BD8431CD-EBC8-A91A-7048-5480CAABDB20}"/>
              </a:ext>
            </a:extLst>
          </p:cNvPr>
          <p:cNvCxnSpPr>
            <a:cxnSpLocks/>
          </p:cNvCxnSpPr>
          <p:nvPr/>
        </p:nvCxnSpPr>
        <p:spPr>
          <a:xfrm flipH="1">
            <a:off x="7585434" y="3073828"/>
            <a:ext cx="409303" cy="295850"/>
          </a:xfrm>
          <a:prstGeom prst="straightConnector1">
            <a:avLst/>
          </a:prstGeom>
          <a:ln w="19050">
            <a:solidFill>
              <a:srgbClr val="0000CC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4B2DD789-3B87-E38E-967B-800AC674BD39}"/>
              </a:ext>
            </a:extLst>
          </p:cNvPr>
          <p:cNvSpPr txBox="1"/>
          <p:nvPr/>
        </p:nvSpPr>
        <p:spPr>
          <a:xfrm>
            <a:off x="2403834" y="3828199"/>
            <a:ext cx="2031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逻辑框图进入死循环</a:t>
            </a:r>
          </a:p>
        </p:txBody>
      </p: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53D8B959-4F4C-C75F-6958-211FB8297F4A}"/>
              </a:ext>
            </a:extLst>
          </p:cNvPr>
          <p:cNvCxnSpPr>
            <a:cxnSpLocks/>
          </p:cNvCxnSpPr>
          <p:nvPr/>
        </p:nvCxnSpPr>
        <p:spPr>
          <a:xfrm>
            <a:off x="3113583" y="4183631"/>
            <a:ext cx="0" cy="1111180"/>
          </a:xfrm>
          <a:prstGeom prst="straightConnector1">
            <a:avLst/>
          </a:prstGeom>
          <a:ln w="19050">
            <a:solidFill>
              <a:srgbClr val="0000CC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0DA9772D-638E-76AA-947F-AA654C59D389}"/>
              </a:ext>
            </a:extLst>
          </p:cNvPr>
          <p:cNvCxnSpPr>
            <a:cxnSpLocks/>
          </p:cNvCxnSpPr>
          <p:nvPr/>
        </p:nvCxnSpPr>
        <p:spPr>
          <a:xfrm>
            <a:off x="3400965" y="4217529"/>
            <a:ext cx="1160832" cy="1077282"/>
          </a:xfrm>
          <a:prstGeom prst="straightConnector1">
            <a:avLst/>
          </a:prstGeom>
          <a:ln w="19050">
            <a:solidFill>
              <a:srgbClr val="0000CC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98077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文本&#10;&#10;描述已自动生成">
            <a:extLst>
              <a:ext uri="{FF2B5EF4-FFF2-40B4-BE49-F238E27FC236}">
                <a16:creationId xmlns:a16="http://schemas.microsoft.com/office/drawing/2014/main" id="{52C55A0A-BCBD-A2B8-BBA3-8CBB82D15C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1414" y="1062478"/>
            <a:ext cx="9881905" cy="5129317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46C59B79-A113-0162-3521-763C2B42B9D0}"/>
              </a:ext>
            </a:extLst>
          </p:cNvPr>
          <p:cNvSpPr txBox="1"/>
          <p:nvPr/>
        </p:nvSpPr>
        <p:spPr>
          <a:xfrm>
            <a:off x="1382550" y="278001"/>
            <a:ext cx="10459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没有</a:t>
            </a:r>
            <a:r>
              <a:rPr lang="zh-CN" alt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部分负荷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的室温控制方案；</a:t>
            </a: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CAV/VAV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控制策略没有区别。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70567C08-3032-2CC5-9199-F2066FEC7D7D}"/>
              </a:ext>
            </a:extLst>
          </p:cNvPr>
          <p:cNvSpPr/>
          <p:nvPr/>
        </p:nvSpPr>
        <p:spPr>
          <a:xfrm>
            <a:off x="1828800" y="1999488"/>
            <a:ext cx="9400032" cy="2072640"/>
          </a:xfrm>
          <a:custGeom>
            <a:avLst/>
            <a:gdLst>
              <a:gd name="connsiteX0" fmla="*/ 0 w 9400032"/>
              <a:gd name="connsiteY0" fmla="*/ 36576 h 2072640"/>
              <a:gd name="connsiteX1" fmla="*/ 0 w 9400032"/>
              <a:gd name="connsiteY1" fmla="*/ 2072640 h 2072640"/>
              <a:gd name="connsiteX2" fmla="*/ 2694432 w 9400032"/>
              <a:gd name="connsiteY2" fmla="*/ 2060448 h 2072640"/>
              <a:gd name="connsiteX3" fmla="*/ 2706624 w 9400032"/>
              <a:gd name="connsiteY3" fmla="*/ 1621536 h 2072640"/>
              <a:gd name="connsiteX4" fmla="*/ 9400032 w 9400032"/>
              <a:gd name="connsiteY4" fmla="*/ 1609344 h 2072640"/>
              <a:gd name="connsiteX5" fmla="*/ 9387840 w 9400032"/>
              <a:gd name="connsiteY5" fmla="*/ 0 h 2072640"/>
              <a:gd name="connsiteX6" fmla="*/ 0 w 9400032"/>
              <a:gd name="connsiteY6" fmla="*/ 36576 h 2072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00032" h="2072640">
                <a:moveTo>
                  <a:pt x="0" y="36576"/>
                </a:moveTo>
                <a:lnTo>
                  <a:pt x="0" y="2072640"/>
                </a:lnTo>
                <a:lnTo>
                  <a:pt x="2694432" y="2060448"/>
                </a:lnTo>
                <a:lnTo>
                  <a:pt x="2706624" y="1621536"/>
                </a:lnTo>
                <a:lnTo>
                  <a:pt x="9400032" y="1609344"/>
                </a:lnTo>
                <a:lnTo>
                  <a:pt x="9387840" y="0"/>
                </a:lnTo>
                <a:lnTo>
                  <a:pt x="0" y="36576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FACE69E-07BB-177C-C247-50B88C61CADD}"/>
              </a:ext>
            </a:extLst>
          </p:cNvPr>
          <p:cNvSpPr txBox="1"/>
          <p:nvPr/>
        </p:nvSpPr>
        <p:spPr>
          <a:xfrm>
            <a:off x="7095744" y="1536192"/>
            <a:ext cx="3701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只有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CO</a:t>
            </a:r>
            <a:r>
              <a:rPr lang="en-US" altLang="zh-CN" b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浓度控制，没有室温控制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A697D02-70EB-4B20-EDFB-D4FEBC94D848}"/>
              </a:ext>
            </a:extLst>
          </p:cNvPr>
          <p:cNvSpPr txBox="1"/>
          <p:nvPr/>
        </p:nvSpPr>
        <p:spPr>
          <a:xfrm>
            <a:off x="7199376" y="513714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过渡季方案</a:t>
            </a: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771F8B67-327D-2B77-2583-007056ECD302}"/>
              </a:ext>
            </a:extLst>
          </p:cNvPr>
          <p:cNvSpPr/>
          <p:nvPr/>
        </p:nvSpPr>
        <p:spPr>
          <a:xfrm>
            <a:off x="1901952" y="3681984"/>
            <a:ext cx="9290304" cy="1877568"/>
          </a:xfrm>
          <a:custGeom>
            <a:avLst/>
            <a:gdLst>
              <a:gd name="connsiteX0" fmla="*/ 2682240 w 9290304"/>
              <a:gd name="connsiteY0" fmla="*/ 24384 h 1877568"/>
              <a:gd name="connsiteX1" fmla="*/ 2670048 w 9290304"/>
              <a:gd name="connsiteY1" fmla="*/ 475488 h 1877568"/>
              <a:gd name="connsiteX2" fmla="*/ 0 w 9290304"/>
              <a:gd name="connsiteY2" fmla="*/ 475488 h 1877568"/>
              <a:gd name="connsiteX3" fmla="*/ 36576 w 9290304"/>
              <a:gd name="connsiteY3" fmla="*/ 1877568 h 1877568"/>
              <a:gd name="connsiteX4" fmla="*/ 9290304 w 9290304"/>
              <a:gd name="connsiteY4" fmla="*/ 1853184 h 1877568"/>
              <a:gd name="connsiteX5" fmla="*/ 9290304 w 9290304"/>
              <a:gd name="connsiteY5" fmla="*/ 0 h 1877568"/>
              <a:gd name="connsiteX6" fmla="*/ 2682240 w 9290304"/>
              <a:gd name="connsiteY6" fmla="*/ 24384 h 187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290304" h="1877568">
                <a:moveTo>
                  <a:pt x="2682240" y="24384"/>
                </a:moveTo>
                <a:lnTo>
                  <a:pt x="2670048" y="475488"/>
                </a:lnTo>
                <a:lnTo>
                  <a:pt x="0" y="475488"/>
                </a:lnTo>
                <a:lnTo>
                  <a:pt x="36576" y="1877568"/>
                </a:lnTo>
                <a:lnTo>
                  <a:pt x="9290304" y="1853184"/>
                </a:lnTo>
                <a:lnTo>
                  <a:pt x="9290304" y="0"/>
                </a:lnTo>
                <a:lnTo>
                  <a:pt x="2682240" y="24384"/>
                </a:lnTo>
                <a:close/>
              </a:path>
            </a:pathLst>
          </a:custGeom>
          <a:noFill/>
          <a:ln w="38100">
            <a:solidFill>
              <a:srgbClr val="0000C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725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1FDEEB5A-4E0D-88AD-862D-02C5D0CA5945}"/>
              </a:ext>
            </a:extLst>
          </p:cNvPr>
          <p:cNvGrpSpPr/>
          <p:nvPr/>
        </p:nvGrpSpPr>
        <p:grpSpPr>
          <a:xfrm>
            <a:off x="1219184" y="684382"/>
            <a:ext cx="10003071" cy="6046584"/>
            <a:chOff x="1985538" y="146790"/>
            <a:chExt cx="10003071" cy="6046584"/>
          </a:xfrm>
        </p:grpSpPr>
        <p:pic>
          <p:nvPicPr>
            <p:cNvPr id="3" name="图片 2" descr="文本&#10;&#10;描述已自动生成">
              <a:extLst>
                <a:ext uri="{FF2B5EF4-FFF2-40B4-BE49-F238E27FC236}">
                  <a16:creationId xmlns:a16="http://schemas.microsoft.com/office/drawing/2014/main" id="{07C05770-FA36-5DC6-D14A-D123DD3146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85538" y="146790"/>
              <a:ext cx="10003071" cy="4127035"/>
            </a:xfrm>
            <a:prstGeom prst="rect">
              <a:avLst/>
            </a:prstGeom>
          </p:spPr>
        </p:pic>
        <p:pic>
          <p:nvPicPr>
            <p:cNvPr id="5" name="图片 4" descr="文本&#10;&#10;描述已自动生成">
              <a:extLst>
                <a:ext uri="{FF2B5EF4-FFF2-40B4-BE49-F238E27FC236}">
                  <a16:creationId xmlns:a16="http://schemas.microsoft.com/office/drawing/2014/main" id="{4F12E19B-376C-D14A-A78A-A058C0442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85539" y="4303392"/>
              <a:ext cx="10003070" cy="1889982"/>
            </a:xfrm>
            <a:prstGeom prst="rect">
              <a:avLst/>
            </a:prstGeom>
          </p:spPr>
        </p:pic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id="{4CC936A8-5CE7-3B72-8462-7F6CADB9057A}"/>
              </a:ext>
            </a:extLst>
          </p:cNvPr>
          <p:cNvSpPr/>
          <p:nvPr/>
        </p:nvSpPr>
        <p:spPr>
          <a:xfrm>
            <a:off x="1496731" y="4484914"/>
            <a:ext cx="9725524" cy="71410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921D368-5049-7854-123E-B420510DFDF4}"/>
              </a:ext>
            </a:extLst>
          </p:cNvPr>
          <p:cNvSpPr txBox="1"/>
          <p:nvPr/>
        </p:nvSpPr>
        <p:spPr>
          <a:xfrm>
            <a:off x="1219184" y="161162"/>
            <a:ext cx="70070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依据什么测量信号来控制调节？写不出来。</a:t>
            </a:r>
          </a:p>
        </p:txBody>
      </p:sp>
    </p:spTree>
    <p:extLst>
      <p:ext uri="{BB962C8B-B14F-4D97-AF65-F5344CB8AC3E}">
        <p14:creationId xmlns:p14="http://schemas.microsoft.com/office/powerpoint/2010/main" val="19773652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CAE010-69F8-CEB1-0180-D686D9D250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9224" y="210634"/>
            <a:ext cx="10122359" cy="1400648"/>
          </a:xfrm>
        </p:spPr>
        <p:txBody>
          <a:bodyPr>
            <a:normAutofit fontScale="90000"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 dirty="0">
                <a:solidFill>
                  <a:srgbClr val="A53010"/>
                </a:solidFill>
              </a:rPr>
              <a:t>现代科技的迅猛发展所面临的挑战</a:t>
            </a:r>
            <a:br>
              <a:rPr lang="en-US" altLang="zh-CN" dirty="0"/>
            </a:br>
            <a:r>
              <a:rPr lang="en-US" altLang="zh-CN" dirty="0"/>
              <a:t>          </a:t>
            </a:r>
            <a:r>
              <a:rPr lang="en-US" altLang="zh-CN" sz="31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——</a:t>
            </a:r>
            <a:r>
              <a:rPr lang="zh-CN" altLang="en-US" sz="31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大学教学从领先社会需求沦落到落后于社会需求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DF61EFC7-5C83-73B1-A0AD-0C9021040E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19</a:t>
            </a:fld>
            <a:endParaRPr 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8C31AC5-F760-E4BF-C694-D6DCBD84D94A}"/>
              </a:ext>
            </a:extLst>
          </p:cNvPr>
          <p:cNvGrpSpPr/>
          <p:nvPr/>
        </p:nvGrpSpPr>
        <p:grpSpPr>
          <a:xfrm>
            <a:off x="2299828" y="1877205"/>
            <a:ext cx="7253272" cy="3805349"/>
            <a:chOff x="2158" y="721"/>
            <a:chExt cx="15444" cy="6124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57332204-C272-E007-0C86-BC659DECF8A4}"/>
                </a:ext>
              </a:extLst>
            </p:cNvPr>
            <p:cNvGrpSpPr/>
            <p:nvPr/>
          </p:nvGrpSpPr>
          <p:grpSpPr>
            <a:xfrm>
              <a:off x="3338" y="1103"/>
              <a:ext cx="13305" cy="4967"/>
              <a:chOff x="1645" y="1614"/>
              <a:chExt cx="13305" cy="4967"/>
            </a:xfrm>
          </p:grpSpPr>
          <p:cxnSp>
            <p:nvCxnSpPr>
              <p:cNvPr id="17" name="直接箭头连接符 16">
                <a:extLst>
                  <a:ext uri="{FF2B5EF4-FFF2-40B4-BE49-F238E27FC236}">
                    <a16:creationId xmlns:a16="http://schemas.microsoft.com/office/drawing/2014/main" id="{AC8BA10A-36FB-F0EE-17AD-035EC208C620}"/>
                  </a:ext>
                </a:extLst>
              </p:cNvPr>
              <p:cNvCxnSpPr/>
              <p:nvPr/>
            </p:nvCxnSpPr>
            <p:spPr>
              <a:xfrm>
                <a:off x="1645" y="6550"/>
                <a:ext cx="13305" cy="0"/>
              </a:xfrm>
              <a:prstGeom prst="straightConnector1">
                <a:avLst/>
              </a:prstGeom>
              <a:ln w="57150">
                <a:solidFill>
                  <a:schemeClr val="tx1">
                    <a:lumMod val="75000"/>
                    <a:lumOff val="25000"/>
                  </a:schemeClr>
                </a:solidFill>
                <a:tailEnd type="arrow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箭头连接符 17">
                <a:extLst>
                  <a:ext uri="{FF2B5EF4-FFF2-40B4-BE49-F238E27FC236}">
                    <a16:creationId xmlns:a16="http://schemas.microsoft.com/office/drawing/2014/main" id="{AAD09468-40C8-17A7-FCC4-9AFB0EED3C5C}"/>
                  </a:ext>
                </a:extLst>
              </p:cNvPr>
              <p:cNvCxnSpPr/>
              <p:nvPr/>
            </p:nvCxnSpPr>
            <p:spPr>
              <a:xfrm flipV="1">
                <a:off x="1660" y="1614"/>
                <a:ext cx="0" cy="4967"/>
              </a:xfrm>
              <a:prstGeom prst="straightConnector1">
                <a:avLst/>
              </a:prstGeom>
              <a:ln w="57150">
                <a:solidFill>
                  <a:schemeClr val="tx1">
                    <a:lumMod val="75000"/>
                    <a:lumOff val="25000"/>
                  </a:schemeClr>
                </a:solidFill>
                <a:tailEnd type="arrow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任意多边形 7">
              <a:extLst>
                <a:ext uri="{FF2B5EF4-FFF2-40B4-BE49-F238E27FC236}">
                  <a16:creationId xmlns:a16="http://schemas.microsoft.com/office/drawing/2014/main" id="{5D15CE08-87FB-1E5A-956F-13D5182337EB}"/>
                </a:ext>
              </a:extLst>
            </p:cNvPr>
            <p:cNvSpPr/>
            <p:nvPr/>
          </p:nvSpPr>
          <p:spPr>
            <a:xfrm>
              <a:off x="4471" y="1103"/>
              <a:ext cx="9217" cy="4803"/>
            </a:xfrm>
            <a:custGeom>
              <a:avLst/>
              <a:gdLst>
                <a:gd name="connisteX0" fmla="*/ 0 w 4625340"/>
                <a:gd name="connsiteY0" fmla="*/ 2322830 h 2322830"/>
                <a:gd name="connisteX1" fmla="*/ 3134360 w 4625340"/>
                <a:gd name="connsiteY1" fmla="*/ 1835785 h 2322830"/>
                <a:gd name="connisteX2" fmla="*/ 4625340 w 4625340"/>
                <a:gd name="connsiteY2" fmla="*/ 0 h 232283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</a:cxnLst>
              <a:rect l="l" t="t" r="r" b="b"/>
              <a:pathLst>
                <a:path w="4625340" h="2322830">
                  <a:moveTo>
                    <a:pt x="0" y="2322830"/>
                  </a:moveTo>
                  <a:cubicBezTo>
                    <a:pt x="596900" y="2261870"/>
                    <a:pt x="2209165" y="2300605"/>
                    <a:pt x="3134360" y="1835785"/>
                  </a:cubicBezTo>
                  <a:cubicBezTo>
                    <a:pt x="4059555" y="1370965"/>
                    <a:pt x="4389755" y="357505"/>
                    <a:pt x="4625340" y="0"/>
                  </a:cubicBezTo>
                </a:path>
              </a:pathLst>
            </a:custGeom>
            <a:ln w="38100"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 11">
              <a:extLst>
                <a:ext uri="{FF2B5EF4-FFF2-40B4-BE49-F238E27FC236}">
                  <a16:creationId xmlns:a16="http://schemas.microsoft.com/office/drawing/2014/main" id="{1520D8F2-06FE-A6BA-DC68-A9460A683CAB}"/>
                </a:ext>
              </a:extLst>
            </p:cNvPr>
            <p:cNvSpPr/>
            <p:nvPr/>
          </p:nvSpPr>
          <p:spPr>
            <a:xfrm>
              <a:off x="4471" y="2460"/>
              <a:ext cx="9254" cy="3015"/>
            </a:xfrm>
            <a:custGeom>
              <a:avLst/>
              <a:gdLst>
                <a:gd name="connisteX0" fmla="*/ 0 w 4605020"/>
                <a:gd name="connsiteY0" fmla="*/ 1106170 h 1107239"/>
                <a:gd name="connisteX1" fmla="*/ 3245485 w 4605020"/>
                <a:gd name="connsiteY1" fmla="*/ 943610 h 1107239"/>
                <a:gd name="connisteX2" fmla="*/ 4605020 w 4605020"/>
                <a:gd name="connsiteY2" fmla="*/ 0 h 1107239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</a:cxnLst>
              <a:rect l="l" t="t" r="r" b="b"/>
              <a:pathLst>
                <a:path w="4605020" h="1107240">
                  <a:moveTo>
                    <a:pt x="0" y="1106170"/>
                  </a:moveTo>
                  <a:cubicBezTo>
                    <a:pt x="621665" y="1092835"/>
                    <a:pt x="2324735" y="1164590"/>
                    <a:pt x="3245485" y="943610"/>
                  </a:cubicBezTo>
                  <a:cubicBezTo>
                    <a:pt x="4166235" y="722630"/>
                    <a:pt x="4398010" y="185420"/>
                    <a:pt x="4605020" y="0"/>
                  </a:cubicBezTo>
                </a:path>
              </a:pathLst>
            </a:custGeom>
            <a:noFill/>
            <a:ln w="38100">
              <a:solidFill>
                <a:srgbClr val="13398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任意多边形 12">
              <a:extLst>
                <a:ext uri="{FF2B5EF4-FFF2-40B4-BE49-F238E27FC236}">
                  <a16:creationId xmlns:a16="http://schemas.microsoft.com/office/drawing/2014/main" id="{7033BA42-9E05-EF64-6DD9-525D572D2B4C}"/>
                </a:ext>
              </a:extLst>
            </p:cNvPr>
            <p:cNvSpPr/>
            <p:nvPr/>
          </p:nvSpPr>
          <p:spPr>
            <a:xfrm>
              <a:off x="4526" y="3771"/>
              <a:ext cx="9162" cy="1340"/>
            </a:xfrm>
            <a:custGeom>
              <a:avLst/>
              <a:gdLst>
                <a:gd name="connisteX0" fmla="*/ 0 w 5690870"/>
                <a:gd name="connsiteY0" fmla="*/ 537845 h 537845"/>
                <a:gd name="connisteX1" fmla="*/ 4239895 w 5690870"/>
                <a:gd name="connsiteY1" fmla="*/ 456565 h 537845"/>
                <a:gd name="connisteX2" fmla="*/ 5690870 w 5690870"/>
                <a:gd name="connsiteY2" fmla="*/ 0 h 53784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</a:cxnLst>
              <a:rect l="l" t="t" r="r" b="b"/>
              <a:pathLst>
                <a:path w="5690870" h="537845">
                  <a:moveTo>
                    <a:pt x="0" y="537845"/>
                  </a:moveTo>
                  <a:cubicBezTo>
                    <a:pt x="819150" y="530860"/>
                    <a:pt x="3101975" y="563880"/>
                    <a:pt x="4239895" y="456565"/>
                  </a:cubicBezTo>
                  <a:cubicBezTo>
                    <a:pt x="5377815" y="349250"/>
                    <a:pt x="5485765" y="89535"/>
                    <a:pt x="5690870" y="0"/>
                  </a:cubicBezTo>
                </a:path>
              </a:pathLst>
            </a:custGeom>
            <a:noFill/>
            <a:ln w="38100">
              <a:solidFill>
                <a:srgbClr val="008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B1F2E560-FA3E-009C-79AB-1D9059DA56AC}"/>
                </a:ext>
              </a:extLst>
            </p:cNvPr>
            <p:cNvSpPr/>
            <p:nvPr/>
          </p:nvSpPr>
          <p:spPr>
            <a:xfrm>
              <a:off x="13511" y="838"/>
              <a:ext cx="404" cy="33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BCCBD827-429F-D68A-0DE6-409064C75E47}"/>
                </a:ext>
              </a:extLst>
            </p:cNvPr>
            <p:cNvSpPr/>
            <p:nvPr/>
          </p:nvSpPr>
          <p:spPr>
            <a:xfrm>
              <a:off x="13567" y="2275"/>
              <a:ext cx="404" cy="330"/>
            </a:xfrm>
            <a:prstGeom prst="ellipse">
              <a:avLst/>
            </a:prstGeom>
            <a:solidFill>
              <a:srgbClr val="133984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EAA8B4F6-A7D3-5E54-3D71-444F5E90862B}"/>
                </a:ext>
              </a:extLst>
            </p:cNvPr>
            <p:cNvSpPr/>
            <p:nvPr/>
          </p:nvSpPr>
          <p:spPr>
            <a:xfrm>
              <a:off x="13604" y="3528"/>
              <a:ext cx="404" cy="330"/>
            </a:xfrm>
            <a:prstGeom prst="ellipse">
              <a:avLst/>
            </a:prstGeom>
            <a:solidFill>
              <a:srgbClr val="008000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8FC0D791-7F98-A898-1A7D-39772B6C18CD}"/>
                </a:ext>
              </a:extLst>
            </p:cNvPr>
            <p:cNvSpPr txBox="1"/>
            <p:nvPr/>
          </p:nvSpPr>
          <p:spPr>
            <a:xfrm>
              <a:off x="14030" y="721"/>
              <a:ext cx="3291" cy="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技术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436B164-F431-0BD4-299C-4EAF2AF18698}"/>
                </a:ext>
              </a:extLst>
            </p:cNvPr>
            <p:cNvSpPr txBox="1"/>
            <p:nvPr/>
          </p:nvSpPr>
          <p:spPr>
            <a:xfrm>
              <a:off x="14030" y="2161"/>
              <a:ext cx="3291" cy="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>
                  <a:solidFill>
                    <a:srgbClr val="13398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36B7F2D1-321C-C916-0B20-7FD2EA27D386}"/>
                </a:ext>
              </a:extLst>
            </p:cNvPr>
            <p:cNvSpPr txBox="1"/>
            <p:nvPr/>
          </p:nvSpPr>
          <p:spPr>
            <a:xfrm>
              <a:off x="13971" y="3413"/>
              <a:ext cx="2204" cy="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008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学校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4AD6E86B-1416-231E-9725-2ADC433810A0}"/>
                </a:ext>
              </a:extLst>
            </p:cNvPr>
            <p:cNvSpPr txBox="1"/>
            <p:nvPr/>
          </p:nvSpPr>
          <p:spPr>
            <a:xfrm>
              <a:off x="2158" y="1314"/>
              <a:ext cx="1180" cy="331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变革速率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0E972F7-0631-918E-D995-10B29E2A7713}"/>
                </a:ext>
              </a:extLst>
            </p:cNvPr>
            <p:cNvSpPr txBox="1"/>
            <p:nvPr/>
          </p:nvSpPr>
          <p:spPr>
            <a:xfrm>
              <a:off x="14636" y="6102"/>
              <a:ext cx="2966" cy="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时间</a:t>
              </a:r>
            </a:p>
          </p:txBody>
        </p:sp>
      </p:grpSp>
      <p:cxnSp>
        <p:nvCxnSpPr>
          <p:cNvPr id="19" name="直线连接符 6">
            <a:extLst>
              <a:ext uri="{FF2B5EF4-FFF2-40B4-BE49-F238E27FC236}">
                <a16:creationId xmlns:a16="http://schemas.microsoft.com/office/drawing/2014/main" id="{5B50FE9B-B216-A790-ACE5-41F7F6A883AB}"/>
              </a:ext>
            </a:extLst>
          </p:cNvPr>
          <p:cNvCxnSpPr/>
          <p:nvPr/>
        </p:nvCxnSpPr>
        <p:spPr>
          <a:xfrm>
            <a:off x="6231854" y="2732848"/>
            <a:ext cx="0" cy="2448871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线连接符 23">
            <a:extLst>
              <a:ext uri="{FF2B5EF4-FFF2-40B4-BE49-F238E27FC236}">
                <a16:creationId xmlns:a16="http://schemas.microsoft.com/office/drawing/2014/main" id="{7D09AE15-7C04-5B9B-E21D-4B77941E8BD6}"/>
              </a:ext>
            </a:extLst>
          </p:cNvPr>
          <p:cNvCxnSpPr/>
          <p:nvPr/>
        </p:nvCxnSpPr>
        <p:spPr>
          <a:xfrm>
            <a:off x="4095474" y="2732848"/>
            <a:ext cx="0" cy="2448871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id="{0E68F31A-0D67-B90A-0991-F2144C1A3460}"/>
              </a:ext>
            </a:extLst>
          </p:cNvPr>
          <p:cNvSpPr txBox="1"/>
          <p:nvPr/>
        </p:nvSpPr>
        <p:spPr>
          <a:xfrm>
            <a:off x="3771682" y="5229584"/>
            <a:ext cx="9316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kumimoji="1"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年代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07BC493-0BE0-92DA-222B-A26A4897846C}"/>
              </a:ext>
            </a:extLst>
          </p:cNvPr>
          <p:cNvSpPr txBox="1"/>
          <p:nvPr/>
        </p:nvSpPr>
        <p:spPr>
          <a:xfrm>
            <a:off x="5802219" y="5250071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新世纪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2E0C71D-C4BF-514B-0952-677D77D7CD96}"/>
              </a:ext>
            </a:extLst>
          </p:cNvPr>
          <p:cNvSpPr txBox="1"/>
          <p:nvPr/>
        </p:nvSpPr>
        <p:spPr>
          <a:xfrm>
            <a:off x="3224240" y="6112771"/>
            <a:ext cx="55082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来自：上海交通大学 吴静怡教授的报告</a:t>
            </a:r>
          </a:p>
        </p:txBody>
      </p:sp>
    </p:spTree>
    <p:extLst>
      <p:ext uri="{BB962C8B-B14F-4D97-AF65-F5344CB8AC3E}">
        <p14:creationId xmlns:p14="http://schemas.microsoft.com/office/powerpoint/2010/main" val="16528326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17C9F8-F235-C1DD-09D7-CCF18325EC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“双碳”和建筑业下行带来的挑战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4D73B74-8136-45FA-4906-714E08958D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601" y="1255776"/>
            <a:ext cx="10641012" cy="5449824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zh-CN" altLang="en-US" sz="2800" dirty="0"/>
              <a:t>我国“双碳”目标的确立与人民不断增长的对高品质建筑环境的需求，导致建环专业面临不断涌现的新挑战。</a:t>
            </a:r>
            <a:endParaRPr lang="en-US" altLang="zh-CN" sz="2800" dirty="0"/>
          </a:p>
          <a:p>
            <a:pPr lvl="1">
              <a:spcBef>
                <a:spcPts val="1200"/>
              </a:spcBef>
            </a:pPr>
            <a:r>
              <a:rPr lang="zh-CN" altLang="en-US" dirty="0"/>
              <a:t>现有的建环专业毕业生的专业能力已经不满足社会需求。</a:t>
            </a:r>
            <a:endParaRPr lang="en-US" altLang="zh-CN" dirty="0"/>
          </a:p>
          <a:p>
            <a:pPr>
              <a:spcBef>
                <a:spcPts val="1200"/>
              </a:spcBef>
            </a:pPr>
            <a:r>
              <a:rPr lang="zh-CN" altLang="en-US" sz="2800" dirty="0"/>
              <a:t>建筑业下行、房地产行业萎缩现象，使得高等院校的土建类专业招生处于非常不利的境地。</a:t>
            </a:r>
            <a:endParaRPr lang="en-US" altLang="zh-CN" sz="2800" dirty="0"/>
          </a:p>
          <a:p>
            <a:pPr lvl="1">
              <a:spcBef>
                <a:spcPts val="1200"/>
              </a:spcBef>
            </a:pPr>
            <a:r>
              <a:rPr lang="zh-CN" altLang="en-US" dirty="0"/>
              <a:t>社会对传统建环专业的人才需求大幅度削减，但满足新需求的人才不足</a:t>
            </a:r>
            <a:endParaRPr lang="en-US" altLang="zh-CN" dirty="0"/>
          </a:p>
          <a:p>
            <a:pPr>
              <a:spcBef>
                <a:spcPts val="1200"/>
              </a:spcBef>
            </a:pPr>
            <a:r>
              <a:rPr lang="zh-CN" altLang="en-US" sz="2800" dirty="0"/>
              <a:t>暖通空调行业以及教育领域均面临着重要的转型问题，但我国暖通空调行业的需求往往已经走到了高等教育的前面。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AD2DA7A-6F8B-0CA6-BF1A-25FA2BE0E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0254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8966C73E-6D8C-FD39-88DD-97B6F4EBAE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已经到了不得不改革的地步了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F00329E-87E1-F296-F9B8-DB312CD481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9466" y="1152906"/>
            <a:ext cx="11030896" cy="5377515"/>
          </a:xfrm>
        </p:spPr>
        <p:txBody>
          <a:bodyPr>
            <a:noAutofit/>
          </a:bodyPr>
          <a:lstStyle/>
          <a:p>
            <a:r>
              <a:rPr lang="en-US" altLang="zh-CN" sz="2800" dirty="0"/>
              <a:t>《</a:t>
            </a:r>
            <a:r>
              <a:rPr lang="zh-CN" altLang="en-US" sz="2800" dirty="0"/>
              <a:t>建筑冷热源</a:t>
            </a:r>
            <a:r>
              <a:rPr lang="en-US" altLang="zh-CN" sz="2800" dirty="0"/>
              <a:t>》</a:t>
            </a:r>
            <a:r>
              <a:rPr lang="zh-CN" altLang="en-US" sz="2800" dirty="0"/>
              <a:t>课程整合是必由之路，热泵已经不再是新技术，而是常规必备技术</a:t>
            </a:r>
            <a:endParaRPr lang="en-US" altLang="zh-CN" sz="2800" dirty="0"/>
          </a:p>
          <a:p>
            <a:pPr lvl="1"/>
            <a:r>
              <a:rPr lang="zh-CN" altLang="en-US" sz="2400" dirty="0"/>
              <a:t>必须打破传统的课程构成（空调用制冷技术</a:t>
            </a:r>
            <a:r>
              <a:rPr lang="en-US" altLang="zh-CN" sz="2400" dirty="0"/>
              <a:t>+</a:t>
            </a:r>
            <a:r>
              <a:rPr lang="zh-CN" altLang="en-US" sz="2400" dirty="0"/>
              <a:t>锅炉与锅炉房设备）</a:t>
            </a:r>
            <a:endParaRPr lang="en-US" altLang="zh-CN" sz="2400" dirty="0"/>
          </a:p>
          <a:p>
            <a:r>
              <a:rPr lang="en-US" altLang="zh-CN" sz="2800" dirty="0"/>
              <a:t>《</a:t>
            </a:r>
            <a:r>
              <a:rPr lang="zh-CN" altLang="en-US" sz="2800" dirty="0"/>
              <a:t>暖通空调</a:t>
            </a:r>
            <a:r>
              <a:rPr lang="en-US" altLang="zh-CN" sz="2800" dirty="0"/>
              <a:t>》</a:t>
            </a:r>
            <a:r>
              <a:rPr lang="zh-CN" altLang="en-US" sz="2800" dirty="0"/>
              <a:t>专业课程综合化势在必行</a:t>
            </a:r>
            <a:endParaRPr lang="en-US" altLang="zh-CN" sz="2800" dirty="0"/>
          </a:p>
          <a:p>
            <a:pPr lvl="1"/>
            <a:r>
              <a:rPr lang="zh-CN" altLang="en-US" sz="2400" dirty="0"/>
              <a:t>房间的降温</a:t>
            </a:r>
            <a:r>
              <a:rPr lang="en-US" altLang="zh-CN" sz="2400" dirty="0"/>
              <a:t>/</a:t>
            </a:r>
            <a:r>
              <a:rPr lang="zh-CN" altLang="en-US" sz="2400" dirty="0"/>
              <a:t>加热与空气质量控制技术不应该相互割裂，否则无法与时俱进</a:t>
            </a:r>
            <a:endParaRPr lang="en-US" altLang="zh-CN" sz="2400" dirty="0"/>
          </a:p>
          <a:p>
            <a:pPr lvl="1"/>
            <a:r>
              <a:rPr lang="zh-CN" altLang="en-US" sz="2400" dirty="0"/>
              <a:t>供暖方式已经多样化，集中热网</a:t>
            </a:r>
            <a:r>
              <a:rPr lang="en-US" altLang="zh-CN" sz="2400" dirty="0"/>
              <a:t>+</a:t>
            </a:r>
            <a:r>
              <a:rPr lang="zh-CN" altLang="en-US" sz="2400" dirty="0"/>
              <a:t>散热器不是唯一的供暖方式</a:t>
            </a:r>
          </a:p>
          <a:p>
            <a:pPr lvl="1"/>
            <a:r>
              <a:rPr lang="zh-CN" altLang="en-US" sz="2400" dirty="0"/>
              <a:t>重点要放在运行工况（部分负荷工况），否则后续的</a:t>
            </a:r>
            <a:r>
              <a:rPr lang="en-US" altLang="zh-CN" sz="2400" dirty="0"/>
              <a:t>《</a:t>
            </a:r>
            <a:r>
              <a:rPr lang="zh-CN" altLang="en-US" sz="2400" dirty="0"/>
              <a:t>建筑设备自动化</a:t>
            </a:r>
            <a:r>
              <a:rPr lang="en-US" altLang="zh-CN" sz="2400" dirty="0"/>
              <a:t>》</a:t>
            </a:r>
            <a:r>
              <a:rPr lang="zh-CN" altLang="en-US" sz="2400" dirty="0"/>
              <a:t>就是在做无用功，再增加更多的数字化技术课程也是枉然</a:t>
            </a:r>
            <a:endParaRPr lang="en-US" altLang="zh-CN" sz="2400" dirty="0"/>
          </a:p>
          <a:p>
            <a:r>
              <a:rPr lang="en-US" altLang="zh-CN" sz="2800" dirty="0"/>
              <a:t>《</a:t>
            </a:r>
            <a:r>
              <a:rPr lang="zh-CN" altLang="en-US" sz="2800" dirty="0"/>
              <a:t>区域能源系统</a:t>
            </a:r>
            <a:r>
              <a:rPr lang="en-US" altLang="zh-CN" sz="2800" dirty="0"/>
              <a:t>》</a:t>
            </a:r>
            <a:r>
              <a:rPr lang="zh-CN" altLang="en-US" sz="2800" dirty="0"/>
              <a:t>课程已列入了专业指南</a:t>
            </a:r>
            <a:endParaRPr lang="en-US" altLang="zh-CN" sz="2800" dirty="0"/>
          </a:p>
          <a:p>
            <a:pPr lvl="1"/>
            <a:r>
              <a:rPr lang="zh-CN" altLang="en-US" sz="2400" dirty="0"/>
              <a:t>热电联产、余热利用、自然</a:t>
            </a:r>
            <a:r>
              <a:rPr lang="en-US" altLang="zh-CN" sz="2400" dirty="0"/>
              <a:t>/</a:t>
            </a:r>
            <a:r>
              <a:rPr lang="zh-CN" altLang="en-US" sz="2400" dirty="0"/>
              <a:t>可再生能源等不应再作为选修内容</a:t>
            </a:r>
            <a:endParaRPr lang="en-US" altLang="zh-CN" sz="2400" dirty="0"/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020389AC-41A0-A417-A263-93276A441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900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539048-39C0-B0DD-CB94-15213C998F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已经到了不得不改革的地步了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A51F975-DC17-C202-A773-260612053D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3833" y="1131349"/>
            <a:ext cx="10236645" cy="5574251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dirty="0"/>
              <a:t>亟需改善的教学环节</a:t>
            </a:r>
            <a:endParaRPr lang="en-US" altLang="zh-CN" sz="2800" dirty="0"/>
          </a:p>
          <a:p>
            <a:pPr lvl="1">
              <a:lnSpc>
                <a:spcPct val="110000"/>
              </a:lnSpc>
            </a:pPr>
            <a:r>
              <a:rPr lang="zh-CN" altLang="en-US" sz="2400" dirty="0"/>
              <a:t>课程设计与毕业设计：重画图 </a:t>
            </a:r>
            <a:r>
              <a:rPr lang="zh-CN" altLang="en-US" sz="2400" dirty="0">
                <a:sym typeface="Symbol" panose="05050102010706020507" pitchFamily="18" charset="2"/>
              </a:rPr>
              <a:t> </a:t>
            </a:r>
            <a:r>
              <a:rPr lang="zh-CN" altLang="en-US" sz="2400" dirty="0"/>
              <a:t>重方案设计与分析</a:t>
            </a:r>
            <a:endParaRPr lang="en-US" altLang="zh-CN" sz="2400" dirty="0"/>
          </a:p>
          <a:p>
            <a:pPr lvl="1">
              <a:lnSpc>
                <a:spcPct val="110000"/>
              </a:lnSpc>
            </a:pPr>
            <a:r>
              <a:rPr lang="zh-CN" altLang="en-US" sz="2400" dirty="0"/>
              <a:t>生产实习内容：安装 </a:t>
            </a:r>
            <a:r>
              <a:rPr lang="zh-CN" altLang="en-US" sz="2400" dirty="0">
                <a:sym typeface="Symbol" panose="05050102010706020507" pitchFamily="18" charset="2"/>
              </a:rPr>
              <a:t> </a:t>
            </a:r>
            <a:r>
              <a:rPr lang="zh-CN" altLang="en-US" sz="2400" dirty="0"/>
              <a:t>运行调节与故障诊断</a:t>
            </a:r>
            <a:endParaRPr lang="en-US" altLang="zh-CN" sz="2400" dirty="0"/>
          </a:p>
          <a:p>
            <a:pPr lvl="1">
              <a:lnSpc>
                <a:spcPct val="110000"/>
              </a:lnSpc>
            </a:pPr>
            <a:r>
              <a:rPr lang="en-US" altLang="zh-CN" sz="2400" dirty="0"/>
              <a:t>《</a:t>
            </a:r>
            <a:r>
              <a:rPr lang="zh-CN" altLang="en-US" sz="2400" dirty="0"/>
              <a:t>建筑设备自动化</a:t>
            </a:r>
            <a:r>
              <a:rPr lang="en-US" altLang="zh-CN" sz="2400" dirty="0"/>
              <a:t>》</a:t>
            </a:r>
            <a:r>
              <a:rPr lang="zh-CN" altLang="en-US" sz="2400" dirty="0"/>
              <a:t>课程的教学效果亟待改善</a:t>
            </a:r>
            <a:endParaRPr lang="en-US" altLang="zh-CN" sz="2400" dirty="0"/>
          </a:p>
          <a:p>
            <a:pPr>
              <a:lnSpc>
                <a:spcPct val="110000"/>
              </a:lnSpc>
            </a:pPr>
            <a:r>
              <a:rPr lang="zh-CN" altLang="en-US" sz="2800" dirty="0"/>
              <a:t>亟需建设的新课程</a:t>
            </a:r>
            <a:r>
              <a:rPr lang="en-US" altLang="zh-CN" sz="2800" dirty="0"/>
              <a:t> </a:t>
            </a:r>
          </a:p>
          <a:p>
            <a:pPr lvl="1">
              <a:lnSpc>
                <a:spcPct val="110000"/>
              </a:lnSpc>
            </a:pPr>
            <a:r>
              <a:rPr lang="zh-CN" altLang="en-US" sz="2400" dirty="0"/>
              <a:t>与低碳先进厂房相关的课程</a:t>
            </a:r>
            <a:endParaRPr lang="en-US" altLang="zh-CN" sz="2400" dirty="0"/>
          </a:p>
          <a:p>
            <a:pPr lvl="1">
              <a:lnSpc>
                <a:spcPct val="110000"/>
              </a:lnSpc>
            </a:pPr>
            <a:r>
              <a:rPr lang="zh-CN" altLang="en-US" sz="2400" dirty="0"/>
              <a:t>与建筑电气化相关的课程</a:t>
            </a:r>
            <a:endParaRPr lang="en-US" altLang="zh-CN" sz="2400" dirty="0"/>
          </a:p>
          <a:p>
            <a:pPr>
              <a:lnSpc>
                <a:spcPct val="110000"/>
              </a:lnSpc>
            </a:pPr>
            <a:r>
              <a:rPr lang="en-US" altLang="zh-CN" sz="2800" dirty="0"/>
              <a:t>CAR-ASHRAE</a:t>
            </a:r>
            <a:r>
              <a:rPr lang="zh-CN" altLang="en-US" sz="2800" dirty="0"/>
              <a:t>设计竞赛题目的几个导向，倒逼教学改革</a:t>
            </a:r>
            <a:endParaRPr lang="en-US" altLang="zh-CN" sz="2800" dirty="0"/>
          </a:p>
          <a:p>
            <a:pPr lvl="1">
              <a:lnSpc>
                <a:spcPct val="110000"/>
              </a:lnSpc>
            </a:pPr>
            <a:r>
              <a:rPr lang="zh-CN" altLang="en-US" sz="2400" dirty="0"/>
              <a:t>建筑大内区考核对冬季冷负荷的处理</a:t>
            </a:r>
            <a:endParaRPr lang="en-US" altLang="zh-CN" sz="2400" dirty="0"/>
          </a:p>
          <a:p>
            <a:pPr lvl="1">
              <a:lnSpc>
                <a:spcPct val="110000"/>
              </a:lnSpc>
            </a:pPr>
            <a:r>
              <a:rPr lang="zh-CN" altLang="en-US" sz="2400" dirty="0"/>
              <a:t>着重考察方案论证，全组只要求</a:t>
            </a:r>
            <a:r>
              <a:rPr lang="en-US" altLang="zh-CN" sz="2400" dirty="0"/>
              <a:t>4-5</a:t>
            </a:r>
            <a:r>
              <a:rPr lang="zh-CN" altLang="en-US" sz="2400" dirty="0"/>
              <a:t>张图纸</a:t>
            </a:r>
            <a:endParaRPr lang="en-US" altLang="zh-CN" sz="2400" dirty="0"/>
          </a:p>
          <a:p>
            <a:pPr lvl="1">
              <a:lnSpc>
                <a:spcPct val="110000"/>
              </a:lnSpc>
            </a:pPr>
            <a:r>
              <a:rPr lang="zh-CN" altLang="en-US" sz="2400" dirty="0"/>
              <a:t>考核全年运行调节与自控方案</a:t>
            </a:r>
            <a:endParaRPr lang="en-US" altLang="zh-CN" sz="2400" dirty="0"/>
          </a:p>
          <a:p>
            <a:pPr lvl="1">
              <a:lnSpc>
                <a:spcPct val="110000"/>
              </a:lnSpc>
            </a:pPr>
            <a:endParaRPr lang="zh-CN" altLang="en-US" sz="2400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99DB08B-6DEA-6839-94CA-46D419E19B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37943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>
            <a:extLst>
              <a:ext uri="{FF2B5EF4-FFF2-40B4-BE49-F238E27FC236}">
                <a16:creationId xmlns:a16="http://schemas.microsoft.com/office/drawing/2014/main" id="{D00643E8-47C6-418A-E3BB-E585958200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4682" y="1398136"/>
            <a:ext cx="8915399" cy="1602163"/>
          </a:xfrm>
        </p:spPr>
        <p:txBody>
          <a:bodyPr>
            <a:normAutofit fontScale="90000"/>
          </a:bodyPr>
          <a:lstStyle/>
          <a:p>
            <a:pPr>
              <a:lnSpc>
                <a:spcPct val="130000"/>
              </a:lnSpc>
            </a:pPr>
            <a:r>
              <a:rPr lang="zh-CN" altLang="en-US" dirty="0"/>
              <a:t>如果我们自己不做深刻的改变，很可能会被其他专业的毕业生替代掉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3BD24239-9438-2050-F8C6-D8EF227E50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040571" y="3609264"/>
            <a:ext cx="8915399" cy="2462352"/>
          </a:xfrm>
        </p:spPr>
        <p:txBody>
          <a:bodyPr>
            <a:normAutofit fontScale="85000" lnSpcReduction="20000"/>
          </a:bodyPr>
          <a:lstStyle/>
          <a:p>
            <a:pPr marL="571500" indent="-571500">
              <a:lnSpc>
                <a:spcPct val="140000"/>
              </a:lnSpc>
              <a:buFont typeface="Wingdings" panose="05000000000000000000" pitchFamily="2" charset="2"/>
              <a:buChar char="l"/>
            </a:pPr>
            <a:r>
              <a:rPr lang="zh-CN" altLang="en-US" sz="3600" dirty="0"/>
              <a:t>社会需求迫在眉睫，建环专业的老师们在课程建设方面一定不能“等、靠、要”，要尽快自己动手，丰衣足食。</a:t>
            </a:r>
          </a:p>
          <a:p>
            <a:pPr marL="571500" indent="-571500">
              <a:lnSpc>
                <a:spcPct val="140000"/>
              </a:lnSpc>
              <a:buFont typeface="Wingdings" panose="05000000000000000000" pitchFamily="2" charset="2"/>
              <a:buChar char="l"/>
            </a:pPr>
            <a:r>
              <a:rPr lang="zh-CN" altLang="en-US" sz="3600" dirty="0"/>
              <a:t>向前迈出一步就可能海阔天空！</a:t>
            </a:r>
            <a:endParaRPr lang="en-US" altLang="zh-CN" sz="3600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1F5C400-ADC2-6770-F0DE-449DB8510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27184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566464" y="2231794"/>
            <a:ext cx="7636451" cy="1026518"/>
          </a:xfrm>
        </p:spPr>
        <p:txBody>
          <a:bodyPr>
            <a:no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4800" dirty="0">
                <a:solidFill>
                  <a:srgbClr val="C00000"/>
                </a:solidFill>
              </a:rPr>
              <a:t>谢谢关注！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35577197-613E-DCB2-68D4-F6C7FEDE2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“</a:t>
            </a:r>
            <a:r>
              <a:rPr lang="zh-CN" altLang="en-US" dirty="0"/>
              <a:t>双碳</a:t>
            </a:r>
            <a:r>
              <a:rPr lang="en-US" altLang="zh-CN" dirty="0"/>
              <a:t>”</a:t>
            </a:r>
            <a:r>
              <a:rPr lang="zh-CN" altLang="en-US" dirty="0"/>
              <a:t>目标带来的新机遇与新挑战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E7976C7-B9C9-B484-2897-B59EAC356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600" y="1251286"/>
            <a:ext cx="10636878" cy="5279136"/>
          </a:xfrm>
        </p:spPr>
        <p:txBody>
          <a:bodyPr>
            <a:normAutofit fontScale="92500"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dirty="0"/>
              <a:t>建筑实现电气化与零碳能源化，燃气逐渐退出民用建筑领域</a:t>
            </a:r>
            <a:endParaRPr lang="en-US" altLang="zh-CN" dirty="0"/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dirty="0"/>
              <a:t>建筑领域的任务转型：从“重建设”转向“重运维”</a:t>
            </a:r>
            <a:endParaRPr lang="en-US" altLang="zh-CN" dirty="0"/>
          </a:p>
          <a:p>
            <a:pPr lvl="1">
              <a:lnSpc>
                <a:spcPct val="130000"/>
              </a:lnSpc>
              <a:spcBef>
                <a:spcPts val="1200"/>
              </a:spcBef>
            </a:pPr>
            <a:r>
              <a:rPr lang="zh-CN" altLang="en-US" dirty="0"/>
              <a:t>对于民用建筑，既要保障低碳，又不能因低碳而降低室内环境品质，而且还要提高室内环境的舒适、健康水平</a:t>
            </a: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dirty="0"/>
              <a:t>国家产业升级的新需求，人才极其缺乏</a:t>
            </a:r>
            <a:endParaRPr lang="en-US" altLang="zh-CN" dirty="0"/>
          </a:p>
          <a:p>
            <a:pPr lvl="1">
              <a:lnSpc>
                <a:spcPct val="130000"/>
              </a:lnSpc>
              <a:spcBef>
                <a:spcPts val="1200"/>
              </a:spcBef>
            </a:pPr>
            <a:r>
              <a:rPr lang="zh-CN" altLang="en-US" dirty="0"/>
              <a:t>快速增长的芯片、锂电池、光伏、制药、液晶等先进制造业需要保障高精度的生产环境（超净、恒温恒湿、低湿）的同时，要降低生产过程碳排放，做好工业余热废热的回收利用（能源调度）</a:t>
            </a:r>
          </a:p>
          <a:p>
            <a:pPr>
              <a:lnSpc>
                <a:spcPct val="130000"/>
              </a:lnSpc>
              <a:spcBef>
                <a:spcPts val="1200"/>
              </a:spcBef>
            </a:pP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6898216-7419-7B87-A9B5-4338DF3B25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9829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CC8AAF5-4D3A-CE3A-8828-23D8A655D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4</a:t>
            </a:fld>
            <a:endParaRPr lang="en-US" dirty="0"/>
          </a:p>
        </p:txBody>
      </p:sp>
      <p:pic>
        <p:nvPicPr>
          <p:cNvPr id="6" name="图片 5" descr="图形用户界面, 文本&#10;&#10;描述已自动生成">
            <a:extLst>
              <a:ext uri="{FF2B5EF4-FFF2-40B4-BE49-F238E27FC236}">
                <a16:creationId xmlns:a16="http://schemas.microsoft.com/office/drawing/2014/main" id="{BFF2E295-69C0-49BF-7392-01048D7EDD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697" y="-1"/>
            <a:ext cx="9123540" cy="6877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4082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42F7683C-CF7F-A6E0-68FA-C88E26EE4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5</a:t>
            </a:fld>
            <a:endParaRPr lang="en-US" dirty="0"/>
          </a:p>
        </p:txBody>
      </p:sp>
      <p:pic>
        <p:nvPicPr>
          <p:cNvPr id="4" name="图片 3" descr="图片包含 日历">
            <a:extLst>
              <a:ext uri="{FF2B5EF4-FFF2-40B4-BE49-F238E27FC236}">
                <a16:creationId xmlns:a16="http://schemas.microsoft.com/office/drawing/2014/main" id="{F6F3B88C-DC89-D538-CE33-041677648A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231" y="25668"/>
            <a:ext cx="11559538" cy="680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128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A36A03-7632-C9AF-5FB5-2F6FBEC258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0204" y="218107"/>
            <a:ext cx="9920274" cy="825329"/>
          </a:xfrm>
        </p:spPr>
        <p:txBody>
          <a:bodyPr>
            <a:noAutofit/>
          </a:bodyPr>
          <a:lstStyle/>
          <a:p>
            <a:r>
              <a:rPr lang="zh-CN" altLang="en-US" sz="3400" dirty="0"/>
              <a:t>通知精神要点：推进替代化石能源在建筑中的应用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AA6E34-8598-4D8E-DE70-EFBD058C91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7278" y="856939"/>
            <a:ext cx="10963084" cy="586178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zh-CN" altLang="en-US" sz="2400" b="1" dirty="0">
                <a:solidFill>
                  <a:srgbClr val="000000"/>
                </a:solidFill>
              </a:rPr>
              <a:t>在 </a:t>
            </a:r>
            <a:r>
              <a:rPr lang="en-US" altLang="zh-CN" sz="2400" b="1" dirty="0">
                <a:solidFill>
                  <a:srgbClr val="000000"/>
                </a:solidFill>
              </a:rPr>
              <a:t>2020</a:t>
            </a:r>
            <a:r>
              <a:rPr lang="zh-CN" altLang="en-US" sz="2400" b="1" dirty="0">
                <a:solidFill>
                  <a:srgbClr val="000000"/>
                </a:solidFill>
              </a:rPr>
              <a:t>年的基础上单位建筑面积能耗下降 </a:t>
            </a:r>
            <a:r>
              <a:rPr lang="en-US" altLang="zh-CN" sz="2400" b="1" dirty="0">
                <a:solidFill>
                  <a:srgbClr val="000000"/>
                </a:solidFill>
              </a:rPr>
              <a:t>5%</a:t>
            </a:r>
            <a:r>
              <a:rPr lang="zh-CN" altLang="en-US" sz="2400" b="1" dirty="0">
                <a:solidFill>
                  <a:srgbClr val="000000"/>
                </a:solidFill>
              </a:rPr>
              <a:t>、碳排放下降 </a:t>
            </a:r>
            <a:r>
              <a:rPr lang="en-US" altLang="zh-CN" sz="2400" b="1" dirty="0">
                <a:solidFill>
                  <a:srgbClr val="000000"/>
                </a:solidFill>
              </a:rPr>
              <a:t>7%</a:t>
            </a:r>
            <a:r>
              <a:rPr lang="zh-CN" altLang="en-US" sz="2400" b="1" dirty="0">
                <a:solidFill>
                  <a:srgbClr val="000000"/>
                </a:solidFill>
              </a:rPr>
              <a:t>。 </a:t>
            </a:r>
            <a:endParaRPr lang="zh-CN" altLang="en-US" sz="2400" dirty="0"/>
          </a:p>
          <a:p>
            <a:pPr>
              <a:lnSpc>
                <a:spcPct val="1000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zh-CN" altLang="en-US" sz="2400" b="1" dirty="0">
                <a:solidFill>
                  <a:srgbClr val="000000"/>
                </a:solidFill>
              </a:rPr>
              <a:t>鼓励因地制宜采用空气源、水源、地源热泵及电锅炉等清洁用能设备</a:t>
            </a:r>
            <a:r>
              <a:rPr lang="zh-CN" altLang="en-US" sz="2400" b="1" dirty="0">
                <a:solidFill>
                  <a:srgbClr val="C00000"/>
                </a:solidFill>
              </a:rPr>
              <a:t>替代燃煤、 燃油、燃气锅炉</a:t>
            </a:r>
            <a:r>
              <a:rPr lang="zh-CN" altLang="en-US" sz="2400" b="1" dirty="0">
                <a:solidFill>
                  <a:srgbClr val="000000"/>
                </a:solidFill>
              </a:rPr>
              <a:t>。 </a:t>
            </a:r>
            <a:endParaRPr lang="zh-CN" altLang="en-US" sz="2400" dirty="0"/>
          </a:p>
          <a:p>
            <a:pPr>
              <a:lnSpc>
                <a:spcPct val="1000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zh-CN" altLang="en-US" sz="2400" b="1" dirty="0">
                <a:solidFill>
                  <a:srgbClr val="000000"/>
                </a:solidFill>
              </a:rPr>
              <a:t>推进医院实施消毒供应、洗衣等蒸汽系统的电气化改造，以就近分散电蒸汽发生器</a:t>
            </a:r>
            <a:r>
              <a:rPr lang="zh-CN" altLang="en-US" sz="2400" b="1" dirty="0">
                <a:solidFill>
                  <a:srgbClr val="C00000"/>
                </a:solidFill>
              </a:rPr>
              <a:t>替代集中燃气（煤）蒸汽锅炉</a:t>
            </a:r>
            <a:r>
              <a:rPr lang="zh-CN" altLang="en-US" sz="2400" b="1" dirty="0">
                <a:solidFill>
                  <a:srgbClr val="000000"/>
                </a:solidFill>
              </a:rPr>
              <a:t>。 </a:t>
            </a:r>
            <a:endParaRPr lang="zh-CN" altLang="en-US" sz="2400" dirty="0"/>
          </a:p>
          <a:p>
            <a:pPr>
              <a:lnSpc>
                <a:spcPct val="1000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zh-CN" altLang="en-US" sz="2400" b="1" dirty="0">
                <a:solidFill>
                  <a:srgbClr val="000000"/>
                </a:solidFill>
              </a:rPr>
              <a:t>推进制冷系统逐步</a:t>
            </a:r>
            <a:r>
              <a:rPr lang="zh-CN" altLang="en-US" sz="2400" b="1" dirty="0">
                <a:solidFill>
                  <a:srgbClr val="C00000"/>
                </a:solidFill>
              </a:rPr>
              <a:t>以电力空调机组替代溴化锂直燃机空调机组</a:t>
            </a:r>
            <a:r>
              <a:rPr lang="zh-CN" altLang="en-US" sz="2400" b="1" dirty="0">
                <a:solidFill>
                  <a:srgbClr val="000000"/>
                </a:solidFill>
              </a:rPr>
              <a:t>，减少直接碳排放。 </a:t>
            </a:r>
            <a:endParaRPr lang="zh-CN" altLang="en-US" sz="2400" dirty="0"/>
          </a:p>
          <a:p>
            <a:pPr>
              <a:lnSpc>
                <a:spcPct val="1000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zh-CN" altLang="en-US" sz="2400" b="1" dirty="0">
                <a:solidFill>
                  <a:srgbClr val="000000"/>
                </a:solidFill>
              </a:rPr>
              <a:t>鼓励逐步</a:t>
            </a:r>
            <a:r>
              <a:rPr lang="zh-CN" altLang="en-US" sz="2400" b="1" dirty="0">
                <a:solidFill>
                  <a:srgbClr val="C00000"/>
                </a:solidFill>
              </a:rPr>
              <a:t>以高效电磁灶具替代燃气、液化石油气灶具</a:t>
            </a:r>
            <a:r>
              <a:rPr lang="zh-CN" altLang="en-US" sz="2400" b="1" dirty="0">
                <a:solidFill>
                  <a:srgbClr val="000000"/>
                </a:solidFill>
              </a:rPr>
              <a:t>，推动有条件的公共机构率先建设全电厨房。 </a:t>
            </a:r>
            <a:endParaRPr lang="zh-CN" altLang="en-US" sz="2400" dirty="0"/>
          </a:p>
          <a:p>
            <a:pPr>
              <a:lnSpc>
                <a:spcPct val="1000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zh-CN" altLang="en-US" sz="2400" b="1" dirty="0">
                <a:solidFill>
                  <a:srgbClr val="000000"/>
                </a:solidFill>
              </a:rPr>
              <a:t>鼓励有条件的公共机构建设连接光伏发电、储能设备和充放电设施的微网系统， 实现高效消纳利用。 </a:t>
            </a:r>
            <a:endParaRPr lang="zh-CN" altLang="en-US" sz="2400" dirty="0"/>
          </a:p>
          <a:p>
            <a:pPr>
              <a:lnSpc>
                <a:spcPct val="1000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zh-CN" altLang="en-US" sz="2400" b="1" dirty="0">
                <a:solidFill>
                  <a:srgbClr val="000000"/>
                </a:solidFill>
              </a:rPr>
              <a:t>因地制宜推广利用太阳能、地热能、生物质能等能源和热泵技术，满足建筑采暖和生活热水需求，到</a:t>
            </a:r>
            <a:r>
              <a:rPr lang="en-US" altLang="zh-CN" sz="2400" b="1" dirty="0">
                <a:solidFill>
                  <a:srgbClr val="000000"/>
                </a:solidFill>
              </a:rPr>
              <a:t>2025</a:t>
            </a:r>
            <a:r>
              <a:rPr lang="zh-CN" altLang="en-US" sz="2400" b="1" dirty="0">
                <a:solidFill>
                  <a:srgbClr val="000000"/>
                </a:solidFill>
              </a:rPr>
              <a:t>年实现新增热泵供热（制冷）面积达</a:t>
            </a:r>
            <a:r>
              <a:rPr lang="en-US" altLang="zh-CN" sz="2400" b="1" dirty="0">
                <a:solidFill>
                  <a:srgbClr val="000000"/>
                </a:solidFill>
              </a:rPr>
              <a:t>1000</a:t>
            </a:r>
            <a:r>
              <a:rPr lang="zh-CN" altLang="en-US" sz="2400" b="1" dirty="0">
                <a:solidFill>
                  <a:srgbClr val="000000"/>
                </a:solidFill>
              </a:rPr>
              <a:t>万平米。</a:t>
            </a:r>
            <a:endParaRPr lang="zh-CN" altLang="en-US" sz="2400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6032466-C6E0-D97F-C87E-071CD6389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2233" y="645733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71603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8A5307DD-6E12-E03C-BFAC-4C335BA1B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7</a:t>
            </a:fld>
            <a:endParaRPr lang="en-US" dirty="0"/>
          </a:p>
        </p:txBody>
      </p:sp>
      <p:pic>
        <p:nvPicPr>
          <p:cNvPr id="4" name="图片 3" descr="文本&#10;&#10;描述已自动生成">
            <a:extLst>
              <a:ext uri="{FF2B5EF4-FFF2-40B4-BE49-F238E27FC236}">
                <a16:creationId xmlns:a16="http://schemas.microsoft.com/office/drawing/2014/main" id="{7206464E-8F85-40BE-BCFC-A392F50B556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722"/>
          <a:stretch/>
        </p:blipFill>
        <p:spPr>
          <a:xfrm>
            <a:off x="161513" y="341193"/>
            <a:ext cx="11488002" cy="6523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1676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2E31AF2A-F2AF-847E-A601-13A939266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8</a:t>
            </a:fld>
            <a:endParaRPr lang="en-US" dirty="0"/>
          </a:p>
        </p:txBody>
      </p:sp>
      <p:pic>
        <p:nvPicPr>
          <p:cNvPr id="4" name="图片 3" descr="文本&#10;&#10;描述已自动生成">
            <a:extLst>
              <a:ext uri="{FF2B5EF4-FFF2-40B4-BE49-F238E27FC236}">
                <a16:creationId xmlns:a16="http://schemas.microsoft.com/office/drawing/2014/main" id="{7CED2BE4-1012-2557-E19C-E4723E752A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65" y="-6824"/>
            <a:ext cx="122777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4408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4636F7EA-4E54-CA4E-5466-31D79355A1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1233" y="132470"/>
            <a:ext cx="9880092" cy="831128"/>
          </a:xfrm>
        </p:spPr>
        <p:txBody>
          <a:bodyPr/>
          <a:lstStyle/>
          <a:p>
            <a:r>
              <a:rPr lang="zh-CN" altLang="en-US" dirty="0"/>
              <a:t>某夏热冬冷地区锂电池生产厂全年电耗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DE6E8FA-6D53-CBF3-647E-7621CA1A4A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9</a:t>
            </a:fld>
            <a:endParaRPr lang="en-US" dirty="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C904403-51EF-F557-079F-6AC255776FBB}"/>
              </a:ext>
            </a:extLst>
          </p:cNvPr>
          <p:cNvGrpSpPr/>
          <p:nvPr/>
        </p:nvGrpSpPr>
        <p:grpSpPr>
          <a:xfrm>
            <a:off x="1624519" y="804672"/>
            <a:ext cx="9334541" cy="5920858"/>
            <a:chOff x="1624519" y="804672"/>
            <a:chExt cx="9334541" cy="5920858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24E3F0CE-B213-7E26-E94E-1B9DC70A4374}"/>
                </a:ext>
              </a:extLst>
            </p:cNvPr>
            <p:cNvGrpSpPr/>
            <p:nvPr/>
          </p:nvGrpSpPr>
          <p:grpSpPr>
            <a:xfrm>
              <a:off x="1624519" y="804672"/>
              <a:ext cx="9334541" cy="5920858"/>
              <a:chOff x="1624519" y="804672"/>
              <a:chExt cx="9334541" cy="5920858"/>
            </a:xfrm>
          </p:grpSpPr>
          <p:pic>
            <p:nvPicPr>
              <p:cNvPr id="6" name="图片 5">
                <a:extLst>
                  <a:ext uri="{FF2B5EF4-FFF2-40B4-BE49-F238E27FC236}">
                    <a16:creationId xmlns:a16="http://schemas.microsoft.com/office/drawing/2014/main" id="{32A20493-CCF1-3D09-C8AD-D9603153475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847"/>
              <a:stretch/>
            </p:blipFill>
            <p:spPr bwMode="auto">
              <a:xfrm>
                <a:off x="1624519" y="804672"/>
                <a:ext cx="9334541" cy="5920858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44C3921-A568-8FBF-69EF-348A871C3D26}"/>
                  </a:ext>
                </a:extLst>
              </p:cNvPr>
              <p:cNvSpPr txBox="1"/>
              <p:nvPr/>
            </p:nvSpPr>
            <p:spPr>
              <a:xfrm>
                <a:off x="7040880" y="3244334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236795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冷水机组</a:t>
                </a: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D5EFDF3-9436-B8AA-0D4F-FCA162ECD0EA}"/>
                  </a:ext>
                </a:extLst>
              </p:cNvPr>
              <p:cNvSpPr txBox="1"/>
              <p:nvPr/>
            </p:nvSpPr>
            <p:spPr>
              <a:xfrm>
                <a:off x="6381744" y="5248148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FF77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空调系统</a:t>
                </a:r>
              </a:p>
            </p:txBody>
          </p:sp>
        </p:grp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16529D32-B558-47F1-22DE-6B33DFDE03C5}"/>
                </a:ext>
              </a:extLst>
            </p:cNvPr>
            <p:cNvSpPr txBox="1"/>
            <p:nvPr/>
          </p:nvSpPr>
          <p:spPr>
            <a:xfrm>
              <a:off x="5504581" y="1451134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8C564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总电耗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EE483A1A-78D3-59CE-F199-916398C5BD99}"/>
                </a:ext>
              </a:extLst>
            </p:cNvPr>
            <p:cNvCxnSpPr/>
            <p:nvPr/>
          </p:nvCxnSpPr>
          <p:spPr>
            <a:xfrm flipH="1">
              <a:off x="7533918" y="3574863"/>
              <a:ext cx="121920" cy="375654"/>
            </a:xfrm>
            <a:prstGeom prst="line">
              <a:avLst/>
            </a:prstGeom>
            <a:ln w="19050">
              <a:solidFill>
                <a:srgbClr val="346E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7408808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丝状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Yu Gothic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Yu Gothic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3828</TotalTime>
  <Words>1436</Words>
  <Application>Microsoft Office PowerPoint</Application>
  <PresentationFormat>宽屏</PresentationFormat>
  <Paragraphs>124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等线</vt:lpstr>
      <vt:lpstr>华文中宋</vt:lpstr>
      <vt:lpstr>微软雅黑</vt:lpstr>
      <vt:lpstr>Arial</vt:lpstr>
      <vt:lpstr>Calibri</vt:lpstr>
      <vt:lpstr>Century Gothic</vt:lpstr>
      <vt:lpstr>Symbol</vt:lpstr>
      <vt:lpstr>Times New Roman</vt:lpstr>
      <vt:lpstr>Wingdings</vt:lpstr>
      <vt:lpstr>Wingdings 3</vt:lpstr>
      <vt:lpstr>自定义设计方案</vt:lpstr>
      <vt:lpstr>丝状</vt:lpstr>
      <vt:lpstr> 朱颖心 清华大学建筑学院 2024年12月6日 长沙</vt:lpstr>
      <vt:lpstr>“双碳”和建筑业下行带来的挑战</vt:lpstr>
      <vt:lpstr>“双碳”目标带来的新机遇与新挑战</vt:lpstr>
      <vt:lpstr>PowerPoint 演示文稿</vt:lpstr>
      <vt:lpstr>PowerPoint 演示文稿</vt:lpstr>
      <vt:lpstr>通知精神要点：推进替代化石能源在建筑中的应用</vt:lpstr>
      <vt:lpstr>PowerPoint 演示文稿</vt:lpstr>
      <vt:lpstr>PowerPoint 演示文稿</vt:lpstr>
      <vt:lpstr>某夏热冬冷地区锂电池生产厂全年电耗</vt:lpstr>
      <vt:lpstr>某夏热冬冷地区锂电池生产厂全年电耗        ——空调与制冷占58.8%</vt:lpstr>
      <vt:lpstr>PowerPoint 演示文稿</vt:lpstr>
      <vt:lpstr>电动汽车是我国快速发展的先进产业</vt:lpstr>
      <vt:lpstr>我们的教育/教学在哪些方面落后了？</vt:lpstr>
      <vt:lpstr>存在已久的问题</vt:lpstr>
      <vt:lpstr>PowerPoint 演示文稿</vt:lpstr>
      <vt:lpstr>PowerPoint 演示文稿</vt:lpstr>
      <vt:lpstr>PowerPoint 演示文稿</vt:lpstr>
      <vt:lpstr>PowerPoint 演示文稿</vt:lpstr>
      <vt:lpstr>现代科技的迅猛发展所面临的挑战           ——大学教学从领先社会需求沦落到落后于社会需求</vt:lpstr>
      <vt:lpstr>已经到了不得不改革的地步了</vt:lpstr>
      <vt:lpstr>已经到了不得不改革的地步了</vt:lpstr>
      <vt:lpstr>如果我们自己不做深刻的改变，很可能会被其他专业的毕业生替代掉</vt:lpstr>
      <vt:lpstr>谢谢关注！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mac</dc:creator>
  <cp:lastModifiedBy>Musicat Gao</cp:lastModifiedBy>
  <cp:revision>250</cp:revision>
  <dcterms:created xsi:type="dcterms:W3CDTF">2018-11-23T08:25:00Z</dcterms:created>
  <dcterms:modified xsi:type="dcterms:W3CDTF">2024-12-05T15:39:39Z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RubyTemplateID">
    <vt:lpwstr>2</vt:lpwstr>
  </property>
  <property fmtid="{D5CDD505-2E9C-101B-9397-08002B2CF9AE}" pid="3" name="KSOProductBuildVer">
    <vt:lpwstr>2052-11.1.0.10228</vt:lpwstr>
  </property>
</Properties>
</file>