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tags/tag5.xml" ContentType="application/vnd.openxmlformats-officedocument.presentationml.tags+xml"/>
  <Override PartName="/ppt/notesSlides/notesSlide6.xml" ContentType="application/vnd.openxmlformats-officedocument.presentationml.notesSlide+xml"/>
  <Override PartName="/ppt/tags/tag6.xml" ContentType="application/vnd.openxmlformats-officedocument.presentationml.tags+xml"/>
  <Override PartName="/ppt/notesSlides/notesSlide7.xml" ContentType="application/vnd.openxmlformats-officedocument.presentationml.notesSlide+xml"/>
  <Override PartName="/ppt/tags/tag7.xml" ContentType="application/vnd.openxmlformats-officedocument.presentationml.tags+xml"/>
  <Override PartName="/ppt/notesSlides/notesSlide8.xml" ContentType="application/vnd.openxmlformats-officedocument.presentationml.notesSlide+xml"/>
  <Override PartName="/ppt/tags/tag8.xml" ContentType="application/vnd.openxmlformats-officedocument.presentationml.tags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tags/tag9.xml" ContentType="application/vnd.openxmlformats-officedocument.presentationml.tags+xml"/>
  <Override PartName="/ppt/notesSlides/notesSlide10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tags/tag10.xml" ContentType="application/vnd.openxmlformats-officedocument.presentationml.tags+xml"/>
  <Override PartName="/ppt/notesSlides/notesSlide11.xml" ContentType="application/vnd.openxmlformats-officedocument.presentationml.notesSlide+xml"/>
  <Override PartName="/ppt/tags/tag11.xml" ContentType="application/vnd.openxmlformats-officedocument.presentationml.tags+xml"/>
  <Override PartName="/ppt/notesSlides/notesSlide12.xml" ContentType="application/vnd.openxmlformats-officedocument.presentationml.notesSlide+xml"/>
  <Override PartName="/ppt/tags/tag12.xml" ContentType="application/vnd.openxmlformats-officedocument.presentationml.tags+xml"/>
  <Override PartName="/ppt/notesSlides/notesSlide1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tags/tag13.xml" ContentType="application/vnd.openxmlformats-officedocument.presentationml.tags+xml"/>
  <Override PartName="/ppt/notesSlides/notesSlide1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4.xml" ContentType="application/vnd.openxmlformats-officedocument.themeOverride+xml"/>
  <Override PartName="/ppt/tags/tag14.xml" ContentType="application/vnd.openxmlformats-officedocument.presentationml.tags+xml"/>
  <Override PartName="/ppt/notesSlides/notesSlide15.xml" ContentType="application/vnd.openxmlformats-officedocument.presentationml.notesSlide+xml"/>
  <Override PartName="/ppt/tags/tag15.xml" ContentType="application/vnd.openxmlformats-officedocument.presentationml.tags+xml"/>
  <Override PartName="/ppt/notesSlides/notesSlide16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5.xml" ContentType="application/vnd.openxmlformats-officedocument.themeOverride+xml"/>
  <Override PartName="/ppt/tags/tag16.xml" ContentType="application/vnd.openxmlformats-officedocument.presentationml.tags+xml"/>
  <Override PartName="/ppt/notesSlides/notesSlide17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6.xml" ContentType="application/vnd.openxmlformats-officedocument.themeOverride+xml"/>
  <Override PartName="/ppt/tags/tag17.xml" ContentType="application/vnd.openxmlformats-officedocument.presentationml.tags+xml"/>
  <Override PartName="/ppt/notesSlides/notesSlide18.xml" ContentType="application/vnd.openxmlformats-officedocument.presentationml.notesSlide+xml"/>
  <Override PartName="/ppt/tags/tag18.xml" ContentType="application/vnd.openxmlformats-officedocument.presentationml.tags+xml"/>
  <Override PartName="/ppt/notesSlides/notesSlide19.xml" ContentType="application/vnd.openxmlformats-officedocument.presentationml.notesSlide+xml"/>
  <Override PartName="/ppt/tags/tag19.xml" ContentType="application/vnd.openxmlformats-officedocument.presentationml.tags+xml"/>
  <Override PartName="/ppt/notesSlides/notesSlide20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7.xml" ContentType="application/vnd.openxmlformats-officedocument.themeOverride+xml"/>
  <Override PartName="/ppt/tags/tag20.xml" ContentType="application/vnd.openxmlformats-officedocument.presentationml.tags+xml"/>
  <Override PartName="/ppt/notesSlides/notesSlide21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theme/themeOverride8.xml" ContentType="application/vnd.openxmlformats-officedocument.themeOverride+xml"/>
  <Override PartName="/ppt/tags/tag21.xml" ContentType="application/vnd.openxmlformats-officedocument.presentationml.tags+xml"/>
  <Override PartName="/ppt/notesSlides/notesSlide22.xml" ContentType="application/vnd.openxmlformats-officedocument.presentationml.notesSlide+xml"/>
  <Override PartName="/ppt/tags/tag22.xml" ContentType="application/vnd.openxmlformats-officedocument.presentationml.tags+xml"/>
  <Override PartName="/ppt/notesSlides/notesSlide23.xml" ContentType="application/vnd.openxmlformats-officedocument.presentationml.notesSlide+xml"/>
  <Override PartName="/ppt/tags/tag23.xml" ContentType="application/vnd.openxmlformats-officedocument.presentationml.tags+xml"/>
  <Override PartName="/ppt/notesSlides/notesSlide24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theme/themeOverride9.xml" ContentType="application/vnd.openxmlformats-officedocument.themeOverride+xml"/>
  <Override PartName="/ppt/tags/tag24.xml" ContentType="application/vnd.openxmlformats-officedocument.presentationml.tags+xml"/>
  <Override PartName="/ppt/notesSlides/notesSlide25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theme/themeOverride10.xml" ContentType="application/vnd.openxmlformats-officedocument.themeOverride+xml"/>
  <Override PartName="/ppt/tags/tag25.xml" ContentType="application/vnd.openxmlformats-officedocument.presentationml.tags+xml"/>
  <Override PartName="/ppt/notesSlides/notesSlide26.xml" ContentType="application/vnd.openxmlformats-officedocument.presentationml.notesSlide+xml"/>
  <Override PartName="/ppt/tags/tag26.xml" ContentType="application/vnd.openxmlformats-officedocument.presentationml.tags+xml"/>
  <Override PartName="/ppt/notesSlides/notesSlide27.xml" ContentType="application/vnd.openxmlformats-officedocument.presentationml.notesSlide+xml"/>
  <Override PartName="/ppt/tags/tag27.xml" ContentType="application/vnd.openxmlformats-officedocument.presentationml.tags+xml"/>
  <Override PartName="/ppt/notesSlides/notesSlide28.xml" ContentType="application/vnd.openxmlformats-officedocument.presentationml.notesSl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theme/themeOverride11.xml" ContentType="application/vnd.openxmlformats-officedocument.themeOverride+xml"/>
  <Override PartName="/ppt/tags/tag28.xml" ContentType="application/vnd.openxmlformats-officedocument.presentationml.tags+xml"/>
  <Override PartName="/ppt/notesSlides/notesSlide29.xml" ContentType="application/vnd.openxmlformats-officedocument.presentationml.notesSl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theme/themeOverride12.xml" ContentType="application/vnd.openxmlformats-officedocument.themeOverride+xml"/>
  <Override PartName="/ppt/tags/tag29.xml" ContentType="application/vnd.openxmlformats-officedocument.presentationml.tags+xml"/>
  <Override PartName="/ppt/notesSlides/notesSlide30.xml" ContentType="application/vnd.openxmlformats-officedocument.presentationml.notesSlide+xml"/>
  <Override PartName="/ppt/tags/tag30.xml" ContentType="application/vnd.openxmlformats-officedocument.presentationml.tags+xml"/>
  <Override PartName="/ppt/notesSlides/notesSlide31.xml" ContentType="application/vnd.openxmlformats-officedocument.presentationml.notesSlide+xml"/>
  <Override PartName="/ppt/tags/tag31.xml" ContentType="application/vnd.openxmlformats-officedocument.presentationml.tags+xml"/>
  <Override PartName="/ppt/notesSlides/notesSlide32.xml" ContentType="application/vnd.openxmlformats-officedocument.presentationml.notesSlide+xml"/>
  <Override PartName="/ppt/tags/tag32.xml" ContentType="application/vnd.openxmlformats-officedocument.presentationml.tags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6"/>
  </p:notesMasterIdLst>
  <p:sldIdLst>
    <p:sldId id="515" r:id="rId2"/>
    <p:sldId id="1528" r:id="rId3"/>
    <p:sldId id="1531" r:id="rId4"/>
    <p:sldId id="1534" r:id="rId5"/>
    <p:sldId id="1535" r:id="rId6"/>
    <p:sldId id="1536" r:id="rId7"/>
    <p:sldId id="1537" r:id="rId8"/>
    <p:sldId id="1538" r:id="rId9"/>
    <p:sldId id="1551" r:id="rId10"/>
    <p:sldId id="1552" r:id="rId11"/>
    <p:sldId id="1567" r:id="rId12"/>
    <p:sldId id="1539" r:id="rId13"/>
    <p:sldId id="1553" r:id="rId14"/>
    <p:sldId id="1554" r:id="rId15"/>
    <p:sldId id="1540" r:id="rId16"/>
    <p:sldId id="1556" r:id="rId17"/>
    <p:sldId id="1555" r:id="rId18"/>
    <p:sldId id="1568" r:id="rId19"/>
    <p:sldId id="1541" r:id="rId20"/>
    <p:sldId id="1557" r:id="rId21"/>
    <p:sldId id="1558" r:id="rId22"/>
    <p:sldId id="1569" r:id="rId23"/>
    <p:sldId id="1542" r:id="rId24"/>
    <p:sldId id="1559" r:id="rId25"/>
    <p:sldId id="1560" r:id="rId26"/>
    <p:sldId id="1570" r:id="rId27"/>
    <p:sldId id="1543" r:id="rId28"/>
    <p:sldId id="1562" r:id="rId29"/>
    <p:sldId id="1561" r:id="rId30"/>
    <p:sldId id="1544" r:id="rId31"/>
    <p:sldId id="1545" r:id="rId32"/>
    <p:sldId id="1548" r:id="rId33"/>
    <p:sldId id="896" r:id="rId34"/>
    <p:sldId id="2309" r:id="rId35"/>
  </p:sldIdLst>
  <p:sldSz cx="12192000" cy="6858000"/>
  <p:notesSz cx="7102475" cy="1023302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99"/>
    <a:srgbClr val="9999FF"/>
    <a:srgbClr val="FF9900"/>
    <a:srgbClr val="9966FF"/>
    <a:srgbClr val="9933FF"/>
    <a:srgbClr val="0066FF"/>
    <a:srgbClr val="99CCFF"/>
    <a:srgbClr val="660066"/>
    <a:srgbClr val="FF3399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689" autoAdjust="0"/>
    <p:restoredTop sz="95026" autoAdjust="0"/>
  </p:normalViewPr>
  <p:slideViewPr>
    <p:cSldViewPr snapToGrid="0">
      <p:cViewPr>
        <p:scale>
          <a:sx n="100" d="100"/>
          <a:sy n="100" d="100"/>
        </p:scale>
        <p:origin x="1555" y="6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oleObject" Target="file:///C:\Users\Zhengtao%20Ai\Desktop\20241206-&#24314;&#29615;&#30740;&#35752;&#20250;\&#38382;&#21367;&#20998;&#26512;\&#25353;&#25991;&#26412;_&#24314;&#29615;&#19987;&#19994;&#35838;&#31243;&#20307;&#31995;&#38382;&#21367;_261_261.xlsx" TargetMode="Externa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0.xml"/><Relationship Id="rId2" Type="http://schemas.microsoft.com/office/2011/relationships/chartColorStyle" Target="colors10.xml"/><Relationship Id="rId1" Type="http://schemas.microsoft.com/office/2011/relationships/chartStyle" Target="style10.xml"/><Relationship Id="rId4" Type="http://schemas.openxmlformats.org/officeDocument/2006/relationships/oleObject" Target="file:///C:\Users\Zhengtao%20Ai\Desktop\20241206-&#24314;&#29615;&#30740;&#35752;&#20250;\&#38382;&#21367;&#20998;&#26512;\&#25353;&#25991;&#26412;_&#24314;&#29615;&#19987;&#19994;&#35838;&#31243;&#20307;&#31995;&#38382;&#21367;_261_261.xlsx" TargetMode="Externa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1.xml"/><Relationship Id="rId2" Type="http://schemas.microsoft.com/office/2011/relationships/chartColorStyle" Target="colors11.xml"/><Relationship Id="rId1" Type="http://schemas.microsoft.com/office/2011/relationships/chartStyle" Target="style11.xml"/><Relationship Id="rId4" Type="http://schemas.openxmlformats.org/officeDocument/2006/relationships/oleObject" Target="file:///C:\Users\Zhengtao%20Ai\Desktop\20241206-&#24314;&#29615;&#30740;&#35752;&#20250;\&#38382;&#21367;&#20998;&#26512;\&#25353;&#25991;&#26412;_&#24314;&#29615;&#19987;&#19994;&#35838;&#31243;&#20307;&#31995;&#38382;&#21367;_261_261.xlsx" TargetMode="Externa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2.xml"/><Relationship Id="rId2" Type="http://schemas.microsoft.com/office/2011/relationships/chartColorStyle" Target="colors12.xml"/><Relationship Id="rId1" Type="http://schemas.microsoft.com/office/2011/relationships/chartStyle" Target="style12.xml"/><Relationship Id="rId4" Type="http://schemas.openxmlformats.org/officeDocument/2006/relationships/oleObject" Target="file:///C:\Users\Zhengtao%20Ai\Desktop\20241206-&#24314;&#29615;&#30740;&#35752;&#20250;\&#38382;&#21367;&#20998;&#26512;\&#25353;&#25991;&#26412;_&#24314;&#29615;&#19987;&#19994;&#35838;&#31243;&#20307;&#31995;&#38382;&#21367;_261_261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oleObject" Target="file:///C:\Users\Zhengtao%20Ai\Desktop\20241206-&#24314;&#29615;&#30740;&#35752;&#20250;\&#38382;&#21367;&#20998;&#26512;\&#25353;&#25991;&#26412;_&#24314;&#29615;&#19987;&#19994;&#35838;&#31243;&#20307;&#31995;&#38382;&#21367;_261_261.xlsx" TargetMode="Externa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oleObject" Target="file:///C:\Users\Zhengtao%20Ai\Desktop\20241206-&#24314;&#29615;&#30740;&#35752;&#20250;\&#38382;&#21367;&#20998;&#26512;\&#25353;&#25991;&#26412;_&#24314;&#29615;&#19987;&#19994;&#35838;&#31243;&#20307;&#31995;&#38382;&#21367;_261_261.xlsx" TargetMode="Externa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oleObject" Target="file:///C:\Users\Zhengtao%20Ai\Desktop\20241206-&#24314;&#29615;&#30740;&#35752;&#20250;\&#38382;&#21367;&#20998;&#26512;\&#25353;&#25991;&#26412;_&#24314;&#29615;&#19987;&#19994;&#35838;&#31243;&#20307;&#31995;&#38382;&#21367;_261_261.xlsx" TargetMode="Externa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oleObject" Target="file:///C:\Users\Zhengtao%20Ai\Desktop\20241206-&#24314;&#29615;&#30740;&#35752;&#20250;\&#38382;&#21367;&#20998;&#26512;\&#25353;&#25991;&#26412;_&#24314;&#29615;&#19987;&#19994;&#35838;&#31243;&#20307;&#31995;&#38382;&#21367;_261_261.xlsx" TargetMode="Externa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oleObject" Target="file:///C:\Users\Zhengtao%20Ai\Desktop\20241206-&#24314;&#29615;&#30740;&#35752;&#20250;\&#38382;&#21367;&#20998;&#26512;\&#25353;&#25991;&#26412;_&#24314;&#29615;&#19987;&#19994;&#35838;&#31243;&#20307;&#31995;&#38382;&#21367;_261_261.xlsx" TargetMode="Externa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oleObject" Target="file:///C:\Users\Zhengtao%20Ai\Desktop\20241206-&#24314;&#29615;&#30740;&#35752;&#20250;\&#38382;&#21367;&#20998;&#26512;\&#25353;&#25991;&#26412;_&#24314;&#29615;&#19987;&#19994;&#35838;&#31243;&#20307;&#31995;&#38382;&#21367;_261_261.xlsx" TargetMode="Externa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8.xml"/><Relationship Id="rId2" Type="http://schemas.microsoft.com/office/2011/relationships/chartColorStyle" Target="colors8.xml"/><Relationship Id="rId1" Type="http://schemas.microsoft.com/office/2011/relationships/chartStyle" Target="style8.xml"/><Relationship Id="rId4" Type="http://schemas.openxmlformats.org/officeDocument/2006/relationships/oleObject" Target="file:///C:\Users\Zhengtao%20Ai\Desktop\20241206-&#24314;&#29615;&#30740;&#35752;&#20250;\&#38382;&#21367;&#20998;&#26512;\&#25353;&#25991;&#26412;_&#24314;&#29615;&#19987;&#19994;&#35838;&#31243;&#20307;&#31995;&#38382;&#21367;_261_261.xlsx" TargetMode="Externa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9.xml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oleObject" Target="file:///C:\Users\Zhengtao%20Ai\Desktop\20241206-&#24314;&#29615;&#30740;&#35752;&#20250;\&#38382;&#21367;&#20998;&#26512;\&#25353;&#25991;&#26412;_&#24314;&#29615;&#19987;&#19994;&#35838;&#31243;&#20307;&#31995;&#38382;&#21367;_261_261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47807191622312839"/>
          <c:y val="2.5163399987823579E-2"/>
          <c:w val="0.48715217724782445"/>
          <c:h val="0.88214054254235719"/>
        </c:manualLayout>
      </c:layout>
      <c:barChart>
        <c:barDir val="bar"/>
        <c:grouping val="clustered"/>
        <c:varyColors val="0"/>
        <c:ser>
          <c:idx val="1"/>
          <c:order val="1"/>
          <c:tx>
            <c:strRef>
              <c:f>Sheet2!$C$2</c:f>
              <c:strCache>
                <c:ptCount val="1"/>
                <c:pt idx="0">
                  <c:v>&lt;10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Sheet2!$A$3:$A$11</c:f>
              <c:strCache>
                <c:ptCount val="9"/>
                <c:pt idx="0">
                  <c:v>现有课程体系已经不能适应社会发展的需要</c:v>
                </c:pt>
                <c:pt idx="1">
                  <c:v>课程体系系统性欠强</c:v>
                </c:pt>
                <c:pt idx="2">
                  <c:v>各课程内容重复度高</c:v>
                </c:pt>
                <c:pt idx="3">
                  <c:v>现有实践教学环节（实验、实习、设计等）欠合理</c:v>
                </c:pt>
                <c:pt idx="4">
                  <c:v>教材不能满足教学需求</c:v>
                </c:pt>
                <c:pt idx="5">
                  <c:v>设置的课程多</c:v>
                </c:pt>
                <c:pt idx="6">
                  <c:v>存在用处不大的课程</c:v>
                </c:pt>
                <c:pt idx="7">
                  <c:v>因人设课</c:v>
                </c:pt>
                <c:pt idx="8">
                  <c:v>其它</c:v>
                </c:pt>
              </c:strCache>
            </c:strRef>
          </c:cat>
          <c:val>
            <c:numRef>
              <c:f>Sheet2!$C$3:$C$11</c:f>
              <c:numCache>
                <c:formatCode>0.00%</c:formatCode>
                <c:ptCount val="9"/>
                <c:pt idx="0" formatCode="0%">
                  <c:v>0.5</c:v>
                </c:pt>
                <c:pt idx="1">
                  <c:v>0.40539999999999998</c:v>
                </c:pt>
                <c:pt idx="2">
                  <c:v>0.32429999999999998</c:v>
                </c:pt>
                <c:pt idx="3">
                  <c:v>0.2432</c:v>
                </c:pt>
                <c:pt idx="4">
                  <c:v>0.2162</c:v>
                </c:pt>
                <c:pt idx="5">
                  <c:v>0.2162</c:v>
                </c:pt>
                <c:pt idx="6">
                  <c:v>0.1351</c:v>
                </c:pt>
                <c:pt idx="7">
                  <c:v>9.4600000000000004E-2</c:v>
                </c:pt>
                <c:pt idx="8">
                  <c:v>6.7599999999999993E-2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D56-4B66-9F0E-45DC78AE8A5D}"/>
            </c:ext>
          </c:extLst>
        </c:ser>
        <c:ser>
          <c:idx val="2"/>
          <c:order val="2"/>
          <c:tx>
            <c:strRef>
              <c:f>Sheet2!$D$2</c:f>
              <c:strCache>
                <c:ptCount val="1"/>
                <c:pt idx="0">
                  <c:v>10-20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Sheet2!$A$3:$A$11</c:f>
              <c:strCache>
                <c:ptCount val="9"/>
                <c:pt idx="0">
                  <c:v>现有课程体系已经不能适应社会发展的需要</c:v>
                </c:pt>
                <c:pt idx="1">
                  <c:v>课程体系系统性欠强</c:v>
                </c:pt>
                <c:pt idx="2">
                  <c:v>各课程内容重复度高</c:v>
                </c:pt>
                <c:pt idx="3">
                  <c:v>现有实践教学环节（实验、实习、设计等）欠合理</c:v>
                </c:pt>
                <c:pt idx="4">
                  <c:v>教材不能满足教学需求</c:v>
                </c:pt>
                <c:pt idx="5">
                  <c:v>设置的课程多</c:v>
                </c:pt>
                <c:pt idx="6">
                  <c:v>存在用处不大的课程</c:v>
                </c:pt>
                <c:pt idx="7">
                  <c:v>因人设课</c:v>
                </c:pt>
                <c:pt idx="8">
                  <c:v>其它</c:v>
                </c:pt>
              </c:strCache>
            </c:strRef>
          </c:cat>
          <c:val>
            <c:numRef>
              <c:f>Sheet2!$D$3:$D$11</c:f>
              <c:numCache>
                <c:formatCode>0.00%</c:formatCode>
                <c:ptCount val="9"/>
                <c:pt idx="0">
                  <c:v>0.62239999999999995</c:v>
                </c:pt>
                <c:pt idx="1">
                  <c:v>0.62239999999999995</c:v>
                </c:pt>
                <c:pt idx="2">
                  <c:v>0.43880000000000002</c:v>
                </c:pt>
                <c:pt idx="3">
                  <c:v>0.40820000000000001</c:v>
                </c:pt>
                <c:pt idx="4">
                  <c:v>0.30609999999999998</c:v>
                </c:pt>
                <c:pt idx="5">
                  <c:v>0.25509999999999999</c:v>
                </c:pt>
                <c:pt idx="6">
                  <c:v>0.21429999999999999</c:v>
                </c:pt>
                <c:pt idx="7">
                  <c:v>4.0800000000000003E-2</c:v>
                </c:pt>
                <c:pt idx="8">
                  <c:v>5.0999999999999997E-2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D56-4B66-9F0E-45DC78AE8A5D}"/>
            </c:ext>
          </c:extLst>
        </c:ser>
        <c:ser>
          <c:idx val="3"/>
          <c:order val="3"/>
          <c:tx>
            <c:strRef>
              <c:f>Sheet2!$E$2</c:f>
              <c:strCache>
                <c:ptCount val="1"/>
                <c:pt idx="0">
                  <c:v>20-30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Sheet2!$A$3:$A$11</c:f>
              <c:strCache>
                <c:ptCount val="9"/>
                <c:pt idx="0">
                  <c:v>现有课程体系已经不能适应社会发展的需要</c:v>
                </c:pt>
                <c:pt idx="1">
                  <c:v>课程体系系统性欠强</c:v>
                </c:pt>
                <c:pt idx="2">
                  <c:v>各课程内容重复度高</c:v>
                </c:pt>
                <c:pt idx="3">
                  <c:v>现有实践教学环节（实验、实习、设计等）欠合理</c:v>
                </c:pt>
                <c:pt idx="4">
                  <c:v>教材不能满足教学需求</c:v>
                </c:pt>
                <c:pt idx="5">
                  <c:v>设置的课程多</c:v>
                </c:pt>
                <c:pt idx="6">
                  <c:v>存在用处不大的课程</c:v>
                </c:pt>
                <c:pt idx="7">
                  <c:v>因人设课</c:v>
                </c:pt>
                <c:pt idx="8">
                  <c:v>其它</c:v>
                </c:pt>
              </c:strCache>
            </c:strRef>
          </c:cat>
          <c:val>
            <c:numRef>
              <c:f>Sheet2!$E$3:$E$11</c:f>
              <c:numCache>
                <c:formatCode>0.00%</c:formatCode>
                <c:ptCount val="9"/>
                <c:pt idx="0">
                  <c:v>0.55359999999999998</c:v>
                </c:pt>
                <c:pt idx="1">
                  <c:v>0.44640000000000002</c:v>
                </c:pt>
                <c:pt idx="2">
                  <c:v>0.33929999999999999</c:v>
                </c:pt>
                <c:pt idx="3">
                  <c:v>0.39290000000000003</c:v>
                </c:pt>
                <c:pt idx="4" formatCode="0%">
                  <c:v>0.25</c:v>
                </c:pt>
                <c:pt idx="5">
                  <c:v>0.21429999999999999</c:v>
                </c:pt>
                <c:pt idx="6">
                  <c:v>0.16070000000000001</c:v>
                </c:pt>
                <c:pt idx="7">
                  <c:v>0.125</c:v>
                </c:pt>
                <c:pt idx="8">
                  <c:v>5.3600000000000002E-2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D56-4B66-9F0E-45DC78AE8A5D}"/>
            </c:ext>
          </c:extLst>
        </c:ser>
        <c:ser>
          <c:idx val="4"/>
          <c:order val="4"/>
          <c:tx>
            <c:strRef>
              <c:f>Sheet2!$F$2</c:f>
              <c:strCache>
                <c:ptCount val="1"/>
                <c:pt idx="0">
                  <c:v>&gt;30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Sheet2!$A$3:$A$11</c:f>
              <c:strCache>
                <c:ptCount val="9"/>
                <c:pt idx="0">
                  <c:v>现有课程体系已经不能适应社会发展的需要</c:v>
                </c:pt>
                <c:pt idx="1">
                  <c:v>课程体系系统性欠强</c:v>
                </c:pt>
                <c:pt idx="2">
                  <c:v>各课程内容重复度高</c:v>
                </c:pt>
                <c:pt idx="3">
                  <c:v>现有实践教学环节（实验、实习、设计等）欠合理</c:v>
                </c:pt>
                <c:pt idx="4">
                  <c:v>教材不能满足教学需求</c:v>
                </c:pt>
                <c:pt idx="5">
                  <c:v>设置的课程多</c:v>
                </c:pt>
                <c:pt idx="6">
                  <c:v>存在用处不大的课程</c:v>
                </c:pt>
                <c:pt idx="7">
                  <c:v>因人设课</c:v>
                </c:pt>
                <c:pt idx="8">
                  <c:v>其它</c:v>
                </c:pt>
              </c:strCache>
            </c:strRef>
          </c:cat>
          <c:val>
            <c:numRef>
              <c:f>Sheet2!$F$3:$F$11</c:f>
              <c:numCache>
                <c:formatCode>0.00%</c:formatCode>
                <c:ptCount val="9"/>
                <c:pt idx="0">
                  <c:v>0.75760000000000005</c:v>
                </c:pt>
                <c:pt idx="1">
                  <c:v>0.42420000000000002</c:v>
                </c:pt>
                <c:pt idx="2">
                  <c:v>0.36359999999999998</c:v>
                </c:pt>
                <c:pt idx="3">
                  <c:v>0.54549999999999998</c:v>
                </c:pt>
                <c:pt idx="4">
                  <c:v>0.51519999999999999</c:v>
                </c:pt>
                <c:pt idx="5">
                  <c:v>0.36359999999999998</c:v>
                </c:pt>
                <c:pt idx="6">
                  <c:v>0.18179999999999999</c:v>
                </c:pt>
                <c:pt idx="7">
                  <c:v>0.18179999999999999</c:v>
                </c:pt>
                <c:pt idx="8">
                  <c:v>3.0300000000000001E-2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D56-4B66-9F0E-45DC78AE8A5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1304054784"/>
        <c:axId val="1304060544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Sheet2!$B$2</c15:sqref>
                        </c15:formulaRef>
                      </c:ext>
                    </c:extLst>
                    <c:strCache>
                      <c:ptCount val="1"/>
                      <c:pt idx="0">
                        <c:v>整体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Sheet2!$A$3:$A$11</c15:sqref>
                        </c15:formulaRef>
                      </c:ext>
                    </c:extLst>
                    <c:strCache>
                      <c:ptCount val="9"/>
                      <c:pt idx="0">
                        <c:v>现有课程体系已经不能适应社会发展的需要</c:v>
                      </c:pt>
                      <c:pt idx="1">
                        <c:v>课程体系系统性欠强</c:v>
                      </c:pt>
                      <c:pt idx="2">
                        <c:v>各课程内容重复度高</c:v>
                      </c:pt>
                      <c:pt idx="3">
                        <c:v>现有实践教学环节（实验、实习、设计等）欠合理</c:v>
                      </c:pt>
                      <c:pt idx="4">
                        <c:v>教材不能满足教学需求</c:v>
                      </c:pt>
                      <c:pt idx="5">
                        <c:v>设置的课程多</c:v>
                      </c:pt>
                      <c:pt idx="6">
                        <c:v>存在用处不大的课程</c:v>
                      </c:pt>
                      <c:pt idx="7">
                        <c:v>因人设课</c:v>
                      </c:pt>
                      <c:pt idx="8">
                        <c:v>其它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Sheet2!$B$3:$B$11</c15:sqref>
                        </c15:formulaRef>
                      </c:ext>
                    </c:extLst>
                    <c:numCache>
                      <c:formatCode>0.00%</c:formatCode>
                      <c:ptCount val="9"/>
                      <c:pt idx="0" formatCode="0%">
                        <c:v>0.59</c:v>
                      </c:pt>
                      <c:pt idx="1">
                        <c:v>0.42909999999999998</c:v>
                      </c:pt>
                      <c:pt idx="2">
                        <c:v>0.36399999999999999</c:v>
                      </c:pt>
                      <c:pt idx="3">
                        <c:v>0.3372</c:v>
                      </c:pt>
                      <c:pt idx="4">
                        <c:v>0.27589999999999998</c:v>
                      </c:pt>
                      <c:pt idx="5">
                        <c:v>0.23369999999999999</c:v>
                      </c:pt>
                      <c:pt idx="6">
                        <c:v>0.1188</c:v>
                      </c:pt>
                      <c:pt idx="7">
                        <c:v>9.1999999999999998E-2</c:v>
                      </c:pt>
                      <c:pt idx="8">
                        <c:v>5.3600000000000002E-2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4-CD56-4B66-9F0E-45DC78AE8A5D}"/>
                  </c:ext>
                </c:extLst>
              </c15:ser>
            </c15:filteredBarSeries>
            <c15:filteredBarSeries>
              <c15:ser>
                <c:idx val="5"/>
                <c:order val="5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Sheet2!$G$2</c15:sqref>
                        </c15:formulaRef>
                      </c:ext>
                    </c:extLst>
                    <c:strCache>
                      <c:ptCount val="1"/>
                      <c:pt idx="0">
                        <c:v>高校</c:v>
                      </c:pt>
                    </c:strCache>
                  </c:strRef>
                </c:tx>
                <c:spPr>
                  <a:solidFill>
                    <a:schemeClr val="accent6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Sheet2!$A$3:$A$11</c15:sqref>
                        </c15:formulaRef>
                      </c:ext>
                    </c:extLst>
                    <c:strCache>
                      <c:ptCount val="9"/>
                      <c:pt idx="0">
                        <c:v>现有课程体系已经不能适应社会发展的需要</c:v>
                      </c:pt>
                      <c:pt idx="1">
                        <c:v>课程体系系统性欠强</c:v>
                      </c:pt>
                      <c:pt idx="2">
                        <c:v>各课程内容重复度高</c:v>
                      </c:pt>
                      <c:pt idx="3">
                        <c:v>现有实践教学环节（实验、实习、设计等）欠合理</c:v>
                      </c:pt>
                      <c:pt idx="4">
                        <c:v>教材不能满足教学需求</c:v>
                      </c:pt>
                      <c:pt idx="5">
                        <c:v>设置的课程多</c:v>
                      </c:pt>
                      <c:pt idx="6">
                        <c:v>存在用处不大的课程</c:v>
                      </c:pt>
                      <c:pt idx="7">
                        <c:v>因人设课</c:v>
                      </c:pt>
                      <c:pt idx="8">
                        <c:v>其它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Sheet2!$G$3:$G$11</c15:sqref>
                        </c15:formulaRef>
                      </c:ext>
                    </c:extLst>
                    <c:numCache>
                      <c:formatCode>0.00%</c:formatCode>
                      <c:ptCount val="9"/>
                      <c:pt idx="0">
                        <c:v>0.58909999999999996</c:v>
                      </c:pt>
                      <c:pt idx="1">
                        <c:v>0.42570000000000002</c:v>
                      </c:pt>
                      <c:pt idx="2">
                        <c:v>0.43559999999999999</c:v>
                      </c:pt>
                      <c:pt idx="3">
                        <c:v>0.29699999999999999</c:v>
                      </c:pt>
                      <c:pt idx="4">
                        <c:v>0.33660000000000001</c:v>
                      </c:pt>
                      <c:pt idx="5">
                        <c:v>0.28220000000000001</c:v>
                      </c:pt>
                      <c:pt idx="6">
                        <c:v>0.104</c:v>
                      </c:pt>
                      <c:pt idx="7">
                        <c:v>0.1139</c:v>
                      </c:pt>
                      <c:pt idx="8">
                        <c:v>5.45E-2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5-CD56-4B66-9F0E-45DC78AE8A5D}"/>
                  </c:ext>
                </c:extLst>
              </c15:ser>
            </c15:filteredBarSeries>
            <c15:filteredBarSeries>
              <c15:ser>
                <c:idx val="6"/>
                <c:order val="6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Sheet2!$H$2</c15:sqref>
                        </c15:formulaRef>
                      </c:ext>
                    </c:extLst>
                    <c:strCache>
                      <c:ptCount val="1"/>
                      <c:pt idx="0">
                        <c:v>设计院</c:v>
                      </c:pt>
                    </c:strCache>
                  </c:strRef>
                </c:tx>
                <c:spPr>
                  <a:solidFill>
                    <a:schemeClr val="accent1">
                      <a:lumMod val="60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Sheet2!$A$3:$A$11</c15:sqref>
                        </c15:formulaRef>
                      </c:ext>
                    </c:extLst>
                    <c:strCache>
                      <c:ptCount val="9"/>
                      <c:pt idx="0">
                        <c:v>现有课程体系已经不能适应社会发展的需要</c:v>
                      </c:pt>
                      <c:pt idx="1">
                        <c:v>课程体系系统性欠强</c:v>
                      </c:pt>
                      <c:pt idx="2">
                        <c:v>各课程内容重复度高</c:v>
                      </c:pt>
                      <c:pt idx="3">
                        <c:v>现有实践教学环节（实验、实习、设计等）欠合理</c:v>
                      </c:pt>
                      <c:pt idx="4">
                        <c:v>教材不能满足教学需求</c:v>
                      </c:pt>
                      <c:pt idx="5">
                        <c:v>设置的课程多</c:v>
                      </c:pt>
                      <c:pt idx="6">
                        <c:v>存在用处不大的课程</c:v>
                      </c:pt>
                      <c:pt idx="7">
                        <c:v>因人设课</c:v>
                      </c:pt>
                      <c:pt idx="8">
                        <c:v>其它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Sheet2!$H$3:$H$11</c15:sqref>
                        </c15:formulaRef>
                      </c:ext>
                    </c:extLst>
                    <c:numCache>
                      <c:formatCode>0.00%</c:formatCode>
                      <c:ptCount val="9"/>
                      <c:pt idx="0">
                        <c:v>0.56100000000000005</c:v>
                      </c:pt>
                      <c:pt idx="1">
                        <c:v>0.53659999999999997</c:v>
                      </c:pt>
                      <c:pt idx="2">
                        <c:v>0.122</c:v>
                      </c:pt>
                      <c:pt idx="3">
                        <c:v>0.41460000000000002</c:v>
                      </c:pt>
                      <c:pt idx="4">
                        <c:v>4.8800000000000003E-2</c:v>
                      </c:pt>
                      <c:pt idx="5">
                        <c:v>7.3200000000000001E-2</c:v>
                      </c:pt>
                      <c:pt idx="6">
                        <c:v>0.122</c:v>
                      </c:pt>
                      <c:pt idx="7">
                        <c:v>2.4400000000000002E-2</c:v>
                      </c:pt>
                      <c:pt idx="8">
                        <c:v>4.8800000000000003E-2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6-CD56-4B66-9F0E-45DC78AE8A5D}"/>
                  </c:ext>
                </c:extLst>
              </c15:ser>
            </c15:filteredBarSeries>
            <c15:filteredBarSeries>
              <c15:ser>
                <c:idx val="7"/>
                <c:order val="7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Sheet2!$I$2</c15:sqref>
                        </c15:formulaRef>
                      </c:ext>
                    </c:extLst>
                    <c:strCache>
                      <c:ptCount val="1"/>
                      <c:pt idx="0">
                        <c:v>其他企业</c:v>
                      </c:pt>
                    </c:strCache>
                  </c:strRef>
                </c:tx>
                <c:spPr>
                  <a:solidFill>
                    <a:schemeClr val="accent2">
                      <a:lumMod val="60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Sheet2!$A$3:$A$11</c15:sqref>
                        </c15:formulaRef>
                      </c:ext>
                    </c:extLst>
                    <c:strCache>
                      <c:ptCount val="9"/>
                      <c:pt idx="0">
                        <c:v>现有课程体系已经不能适应社会发展的需要</c:v>
                      </c:pt>
                      <c:pt idx="1">
                        <c:v>课程体系系统性欠强</c:v>
                      </c:pt>
                      <c:pt idx="2">
                        <c:v>各课程内容重复度高</c:v>
                      </c:pt>
                      <c:pt idx="3">
                        <c:v>现有实践教学环节（实验、实习、设计等）欠合理</c:v>
                      </c:pt>
                      <c:pt idx="4">
                        <c:v>教材不能满足教学需求</c:v>
                      </c:pt>
                      <c:pt idx="5">
                        <c:v>设置的课程多</c:v>
                      </c:pt>
                      <c:pt idx="6">
                        <c:v>存在用处不大的课程</c:v>
                      </c:pt>
                      <c:pt idx="7">
                        <c:v>因人设课</c:v>
                      </c:pt>
                      <c:pt idx="8">
                        <c:v>其它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Sheet2!$I$3:$I$11</c15:sqref>
                        </c15:formulaRef>
                      </c:ext>
                    </c:extLst>
                    <c:numCache>
                      <c:formatCode>0.00%</c:formatCode>
                      <c:ptCount val="9"/>
                      <c:pt idx="0">
                        <c:v>0.66669999999999996</c:v>
                      </c:pt>
                      <c:pt idx="1">
                        <c:v>0.22220000000000001</c:v>
                      </c:pt>
                      <c:pt idx="2">
                        <c:v>0.1111</c:v>
                      </c:pt>
                      <c:pt idx="3">
                        <c:v>0.61109999999999998</c:v>
                      </c:pt>
                      <c:pt idx="4">
                        <c:v>0.1111</c:v>
                      </c:pt>
                      <c:pt idx="5">
                        <c:v>5.5599999999999997E-2</c:v>
                      </c:pt>
                      <c:pt idx="6">
                        <c:v>0.27779999999999999</c:v>
                      </c:pt>
                      <c:pt idx="7" formatCode="0%">
                        <c:v>0</c:v>
                      </c:pt>
                      <c:pt idx="8">
                        <c:v>5.5599999999999997E-2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7-CD56-4B66-9F0E-45DC78AE8A5D}"/>
                  </c:ext>
                </c:extLst>
              </c15:ser>
            </c15:filteredBarSeries>
          </c:ext>
        </c:extLst>
      </c:barChart>
      <c:catAx>
        <c:axId val="130405478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1304060544"/>
        <c:crosses val="autoZero"/>
        <c:auto val="1"/>
        <c:lblAlgn val="ctr"/>
        <c:lblOffset val="100"/>
        <c:noMultiLvlLbl val="0"/>
      </c:catAx>
      <c:valAx>
        <c:axId val="1304060544"/>
        <c:scaling>
          <c:orientation val="minMax"/>
        </c:scaling>
        <c:delete val="0"/>
        <c:axPos val="b"/>
        <c:majorGridlines>
          <c:spPr>
            <a:ln w="6350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 w="1270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040547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59064308976343882"/>
          <c:y val="3.8450107480320482E-2"/>
          <c:w val="0.32498816416460835"/>
          <c:h val="5.7082050724343282E-2"/>
        </c:manualLayout>
      </c:layout>
      <c:overlay val="0"/>
      <c:spPr>
        <a:solidFill>
          <a:schemeClr val="bg1">
            <a:lumMod val="95000"/>
          </a:schemeClr>
        </a:solidFill>
        <a:ln>
          <a:solidFill>
            <a:schemeClr val="tx1">
              <a:lumMod val="15000"/>
              <a:lumOff val="85000"/>
            </a:schemeClr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47807191622312839"/>
          <c:y val="2.5163399987823579E-2"/>
          <c:w val="0.48715217724782445"/>
          <c:h val="0.88214054254235719"/>
        </c:manualLayout>
      </c:layout>
      <c:barChart>
        <c:barDir val="bar"/>
        <c:grouping val="clustered"/>
        <c:varyColors val="0"/>
        <c:ser>
          <c:idx val="5"/>
          <c:order val="5"/>
          <c:tx>
            <c:strRef>
              <c:f>Sheet2!$G$107</c:f>
              <c:strCache>
                <c:ptCount val="1"/>
                <c:pt idx="0">
                  <c:v>高校</c:v>
                </c:pt>
              </c:strCache>
              <c:extLst xmlns:c15="http://schemas.microsoft.com/office/drawing/2012/chart"/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Sheet2!$A$108:$A$111</c:f>
              <c:strCache>
                <c:ptCount val="4"/>
                <c:pt idx="0">
                  <c:v>课程实验</c:v>
                </c:pt>
                <c:pt idx="1">
                  <c:v>实习</c:v>
                </c:pt>
                <c:pt idx="2">
                  <c:v>设计</c:v>
                </c:pt>
                <c:pt idx="3">
                  <c:v>无需改进</c:v>
                </c:pt>
              </c:strCache>
              <c:extLst xmlns:c15="http://schemas.microsoft.com/office/drawing/2012/chart"/>
            </c:strRef>
          </c:cat>
          <c:val>
            <c:numRef>
              <c:f>Sheet2!$G$108:$G$111</c:f>
              <c:numCache>
                <c:formatCode>0.00%</c:formatCode>
                <c:ptCount val="4"/>
                <c:pt idx="0">
                  <c:v>0.25740000000000002</c:v>
                </c:pt>
                <c:pt idx="1">
                  <c:v>0.6139</c:v>
                </c:pt>
                <c:pt idx="2">
                  <c:v>0.44059999999999999</c:v>
                </c:pt>
                <c:pt idx="3">
                  <c:v>0.12870000000000001</c:v>
                </c:pt>
              </c:numCache>
              <c:extLst xmlns:c15="http://schemas.microsoft.com/office/drawing/2012/chart"/>
            </c:numRef>
          </c:val>
          <c:extLst>
            <c:ext xmlns:c16="http://schemas.microsoft.com/office/drawing/2014/chart" uri="{C3380CC4-5D6E-409C-BE32-E72D297353CC}">
              <c16:uniqueId val="{00000000-5756-4BE1-A7D2-8FB5A4C81A05}"/>
            </c:ext>
          </c:extLst>
        </c:ser>
        <c:ser>
          <c:idx val="6"/>
          <c:order val="6"/>
          <c:tx>
            <c:strRef>
              <c:f>Sheet2!$H$107</c:f>
              <c:strCache>
                <c:ptCount val="1"/>
                <c:pt idx="0">
                  <c:v>设计院</c:v>
                </c:pt>
              </c:strCache>
              <c:extLst xmlns:c15="http://schemas.microsoft.com/office/drawing/2012/chart"/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Sheet2!$A$108:$A$111</c:f>
              <c:strCache>
                <c:ptCount val="4"/>
                <c:pt idx="0">
                  <c:v>课程实验</c:v>
                </c:pt>
                <c:pt idx="1">
                  <c:v>实习</c:v>
                </c:pt>
                <c:pt idx="2">
                  <c:v>设计</c:v>
                </c:pt>
                <c:pt idx="3">
                  <c:v>无需改进</c:v>
                </c:pt>
              </c:strCache>
              <c:extLst xmlns:c15="http://schemas.microsoft.com/office/drawing/2012/chart"/>
            </c:strRef>
          </c:cat>
          <c:val>
            <c:numRef>
              <c:f>Sheet2!$H$108:$H$111</c:f>
              <c:numCache>
                <c:formatCode>0.00%</c:formatCode>
                <c:ptCount val="4"/>
                <c:pt idx="0">
                  <c:v>0.31709999999999999</c:v>
                </c:pt>
                <c:pt idx="1">
                  <c:v>0.60980000000000001</c:v>
                </c:pt>
                <c:pt idx="2">
                  <c:v>0.58540000000000003</c:v>
                </c:pt>
                <c:pt idx="3">
                  <c:v>0.122</c:v>
                </c:pt>
              </c:numCache>
              <c:extLst xmlns:c15="http://schemas.microsoft.com/office/drawing/2012/chart"/>
            </c:numRef>
          </c:val>
          <c:extLst>
            <c:ext xmlns:c16="http://schemas.microsoft.com/office/drawing/2014/chart" uri="{C3380CC4-5D6E-409C-BE32-E72D297353CC}">
              <c16:uniqueId val="{00000001-5756-4BE1-A7D2-8FB5A4C81A05}"/>
            </c:ext>
          </c:extLst>
        </c:ser>
        <c:ser>
          <c:idx val="7"/>
          <c:order val="7"/>
          <c:tx>
            <c:strRef>
              <c:f>Sheet2!$I$107</c:f>
              <c:strCache>
                <c:ptCount val="1"/>
                <c:pt idx="0">
                  <c:v>其他企业</c:v>
                </c:pt>
              </c:strCache>
              <c:extLst xmlns:c15="http://schemas.microsoft.com/office/drawing/2012/chart"/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Sheet2!$A$108:$A$111</c:f>
              <c:strCache>
                <c:ptCount val="4"/>
                <c:pt idx="0">
                  <c:v>课程实验</c:v>
                </c:pt>
                <c:pt idx="1">
                  <c:v>实习</c:v>
                </c:pt>
                <c:pt idx="2">
                  <c:v>设计</c:v>
                </c:pt>
                <c:pt idx="3">
                  <c:v>无需改进</c:v>
                </c:pt>
              </c:strCache>
              <c:extLst xmlns:c15="http://schemas.microsoft.com/office/drawing/2012/chart"/>
            </c:strRef>
          </c:cat>
          <c:val>
            <c:numRef>
              <c:f>Sheet2!$I$108:$I$111</c:f>
              <c:numCache>
                <c:formatCode>0.00%</c:formatCode>
                <c:ptCount val="4"/>
                <c:pt idx="0">
                  <c:v>0.33329999999999999</c:v>
                </c:pt>
                <c:pt idx="1">
                  <c:v>0.55559999999999998</c:v>
                </c:pt>
                <c:pt idx="2">
                  <c:v>0.38890000000000002</c:v>
                </c:pt>
                <c:pt idx="3">
                  <c:v>5.5599999999999997E-2</c:v>
                </c:pt>
              </c:numCache>
              <c:extLst xmlns:c15="http://schemas.microsoft.com/office/drawing/2012/chart"/>
            </c:numRef>
          </c:val>
          <c:extLst>
            <c:ext xmlns:c16="http://schemas.microsoft.com/office/drawing/2014/chart" uri="{C3380CC4-5D6E-409C-BE32-E72D297353CC}">
              <c16:uniqueId val="{00000002-5756-4BE1-A7D2-8FB5A4C81A0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1304054784"/>
        <c:axId val="1304060544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Sheet2!$B$107</c15:sqref>
                        </c15:formulaRef>
                      </c:ext>
                    </c:extLst>
                    <c:strCache>
                      <c:ptCount val="1"/>
                      <c:pt idx="0">
                        <c:v>比例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Sheet2!$A$108:$A$111</c15:sqref>
                        </c15:formulaRef>
                      </c:ext>
                    </c:extLst>
                    <c:strCache>
                      <c:ptCount val="4"/>
                      <c:pt idx="0">
                        <c:v>课程实验</c:v>
                      </c:pt>
                      <c:pt idx="1">
                        <c:v>实习</c:v>
                      </c:pt>
                      <c:pt idx="2">
                        <c:v>设计</c:v>
                      </c:pt>
                      <c:pt idx="3">
                        <c:v>无需改进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Sheet2!$B$108:$B$111</c15:sqref>
                        </c15:formulaRef>
                      </c:ext>
                    </c:extLst>
                    <c:numCache>
                      <c:formatCode>0.00%</c:formatCode>
                      <c:ptCount val="4"/>
                      <c:pt idx="0">
                        <c:v>0.27200000000000002</c:v>
                      </c:pt>
                      <c:pt idx="1">
                        <c:v>0.60919999999999996</c:v>
                      </c:pt>
                      <c:pt idx="2">
                        <c:v>0.45979999999999999</c:v>
                      </c:pt>
                      <c:pt idx="3">
                        <c:v>0.1226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3-5756-4BE1-A7D2-8FB5A4C81A05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Sheet2!$C$107</c15:sqref>
                        </c15:formulaRef>
                      </c:ext>
                    </c:extLst>
                    <c:strCache>
                      <c:ptCount val="1"/>
                      <c:pt idx="0">
                        <c:v>&lt;10</c:v>
                      </c:pt>
                    </c:strCache>
                  </c:strRef>
                </c:tx>
                <c:spPr>
                  <a:solidFill>
                    <a:schemeClr val="accent2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Sheet2!$A$108:$A$111</c15:sqref>
                        </c15:formulaRef>
                      </c:ext>
                    </c:extLst>
                    <c:strCache>
                      <c:ptCount val="4"/>
                      <c:pt idx="0">
                        <c:v>课程实验</c:v>
                      </c:pt>
                      <c:pt idx="1">
                        <c:v>实习</c:v>
                      </c:pt>
                      <c:pt idx="2">
                        <c:v>设计</c:v>
                      </c:pt>
                      <c:pt idx="3">
                        <c:v>无需改进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Sheet2!$C$108:$C$111</c15:sqref>
                        </c15:formulaRef>
                      </c:ext>
                    </c:extLst>
                    <c:numCache>
                      <c:formatCode>0.00%</c:formatCode>
                      <c:ptCount val="4"/>
                      <c:pt idx="0">
                        <c:v>0.32429999999999998</c:v>
                      </c:pt>
                      <c:pt idx="1">
                        <c:v>0.54049999999999998</c:v>
                      </c:pt>
                      <c:pt idx="2">
                        <c:v>0.40539999999999998</c:v>
                      </c:pt>
                      <c:pt idx="3">
                        <c:v>0.1351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4-5756-4BE1-A7D2-8FB5A4C81A05}"/>
                  </c:ext>
                </c:extLst>
              </c15:ser>
            </c15:filteredBarSeries>
            <c15:filteredBar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Sheet2!$D$107</c15:sqref>
                        </c15:formulaRef>
                      </c:ext>
                    </c:extLst>
                    <c:strCache>
                      <c:ptCount val="1"/>
                      <c:pt idx="0">
                        <c:v>10-20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Sheet2!$A$108:$A$111</c15:sqref>
                        </c15:formulaRef>
                      </c:ext>
                    </c:extLst>
                    <c:strCache>
                      <c:ptCount val="4"/>
                      <c:pt idx="0">
                        <c:v>课程实验</c:v>
                      </c:pt>
                      <c:pt idx="1">
                        <c:v>实习</c:v>
                      </c:pt>
                      <c:pt idx="2">
                        <c:v>设计</c:v>
                      </c:pt>
                      <c:pt idx="3">
                        <c:v>无需改进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Sheet2!$D$108:$D$111</c15:sqref>
                        </c15:formulaRef>
                      </c:ext>
                    </c:extLst>
                    <c:numCache>
                      <c:formatCode>0.00%</c:formatCode>
                      <c:ptCount val="4"/>
                      <c:pt idx="0">
                        <c:v>0.24490000000000001</c:v>
                      </c:pt>
                      <c:pt idx="1">
                        <c:v>0.62239999999999995</c:v>
                      </c:pt>
                      <c:pt idx="2">
                        <c:v>0.48980000000000001</c:v>
                      </c:pt>
                      <c:pt idx="3">
                        <c:v>0.10199999999999999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5-5756-4BE1-A7D2-8FB5A4C81A05}"/>
                  </c:ext>
                </c:extLst>
              </c15:ser>
            </c15:filteredBarSeries>
            <c15:filteredBarSeries>
              <c15:ser>
                <c:idx val="3"/>
                <c:order val="3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Sheet2!$E$107</c15:sqref>
                        </c15:formulaRef>
                      </c:ext>
                    </c:extLst>
                    <c:strCache>
                      <c:ptCount val="1"/>
                      <c:pt idx="0">
                        <c:v>20-30</c:v>
                      </c:pt>
                    </c:strCache>
                  </c:strRef>
                </c:tx>
                <c:spPr>
                  <a:solidFill>
                    <a:schemeClr val="accent4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Sheet2!$A$108:$A$111</c15:sqref>
                        </c15:formulaRef>
                      </c:ext>
                    </c:extLst>
                    <c:strCache>
                      <c:ptCount val="4"/>
                      <c:pt idx="0">
                        <c:v>课程实验</c:v>
                      </c:pt>
                      <c:pt idx="1">
                        <c:v>实习</c:v>
                      </c:pt>
                      <c:pt idx="2">
                        <c:v>设计</c:v>
                      </c:pt>
                      <c:pt idx="3">
                        <c:v>无需改进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Sheet2!$E$108:$E$111</c15:sqref>
                        </c15:formulaRef>
                      </c:ext>
                    </c:extLst>
                    <c:numCache>
                      <c:formatCode>0.00%</c:formatCode>
                      <c:ptCount val="4"/>
                      <c:pt idx="0">
                        <c:v>0.2321</c:v>
                      </c:pt>
                      <c:pt idx="1">
                        <c:v>0.60709999999999997</c:v>
                      </c:pt>
                      <c:pt idx="2">
                        <c:v>0.41070000000000001</c:v>
                      </c:pt>
                      <c:pt idx="3">
                        <c:v>0.1429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6-5756-4BE1-A7D2-8FB5A4C81A05}"/>
                  </c:ext>
                </c:extLst>
              </c15:ser>
            </c15:filteredBarSeries>
            <c15:filteredBarSeries>
              <c15:ser>
                <c:idx val="4"/>
                <c:order val="4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Sheet2!$F$107</c15:sqref>
                        </c15:formulaRef>
                      </c:ext>
                    </c:extLst>
                    <c:strCache>
                      <c:ptCount val="1"/>
                      <c:pt idx="0">
                        <c:v>&gt;30</c:v>
                      </c:pt>
                    </c:strCache>
                  </c:strRef>
                </c:tx>
                <c:spPr>
                  <a:solidFill>
                    <a:schemeClr val="accent5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Sheet2!$A$108:$A$111</c15:sqref>
                        </c15:formulaRef>
                      </c:ext>
                    </c:extLst>
                    <c:strCache>
                      <c:ptCount val="4"/>
                      <c:pt idx="0">
                        <c:v>课程实验</c:v>
                      </c:pt>
                      <c:pt idx="1">
                        <c:v>实习</c:v>
                      </c:pt>
                      <c:pt idx="2">
                        <c:v>设计</c:v>
                      </c:pt>
                      <c:pt idx="3">
                        <c:v>无需改进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Sheet2!$F$108:$F$111</c15:sqref>
                        </c15:formulaRef>
                      </c:ext>
                    </c:extLst>
                    <c:numCache>
                      <c:formatCode>0.00%</c:formatCode>
                      <c:ptCount val="4"/>
                      <c:pt idx="0">
                        <c:v>0.30299999999999999</c:v>
                      </c:pt>
                      <c:pt idx="1">
                        <c:v>0.72729999999999995</c:v>
                      </c:pt>
                      <c:pt idx="2">
                        <c:v>0.57579999999999998</c:v>
                      </c:pt>
                      <c:pt idx="3">
                        <c:v>0.1212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7-5756-4BE1-A7D2-8FB5A4C81A05}"/>
                  </c:ext>
                </c:extLst>
              </c15:ser>
            </c15:filteredBarSeries>
          </c:ext>
        </c:extLst>
      </c:barChart>
      <c:catAx>
        <c:axId val="130405478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1304060544"/>
        <c:crosses val="autoZero"/>
        <c:auto val="1"/>
        <c:lblAlgn val="ctr"/>
        <c:lblOffset val="100"/>
        <c:noMultiLvlLbl val="0"/>
      </c:catAx>
      <c:valAx>
        <c:axId val="1304060544"/>
        <c:scaling>
          <c:orientation val="minMax"/>
          <c:max val="1"/>
        </c:scaling>
        <c:delete val="0"/>
        <c:axPos val="b"/>
        <c:majorGridlines>
          <c:spPr>
            <a:ln w="6350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numFmt formatCode="0%" sourceLinked="0"/>
        <c:majorTickMark val="none"/>
        <c:minorTickMark val="none"/>
        <c:tickLblPos val="nextTo"/>
        <c:spPr>
          <a:noFill/>
          <a:ln w="1270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13040547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59064308976343882"/>
          <c:y val="3.8450107480320482E-2"/>
          <c:w val="0.32498816416460835"/>
          <c:h val="5.7821085835963508E-2"/>
        </c:manualLayout>
      </c:layout>
      <c:overlay val="0"/>
      <c:spPr>
        <a:solidFill>
          <a:schemeClr val="bg1">
            <a:lumMod val="95000"/>
          </a:schemeClr>
        </a:solidFill>
        <a:ln>
          <a:solidFill>
            <a:schemeClr val="tx1">
              <a:lumMod val="15000"/>
              <a:lumOff val="85000"/>
            </a:schemeClr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/>
              </a:solidFill>
              <a:latin typeface="+mn-ea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600" b="1">
          <a:solidFill>
            <a:schemeClr val="tx1"/>
          </a:solidFill>
          <a:latin typeface="+mn-ea"/>
          <a:ea typeface="+mn-ea"/>
        </a:defRPr>
      </a:pPr>
      <a:endParaRPr lang="zh-CN"/>
    </a:p>
  </c:txPr>
  <c:externalData r:id="rId4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47807191622312839"/>
          <c:y val="2.5163399987823579E-2"/>
          <c:w val="0.48715217724782445"/>
          <c:h val="0.88214054254235719"/>
        </c:manualLayout>
      </c:layout>
      <c:barChart>
        <c:barDir val="bar"/>
        <c:grouping val="clustered"/>
        <c:varyColors val="0"/>
        <c:ser>
          <c:idx val="1"/>
          <c:order val="1"/>
          <c:tx>
            <c:strRef>
              <c:f>Sheet2!$C$141</c:f>
              <c:strCache>
                <c:ptCount val="1"/>
                <c:pt idx="0">
                  <c:v>&lt;10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Sheet2!$A$142:$A$146</c:f>
              <c:strCache>
                <c:ptCount val="5"/>
                <c:pt idx="0">
                  <c:v>须考虑的因素太多（如评估、教师教学课时要求等）</c:v>
                </c:pt>
                <c:pt idx="1">
                  <c:v>不知道怎么改</c:v>
                </c:pt>
                <c:pt idx="2">
                  <c:v>单位专业教师重视不够</c:v>
                </c:pt>
                <c:pt idx="3">
                  <c:v>专业教师认为工作量太大</c:v>
                </c:pt>
                <c:pt idx="4">
                  <c:v>其它</c:v>
                </c:pt>
              </c:strCache>
            </c:strRef>
          </c:cat>
          <c:val>
            <c:numRef>
              <c:f>Sheet2!$C$142:$C$146</c:f>
              <c:numCache>
                <c:formatCode>0.00%</c:formatCode>
                <c:ptCount val="5"/>
                <c:pt idx="0">
                  <c:v>0.70269999999999999</c:v>
                </c:pt>
                <c:pt idx="1">
                  <c:v>0.1757</c:v>
                </c:pt>
                <c:pt idx="2">
                  <c:v>4.0500000000000001E-2</c:v>
                </c:pt>
                <c:pt idx="3">
                  <c:v>6.7599999999999993E-2</c:v>
                </c:pt>
                <c:pt idx="4">
                  <c:v>1.35E-2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F65-4BA3-A037-6401295B25A2}"/>
            </c:ext>
          </c:extLst>
        </c:ser>
        <c:ser>
          <c:idx val="2"/>
          <c:order val="2"/>
          <c:tx>
            <c:strRef>
              <c:f>Sheet2!$D$141</c:f>
              <c:strCache>
                <c:ptCount val="1"/>
                <c:pt idx="0">
                  <c:v>10-20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Sheet2!$A$142:$A$146</c:f>
              <c:strCache>
                <c:ptCount val="5"/>
                <c:pt idx="0">
                  <c:v>须考虑的因素太多（如评估、教师教学课时要求等）</c:v>
                </c:pt>
                <c:pt idx="1">
                  <c:v>不知道怎么改</c:v>
                </c:pt>
                <c:pt idx="2">
                  <c:v>单位专业教师重视不够</c:v>
                </c:pt>
                <c:pt idx="3">
                  <c:v>专业教师认为工作量太大</c:v>
                </c:pt>
                <c:pt idx="4">
                  <c:v>其它</c:v>
                </c:pt>
              </c:strCache>
            </c:strRef>
          </c:cat>
          <c:val>
            <c:numRef>
              <c:f>Sheet2!$D$142:$D$146</c:f>
              <c:numCache>
                <c:formatCode>0.00%</c:formatCode>
                <c:ptCount val="5"/>
                <c:pt idx="0">
                  <c:v>0.75509999999999999</c:v>
                </c:pt>
                <c:pt idx="1">
                  <c:v>0.10199999999999999</c:v>
                </c:pt>
                <c:pt idx="2">
                  <c:v>8.1600000000000006E-2</c:v>
                </c:pt>
                <c:pt idx="3">
                  <c:v>3.0599999999999999E-2</c:v>
                </c:pt>
                <c:pt idx="4">
                  <c:v>3.0599999999999999E-2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F65-4BA3-A037-6401295B25A2}"/>
            </c:ext>
          </c:extLst>
        </c:ser>
        <c:ser>
          <c:idx val="3"/>
          <c:order val="3"/>
          <c:tx>
            <c:strRef>
              <c:f>Sheet2!$E$141</c:f>
              <c:strCache>
                <c:ptCount val="1"/>
                <c:pt idx="0">
                  <c:v>20-30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Sheet2!$A$142:$A$146</c:f>
              <c:strCache>
                <c:ptCount val="5"/>
                <c:pt idx="0">
                  <c:v>须考虑的因素太多（如评估、教师教学课时要求等）</c:v>
                </c:pt>
                <c:pt idx="1">
                  <c:v>不知道怎么改</c:v>
                </c:pt>
                <c:pt idx="2">
                  <c:v>单位专业教师重视不够</c:v>
                </c:pt>
                <c:pt idx="3">
                  <c:v>专业教师认为工作量太大</c:v>
                </c:pt>
                <c:pt idx="4">
                  <c:v>其它</c:v>
                </c:pt>
              </c:strCache>
            </c:strRef>
          </c:cat>
          <c:val>
            <c:numRef>
              <c:f>Sheet2!$E$142:$E$146</c:f>
              <c:numCache>
                <c:formatCode>0.00%</c:formatCode>
                <c:ptCount val="5"/>
                <c:pt idx="0">
                  <c:v>0.67859999999999998</c:v>
                </c:pt>
                <c:pt idx="1">
                  <c:v>0.125</c:v>
                </c:pt>
                <c:pt idx="2">
                  <c:v>8.9300000000000004E-2</c:v>
                </c:pt>
                <c:pt idx="3">
                  <c:v>8.9300000000000004E-2</c:v>
                </c:pt>
                <c:pt idx="4">
                  <c:v>1.7899999999999999E-2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F65-4BA3-A037-6401295B25A2}"/>
            </c:ext>
          </c:extLst>
        </c:ser>
        <c:ser>
          <c:idx val="4"/>
          <c:order val="4"/>
          <c:tx>
            <c:strRef>
              <c:f>Sheet2!$F$141</c:f>
              <c:strCache>
                <c:ptCount val="1"/>
                <c:pt idx="0">
                  <c:v>&gt;30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Sheet2!$A$142:$A$146</c:f>
              <c:strCache>
                <c:ptCount val="5"/>
                <c:pt idx="0">
                  <c:v>须考虑的因素太多（如评估、教师教学课时要求等）</c:v>
                </c:pt>
                <c:pt idx="1">
                  <c:v>不知道怎么改</c:v>
                </c:pt>
                <c:pt idx="2">
                  <c:v>单位专业教师重视不够</c:v>
                </c:pt>
                <c:pt idx="3">
                  <c:v>专业教师认为工作量太大</c:v>
                </c:pt>
                <c:pt idx="4">
                  <c:v>其它</c:v>
                </c:pt>
              </c:strCache>
            </c:strRef>
          </c:cat>
          <c:val>
            <c:numRef>
              <c:f>Sheet2!$F$142:$F$146</c:f>
              <c:numCache>
                <c:formatCode>0.00%</c:formatCode>
                <c:ptCount val="5"/>
                <c:pt idx="0">
                  <c:v>0.51519999999999999</c:v>
                </c:pt>
                <c:pt idx="1">
                  <c:v>9.0899999999999995E-2</c:v>
                </c:pt>
                <c:pt idx="2">
                  <c:v>0.21210000000000001</c:v>
                </c:pt>
                <c:pt idx="3">
                  <c:v>0.1212</c:v>
                </c:pt>
                <c:pt idx="4">
                  <c:v>6.0600000000000001E-2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F65-4BA3-A037-6401295B25A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1304054784"/>
        <c:axId val="1304060544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Sheet2!$B$141</c15:sqref>
                        </c15:formulaRef>
                      </c:ext>
                    </c:extLst>
                    <c:strCache>
                      <c:ptCount val="1"/>
                      <c:pt idx="0">
                        <c:v>比例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Sheet2!$A$142:$A$146</c15:sqref>
                        </c15:formulaRef>
                      </c:ext>
                    </c:extLst>
                    <c:strCache>
                      <c:ptCount val="5"/>
                      <c:pt idx="0">
                        <c:v>须考虑的因素太多（如评估、教师教学课时要求等）</c:v>
                      </c:pt>
                      <c:pt idx="1">
                        <c:v>不知道怎么改</c:v>
                      </c:pt>
                      <c:pt idx="2">
                        <c:v>单位专业教师重视不够</c:v>
                      </c:pt>
                      <c:pt idx="3">
                        <c:v>专业教师认为工作量太大</c:v>
                      </c:pt>
                      <c:pt idx="4">
                        <c:v>其它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Sheet2!$B$142:$B$146</c15:sqref>
                        </c15:formulaRef>
                      </c:ext>
                    </c:extLst>
                    <c:numCache>
                      <c:formatCode>0.00%</c:formatCode>
                      <c:ptCount val="5"/>
                      <c:pt idx="0">
                        <c:v>0.69350000000000001</c:v>
                      </c:pt>
                      <c:pt idx="1">
                        <c:v>0.12640000000000001</c:v>
                      </c:pt>
                      <c:pt idx="2">
                        <c:v>8.8099999999999998E-2</c:v>
                      </c:pt>
                      <c:pt idx="3">
                        <c:v>6.5100000000000005E-2</c:v>
                      </c:pt>
                      <c:pt idx="4">
                        <c:v>2.6800000000000001E-2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4-9F65-4BA3-A037-6401295B25A2}"/>
                  </c:ext>
                </c:extLst>
              </c15:ser>
            </c15:filteredBarSeries>
            <c15:filteredBarSeries>
              <c15:ser>
                <c:idx val="5"/>
                <c:order val="5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Sheet2!$G$141</c15:sqref>
                        </c15:formulaRef>
                      </c:ext>
                    </c:extLst>
                    <c:strCache>
                      <c:ptCount val="1"/>
                      <c:pt idx="0">
                        <c:v>高校</c:v>
                      </c:pt>
                    </c:strCache>
                  </c:strRef>
                </c:tx>
                <c:spPr>
                  <a:solidFill>
                    <a:schemeClr val="accent6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Sheet2!$A$142:$A$146</c15:sqref>
                        </c15:formulaRef>
                      </c:ext>
                    </c:extLst>
                    <c:strCache>
                      <c:ptCount val="5"/>
                      <c:pt idx="0">
                        <c:v>须考虑的因素太多（如评估、教师教学课时要求等）</c:v>
                      </c:pt>
                      <c:pt idx="1">
                        <c:v>不知道怎么改</c:v>
                      </c:pt>
                      <c:pt idx="2">
                        <c:v>单位专业教师重视不够</c:v>
                      </c:pt>
                      <c:pt idx="3">
                        <c:v>专业教师认为工作量太大</c:v>
                      </c:pt>
                      <c:pt idx="4">
                        <c:v>其它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Sheet2!$G$142:$G$146</c15:sqref>
                        </c15:formulaRef>
                      </c:ext>
                    </c:extLst>
                    <c:numCache>
                      <c:formatCode>0.00%</c:formatCode>
                      <c:ptCount val="5"/>
                      <c:pt idx="0">
                        <c:v>0.71779999999999999</c:v>
                      </c:pt>
                      <c:pt idx="1">
                        <c:v>7.9200000000000007E-2</c:v>
                      </c:pt>
                      <c:pt idx="2">
                        <c:v>9.4100000000000003E-2</c:v>
                      </c:pt>
                      <c:pt idx="3">
                        <c:v>7.9200000000000007E-2</c:v>
                      </c:pt>
                      <c:pt idx="4">
                        <c:v>2.9700000000000001E-2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5-9F65-4BA3-A037-6401295B25A2}"/>
                  </c:ext>
                </c:extLst>
              </c15:ser>
            </c15:filteredBarSeries>
            <c15:filteredBarSeries>
              <c15:ser>
                <c:idx val="6"/>
                <c:order val="6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Sheet2!$H$141</c15:sqref>
                        </c15:formulaRef>
                      </c:ext>
                    </c:extLst>
                    <c:strCache>
                      <c:ptCount val="1"/>
                      <c:pt idx="0">
                        <c:v>设计院</c:v>
                      </c:pt>
                    </c:strCache>
                  </c:strRef>
                </c:tx>
                <c:spPr>
                  <a:solidFill>
                    <a:schemeClr val="accent1">
                      <a:lumMod val="60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Sheet2!$A$142:$A$146</c15:sqref>
                        </c15:formulaRef>
                      </c:ext>
                    </c:extLst>
                    <c:strCache>
                      <c:ptCount val="5"/>
                      <c:pt idx="0">
                        <c:v>须考虑的因素太多（如评估、教师教学课时要求等）</c:v>
                      </c:pt>
                      <c:pt idx="1">
                        <c:v>不知道怎么改</c:v>
                      </c:pt>
                      <c:pt idx="2">
                        <c:v>单位专业教师重视不够</c:v>
                      </c:pt>
                      <c:pt idx="3">
                        <c:v>专业教师认为工作量太大</c:v>
                      </c:pt>
                      <c:pt idx="4">
                        <c:v>其它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Sheet2!$H$142:$H$146</c15:sqref>
                        </c15:formulaRef>
                      </c:ext>
                    </c:extLst>
                    <c:numCache>
                      <c:formatCode>0.00%</c:formatCode>
                      <c:ptCount val="5"/>
                      <c:pt idx="0">
                        <c:v>0.68289999999999995</c:v>
                      </c:pt>
                      <c:pt idx="1">
                        <c:v>0.2195</c:v>
                      </c:pt>
                      <c:pt idx="2">
                        <c:v>4.8800000000000003E-2</c:v>
                      </c:pt>
                      <c:pt idx="3">
                        <c:v>2.4400000000000002E-2</c:v>
                      </c:pt>
                      <c:pt idx="4">
                        <c:v>2.4400000000000002E-2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6-9F65-4BA3-A037-6401295B25A2}"/>
                  </c:ext>
                </c:extLst>
              </c15:ser>
            </c15:filteredBarSeries>
            <c15:filteredBarSeries>
              <c15:ser>
                <c:idx val="7"/>
                <c:order val="7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Sheet2!$I$141</c15:sqref>
                        </c15:formulaRef>
                      </c:ext>
                    </c:extLst>
                    <c:strCache>
                      <c:ptCount val="1"/>
                      <c:pt idx="0">
                        <c:v>其他企业</c:v>
                      </c:pt>
                    </c:strCache>
                  </c:strRef>
                </c:tx>
                <c:spPr>
                  <a:solidFill>
                    <a:schemeClr val="accent2">
                      <a:lumMod val="60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Sheet2!$A$142:$A$146</c15:sqref>
                        </c15:formulaRef>
                      </c:ext>
                    </c:extLst>
                    <c:strCache>
                      <c:ptCount val="5"/>
                      <c:pt idx="0">
                        <c:v>须考虑的因素太多（如评估、教师教学课时要求等）</c:v>
                      </c:pt>
                      <c:pt idx="1">
                        <c:v>不知道怎么改</c:v>
                      </c:pt>
                      <c:pt idx="2">
                        <c:v>单位专业教师重视不够</c:v>
                      </c:pt>
                      <c:pt idx="3">
                        <c:v>专业教师认为工作量太大</c:v>
                      </c:pt>
                      <c:pt idx="4">
                        <c:v>其它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Sheet2!$I$142:$I$146</c15:sqref>
                        </c15:formulaRef>
                      </c:ext>
                    </c:extLst>
                    <c:numCache>
                      <c:formatCode>0.00%</c:formatCode>
                      <c:ptCount val="5"/>
                      <c:pt idx="0">
                        <c:v>0.44440000000000002</c:v>
                      </c:pt>
                      <c:pt idx="1">
                        <c:v>0.44440000000000002</c:v>
                      </c:pt>
                      <c:pt idx="2">
                        <c:v>0.1111</c:v>
                      </c:pt>
                      <c:pt idx="3" formatCode="0%">
                        <c:v>0</c:v>
                      </c:pt>
                      <c:pt idx="4" formatCode="0%">
                        <c:v>0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7-9F65-4BA3-A037-6401295B25A2}"/>
                  </c:ext>
                </c:extLst>
              </c15:ser>
            </c15:filteredBarSeries>
          </c:ext>
        </c:extLst>
      </c:barChart>
      <c:catAx>
        <c:axId val="130405478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1304060544"/>
        <c:crosses val="autoZero"/>
        <c:auto val="1"/>
        <c:lblAlgn val="ctr"/>
        <c:lblOffset val="100"/>
        <c:noMultiLvlLbl val="0"/>
      </c:catAx>
      <c:valAx>
        <c:axId val="1304060544"/>
        <c:scaling>
          <c:orientation val="minMax"/>
          <c:max val="1"/>
        </c:scaling>
        <c:delete val="0"/>
        <c:axPos val="b"/>
        <c:majorGridlines>
          <c:spPr>
            <a:ln w="6350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numFmt formatCode="0%" sourceLinked="0"/>
        <c:majorTickMark val="none"/>
        <c:minorTickMark val="none"/>
        <c:tickLblPos val="nextTo"/>
        <c:spPr>
          <a:noFill/>
          <a:ln w="1270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13040547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59064308976343882"/>
          <c:y val="3.8450107480320482E-2"/>
          <c:w val="0.32498816416460835"/>
          <c:h val="5.7821085835963508E-2"/>
        </c:manualLayout>
      </c:layout>
      <c:overlay val="0"/>
      <c:spPr>
        <a:solidFill>
          <a:schemeClr val="bg1">
            <a:lumMod val="95000"/>
          </a:schemeClr>
        </a:solidFill>
        <a:ln>
          <a:solidFill>
            <a:schemeClr val="tx1">
              <a:lumMod val="15000"/>
              <a:lumOff val="85000"/>
            </a:schemeClr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/>
              </a:solidFill>
              <a:latin typeface="+mn-ea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600" b="1">
          <a:solidFill>
            <a:schemeClr val="tx1"/>
          </a:solidFill>
          <a:latin typeface="+mn-ea"/>
          <a:ea typeface="+mn-ea"/>
        </a:defRPr>
      </a:pPr>
      <a:endParaRPr lang="zh-CN"/>
    </a:p>
  </c:txPr>
  <c:externalData r:id="rId4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47807191622312839"/>
          <c:y val="2.5163399987823579E-2"/>
          <c:w val="0.48715217724782445"/>
          <c:h val="0.88214054254235719"/>
        </c:manualLayout>
      </c:layout>
      <c:barChart>
        <c:barDir val="bar"/>
        <c:grouping val="clustered"/>
        <c:varyColors val="0"/>
        <c:ser>
          <c:idx val="5"/>
          <c:order val="5"/>
          <c:tx>
            <c:strRef>
              <c:f>Sheet2!$G$141</c:f>
              <c:strCache>
                <c:ptCount val="1"/>
                <c:pt idx="0">
                  <c:v>高校</c:v>
                </c:pt>
              </c:strCache>
              <c:extLst xmlns:c15="http://schemas.microsoft.com/office/drawing/2012/chart"/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Sheet2!$A$142:$A$146</c:f>
              <c:strCache>
                <c:ptCount val="5"/>
                <c:pt idx="0">
                  <c:v>须考虑的因素太多（如评估、教师教学课时要求等）</c:v>
                </c:pt>
                <c:pt idx="1">
                  <c:v>不知道怎么改</c:v>
                </c:pt>
                <c:pt idx="2">
                  <c:v>单位专业教师重视不够</c:v>
                </c:pt>
                <c:pt idx="3">
                  <c:v>专业教师认为工作量太大</c:v>
                </c:pt>
                <c:pt idx="4">
                  <c:v>其它</c:v>
                </c:pt>
              </c:strCache>
              <c:extLst xmlns:c15="http://schemas.microsoft.com/office/drawing/2012/chart"/>
            </c:strRef>
          </c:cat>
          <c:val>
            <c:numRef>
              <c:f>Sheet2!$G$142:$G$146</c:f>
              <c:numCache>
                <c:formatCode>0.00%</c:formatCode>
                <c:ptCount val="5"/>
                <c:pt idx="0">
                  <c:v>0.71779999999999999</c:v>
                </c:pt>
                <c:pt idx="1">
                  <c:v>7.9200000000000007E-2</c:v>
                </c:pt>
                <c:pt idx="2">
                  <c:v>9.4100000000000003E-2</c:v>
                </c:pt>
                <c:pt idx="3">
                  <c:v>7.9200000000000007E-2</c:v>
                </c:pt>
                <c:pt idx="4">
                  <c:v>2.9700000000000001E-2</c:v>
                </c:pt>
              </c:numCache>
              <c:extLst xmlns:c15="http://schemas.microsoft.com/office/drawing/2012/chart"/>
            </c:numRef>
          </c:val>
          <c:extLst>
            <c:ext xmlns:c16="http://schemas.microsoft.com/office/drawing/2014/chart" uri="{C3380CC4-5D6E-409C-BE32-E72D297353CC}">
              <c16:uniqueId val="{00000000-2D06-4F8B-8CD0-0E16A4B52B31}"/>
            </c:ext>
          </c:extLst>
        </c:ser>
        <c:ser>
          <c:idx val="6"/>
          <c:order val="6"/>
          <c:tx>
            <c:strRef>
              <c:f>Sheet2!$H$141</c:f>
              <c:strCache>
                <c:ptCount val="1"/>
                <c:pt idx="0">
                  <c:v>设计院</c:v>
                </c:pt>
              </c:strCache>
              <c:extLst xmlns:c15="http://schemas.microsoft.com/office/drawing/2012/chart"/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Sheet2!$A$142:$A$146</c:f>
              <c:strCache>
                <c:ptCount val="5"/>
                <c:pt idx="0">
                  <c:v>须考虑的因素太多（如评估、教师教学课时要求等）</c:v>
                </c:pt>
                <c:pt idx="1">
                  <c:v>不知道怎么改</c:v>
                </c:pt>
                <c:pt idx="2">
                  <c:v>单位专业教师重视不够</c:v>
                </c:pt>
                <c:pt idx="3">
                  <c:v>专业教师认为工作量太大</c:v>
                </c:pt>
                <c:pt idx="4">
                  <c:v>其它</c:v>
                </c:pt>
              </c:strCache>
              <c:extLst xmlns:c15="http://schemas.microsoft.com/office/drawing/2012/chart"/>
            </c:strRef>
          </c:cat>
          <c:val>
            <c:numRef>
              <c:f>Sheet2!$H$142:$H$146</c:f>
              <c:numCache>
                <c:formatCode>0.00%</c:formatCode>
                <c:ptCount val="5"/>
                <c:pt idx="0">
                  <c:v>0.68289999999999995</c:v>
                </c:pt>
                <c:pt idx="1">
                  <c:v>0.2195</c:v>
                </c:pt>
                <c:pt idx="2">
                  <c:v>4.8800000000000003E-2</c:v>
                </c:pt>
                <c:pt idx="3">
                  <c:v>2.4400000000000002E-2</c:v>
                </c:pt>
                <c:pt idx="4">
                  <c:v>2.4400000000000002E-2</c:v>
                </c:pt>
              </c:numCache>
              <c:extLst xmlns:c15="http://schemas.microsoft.com/office/drawing/2012/chart"/>
            </c:numRef>
          </c:val>
          <c:extLst>
            <c:ext xmlns:c16="http://schemas.microsoft.com/office/drawing/2014/chart" uri="{C3380CC4-5D6E-409C-BE32-E72D297353CC}">
              <c16:uniqueId val="{00000001-2D06-4F8B-8CD0-0E16A4B52B31}"/>
            </c:ext>
          </c:extLst>
        </c:ser>
        <c:ser>
          <c:idx val="7"/>
          <c:order val="7"/>
          <c:tx>
            <c:strRef>
              <c:f>Sheet2!$I$141</c:f>
              <c:strCache>
                <c:ptCount val="1"/>
                <c:pt idx="0">
                  <c:v>其他企业</c:v>
                </c:pt>
              </c:strCache>
              <c:extLst xmlns:c15="http://schemas.microsoft.com/office/drawing/2012/chart"/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Sheet2!$A$142:$A$146</c:f>
              <c:strCache>
                <c:ptCount val="5"/>
                <c:pt idx="0">
                  <c:v>须考虑的因素太多（如评估、教师教学课时要求等）</c:v>
                </c:pt>
                <c:pt idx="1">
                  <c:v>不知道怎么改</c:v>
                </c:pt>
                <c:pt idx="2">
                  <c:v>单位专业教师重视不够</c:v>
                </c:pt>
                <c:pt idx="3">
                  <c:v>专业教师认为工作量太大</c:v>
                </c:pt>
                <c:pt idx="4">
                  <c:v>其它</c:v>
                </c:pt>
              </c:strCache>
              <c:extLst xmlns:c15="http://schemas.microsoft.com/office/drawing/2012/chart"/>
            </c:strRef>
          </c:cat>
          <c:val>
            <c:numRef>
              <c:f>Sheet2!$I$142:$I$146</c:f>
              <c:numCache>
                <c:formatCode>0.00%</c:formatCode>
                <c:ptCount val="5"/>
                <c:pt idx="0">
                  <c:v>0.44440000000000002</c:v>
                </c:pt>
                <c:pt idx="1">
                  <c:v>0.44440000000000002</c:v>
                </c:pt>
                <c:pt idx="2">
                  <c:v>0.1111</c:v>
                </c:pt>
                <c:pt idx="3" formatCode="0%">
                  <c:v>0</c:v>
                </c:pt>
                <c:pt idx="4" formatCode="0%">
                  <c:v>0</c:v>
                </c:pt>
              </c:numCache>
              <c:extLst xmlns:c15="http://schemas.microsoft.com/office/drawing/2012/chart"/>
            </c:numRef>
          </c:val>
          <c:extLst>
            <c:ext xmlns:c16="http://schemas.microsoft.com/office/drawing/2014/chart" uri="{C3380CC4-5D6E-409C-BE32-E72D297353CC}">
              <c16:uniqueId val="{00000002-2D06-4F8B-8CD0-0E16A4B52B3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1304054784"/>
        <c:axId val="1304060544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Sheet2!$B$141</c15:sqref>
                        </c15:formulaRef>
                      </c:ext>
                    </c:extLst>
                    <c:strCache>
                      <c:ptCount val="1"/>
                      <c:pt idx="0">
                        <c:v>比例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Sheet2!$A$142:$A$146</c15:sqref>
                        </c15:formulaRef>
                      </c:ext>
                    </c:extLst>
                    <c:strCache>
                      <c:ptCount val="5"/>
                      <c:pt idx="0">
                        <c:v>须考虑的因素太多（如评估、教师教学课时要求等）</c:v>
                      </c:pt>
                      <c:pt idx="1">
                        <c:v>不知道怎么改</c:v>
                      </c:pt>
                      <c:pt idx="2">
                        <c:v>单位专业教师重视不够</c:v>
                      </c:pt>
                      <c:pt idx="3">
                        <c:v>专业教师认为工作量太大</c:v>
                      </c:pt>
                      <c:pt idx="4">
                        <c:v>其它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Sheet2!$B$142:$B$146</c15:sqref>
                        </c15:formulaRef>
                      </c:ext>
                    </c:extLst>
                    <c:numCache>
                      <c:formatCode>0.00%</c:formatCode>
                      <c:ptCount val="5"/>
                      <c:pt idx="0">
                        <c:v>0.69350000000000001</c:v>
                      </c:pt>
                      <c:pt idx="1">
                        <c:v>0.12640000000000001</c:v>
                      </c:pt>
                      <c:pt idx="2">
                        <c:v>8.8099999999999998E-2</c:v>
                      </c:pt>
                      <c:pt idx="3">
                        <c:v>6.5100000000000005E-2</c:v>
                      </c:pt>
                      <c:pt idx="4">
                        <c:v>2.6800000000000001E-2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3-2D06-4F8B-8CD0-0E16A4B52B31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Sheet2!$C$141</c15:sqref>
                        </c15:formulaRef>
                      </c:ext>
                    </c:extLst>
                    <c:strCache>
                      <c:ptCount val="1"/>
                      <c:pt idx="0">
                        <c:v>&lt;10</c:v>
                      </c:pt>
                    </c:strCache>
                  </c:strRef>
                </c:tx>
                <c:spPr>
                  <a:solidFill>
                    <a:schemeClr val="accent2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Sheet2!$A$142:$A$146</c15:sqref>
                        </c15:formulaRef>
                      </c:ext>
                    </c:extLst>
                    <c:strCache>
                      <c:ptCount val="5"/>
                      <c:pt idx="0">
                        <c:v>须考虑的因素太多（如评估、教师教学课时要求等）</c:v>
                      </c:pt>
                      <c:pt idx="1">
                        <c:v>不知道怎么改</c:v>
                      </c:pt>
                      <c:pt idx="2">
                        <c:v>单位专业教师重视不够</c:v>
                      </c:pt>
                      <c:pt idx="3">
                        <c:v>专业教师认为工作量太大</c:v>
                      </c:pt>
                      <c:pt idx="4">
                        <c:v>其它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Sheet2!$C$142:$C$146</c15:sqref>
                        </c15:formulaRef>
                      </c:ext>
                    </c:extLst>
                    <c:numCache>
                      <c:formatCode>0.00%</c:formatCode>
                      <c:ptCount val="5"/>
                      <c:pt idx="0">
                        <c:v>0.70269999999999999</c:v>
                      </c:pt>
                      <c:pt idx="1">
                        <c:v>0.1757</c:v>
                      </c:pt>
                      <c:pt idx="2">
                        <c:v>4.0500000000000001E-2</c:v>
                      </c:pt>
                      <c:pt idx="3">
                        <c:v>6.7599999999999993E-2</c:v>
                      </c:pt>
                      <c:pt idx="4">
                        <c:v>1.35E-2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4-2D06-4F8B-8CD0-0E16A4B52B31}"/>
                  </c:ext>
                </c:extLst>
              </c15:ser>
            </c15:filteredBarSeries>
            <c15:filteredBar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Sheet2!$D$141</c15:sqref>
                        </c15:formulaRef>
                      </c:ext>
                    </c:extLst>
                    <c:strCache>
                      <c:ptCount val="1"/>
                      <c:pt idx="0">
                        <c:v>10-20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Sheet2!$A$142:$A$146</c15:sqref>
                        </c15:formulaRef>
                      </c:ext>
                    </c:extLst>
                    <c:strCache>
                      <c:ptCount val="5"/>
                      <c:pt idx="0">
                        <c:v>须考虑的因素太多（如评估、教师教学课时要求等）</c:v>
                      </c:pt>
                      <c:pt idx="1">
                        <c:v>不知道怎么改</c:v>
                      </c:pt>
                      <c:pt idx="2">
                        <c:v>单位专业教师重视不够</c:v>
                      </c:pt>
                      <c:pt idx="3">
                        <c:v>专业教师认为工作量太大</c:v>
                      </c:pt>
                      <c:pt idx="4">
                        <c:v>其它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Sheet2!$D$142:$D$146</c15:sqref>
                        </c15:formulaRef>
                      </c:ext>
                    </c:extLst>
                    <c:numCache>
                      <c:formatCode>0.00%</c:formatCode>
                      <c:ptCount val="5"/>
                      <c:pt idx="0">
                        <c:v>0.75509999999999999</c:v>
                      </c:pt>
                      <c:pt idx="1">
                        <c:v>0.10199999999999999</c:v>
                      </c:pt>
                      <c:pt idx="2">
                        <c:v>8.1600000000000006E-2</c:v>
                      </c:pt>
                      <c:pt idx="3">
                        <c:v>3.0599999999999999E-2</c:v>
                      </c:pt>
                      <c:pt idx="4">
                        <c:v>3.0599999999999999E-2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5-2D06-4F8B-8CD0-0E16A4B52B31}"/>
                  </c:ext>
                </c:extLst>
              </c15:ser>
            </c15:filteredBarSeries>
            <c15:filteredBarSeries>
              <c15:ser>
                <c:idx val="3"/>
                <c:order val="3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Sheet2!$E$141</c15:sqref>
                        </c15:formulaRef>
                      </c:ext>
                    </c:extLst>
                    <c:strCache>
                      <c:ptCount val="1"/>
                      <c:pt idx="0">
                        <c:v>20-30</c:v>
                      </c:pt>
                    </c:strCache>
                  </c:strRef>
                </c:tx>
                <c:spPr>
                  <a:solidFill>
                    <a:schemeClr val="accent4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Sheet2!$A$142:$A$146</c15:sqref>
                        </c15:formulaRef>
                      </c:ext>
                    </c:extLst>
                    <c:strCache>
                      <c:ptCount val="5"/>
                      <c:pt idx="0">
                        <c:v>须考虑的因素太多（如评估、教师教学课时要求等）</c:v>
                      </c:pt>
                      <c:pt idx="1">
                        <c:v>不知道怎么改</c:v>
                      </c:pt>
                      <c:pt idx="2">
                        <c:v>单位专业教师重视不够</c:v>
                      </c:pt>
                      <c:pt idx="3">
                        <c:v>专业教师认为工作量太大</c:v>
                      </c:pt>
                      <c:pt idx="4">
                        <c:v>其它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Sheet2!$E$142:$E$146</c15:sqref>
                        </c15:formulaRef>
                      </c:ext>
                    </c:extLst>
                    <c:numCache>
                      <c:formatCode>0.00%</c:formatCode>
                      <c:ptCount val="5"/>
                      <c:pt idx="0">
                        <c:v>0.67859999999999998</c:v>
                      </c:pt>
                      <c:pt idx="1">
                        <c:v>0.125</c:v>
                      </c:pt>
                      <c:pt idx="2">
                        <c:v>8.9300000000000004E-2</c:v>
                      </c:pt>
                      <c:pt idx="3">
                        <c:v>8.9300000000000004E-2</c:v>
                      </c:pt>
                      <c:pt idx="4">
                        <c:v>1.7899999999999999E-2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6-2D06-4F8B-8CD0-0E16A4B52B31}"/>
                  </c:ext>
                </c:extLst>
              </c15:ser>
            </c15:filteredBarSeries>
            <c15:filteredBarSeries>
              <c15:ser>
                <c:idx val="4"/>
                <c:order val="4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Sheet2!$F$141</c15:sqref>
                        </c15:formulaRef>
                      </c:ext>
                    </c:extLst>
                    <c:strCache>
                      <c:ptCount val="1"/>
                      <c:pt idx="0">
                        <c:v>&gt;30</c:v>
                      </c:pt>
                    </c:strCache>
                  </c:strRef>
                </c:tx>
                <c:spPr>
                  <a:solidFill>
                    <a:schemeClr val="accent5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Sheet2!$A$142:$A$146</c15:sqref>
                        </c15:formulaRef>
                      </c:ext>
                    </c:extLst>
                    <c:strCache>
                      <c:ptCount val="5"/>
                      <c:pt idx="0">
                        <c:v>须考虑的因素太多（如评估、教师教学课时要求等）</c:v>
                      </c:pt>
                      <c:pt idx="1">
                        <c:v>不知道怎么改</c:v>
                      </c:pt>
                      <c:pt idx="2">
                        <c:v>单位专业教师重视不够</c:v>
                      </c:pt>
                      <c:pt idx="3">
                        <c:v>专业教师认为工作量太大</c:v>
                      </c:pt>
                      <c:pt idx="4">
                        <c:v>其它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Sheet2!$F$142:$F$146</c15:sqref>
                        </c15:formulaRef>
                      </c:ext>
                    </c:extLst>
                    <c:numCache>
                      <c:formatCode>0.00%</c:formatCode>
                      <c:ptCount val="5"/>
                      <c:pt idx="0">
                        <c:v>0.51519999999999999</c:v>
                      </c:pt>
                      <c:pt idx="1">
                        <c:v>9.0899999999999995E-2</c:v>
                      </c:pt>
                      <c:pt idx="2">
                        <c:v>0.21210000000000001</c:v>
                      </c:pt>
                      <c:pt idx="3">
                        <c:v>0.1212</c:v>
                      </c:pt>
                      <c:pt idx="4">
                        <c:v>6.0600000000000001E-2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7-2D06-4F8B-8CD0-0E16A4B52B31}"/>
                  </c:ext>
                </c:extLst>
              </c15:ser>
            </c15:filteredBarSeries>
          </c:ext>
        </c:extLst>
      </c:barChart>
      <c:catAx>
        <c:axId val="130405478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1304060544"/>
        <c:crosses val="autoZero"/>
        <c:auto val="1"/>
        <c:lblAlgn val="ctr"/>
        <c:lblOffset val="100"/>
        <c:noMultiLvlLbl val="0"/>
      </c:catAx>
      <c:valAx>
        <c:axId val="1304060544"/>
        <c:scaling>
          <c:orientation val="minMax"/>
          <c:max val="1"/>
        </c:scaling>
        <c:delete val="0"/>
        <c:axPos val="b"/>
        <c:majorGridlines>
          <c:spPr>
            <a:ln w="6350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numFmt formatCode="0%" sourceLinked="0"/>
        <c:majorTickMark val="none"/>
        <c:minorTickMark val="none"/>
        <c:tickLblPos val="nextTo"/>
        <c:spPr>
          <a:noFill/>
          <a:ln w="1270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13040547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59064308976343882"/>
          <c:y val="3.8450107480320482E-2"/>
          <c:w val="0.32498816416460835"/>
          <c:h val="5.7821085835963508E-2"/>
        </c:manualLayout>
      </c:layout>
      <c:overlay val="0"/>
      <c:spPr>
        <a:solidFill>
          <a:schemeClr val="bg1">
            <a:lumMod val="95000"/>
          </a:schemeClr>
        </a:solidFill>
        <a:ln>
          <a:solidFill>
            <a:schemeClr val="tx1">
              <a:lumMod val="15000"/>
              <a:lumOff val="85000"/>
            </a:schemeClr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/>
              </a:solidFill>
              <a:latin typeface="+mn-ea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600" b="1">
          <a:solidFill>
            <a:schemeClr val="tx1"/>
          </a:solidFill>
          <a:latin typeface="+mn-ea"/>
          <a:ea typeface="+mn-ea"/>
        </a:defRPr>
      </a:pPr>
      <a:endParaRPr lang="zh-CN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49649973512485263"/>
          <c:y val="2.5163399987823579E-2"/>
          <c:w val="0.46872436530296097"/>
          <c:h val="0.88214054254235719"/>
        </c:manualLayout>
      </c:layout>
      <c:barChart>
        <c:barDir val="bar"/>
        <c:grouping val="clustered"/>
        <c:varyColors val="0"/>
        <c:ser>
          <c:idx val="5"/>
          <c:order val="5"/>
          <c:tx>
            <c:strRef>
              <c:f>Sheet2!$G$2</c:f>
              <c:strCache>
                <c:ptCount val="1"/>
                <c:pt idx="0">
                  <c:v>高校</c:v>
                </c:pt>
              </c:strCache>
              <c:extLst xmlns:c15="http://schemas.microsoft.com/office/drawing/2012/chart"/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Sheet2!$A$3:$A$11</c:f>
              <c:strCache>
                <c:ptCount val="9"/>
                <c:pt idx="0">
                  <c:v>现有课程体系已经不能适应社会发展的需要</c:v>
                </c:pt>
                <c:pt idx="1">
                  <c:v>课程体系系统性欠强</c:v>
                </c:pt>
                <c:pt idx="2">
                  <c:v>各课程内容重复度高</c:v>
                </c:pt>
                <c:pt idx="3">
                  <c:v>现有实践教学环节（实验、实习、设计等）欠合理</c:v>
                </c:pt>
                <c:pt idx="4">
                  <c:v>教材不能满足教学需求</c:v>
                </c:pt>
                <c:pt idx="5">
                  <c:v>设置的课程多</c:v>
                </c:pt>
                <c:pt idx="6">
                  <c:v>存在用处不大的课程</c:v>
                </c:pt>
                <c:pt idx="7">
                  <c:v>因人设课</c:v>
                </c:pt>
                <c:pt idx="8">
                  <c:v>其它</c:v>
                </c:pt>
              </c:strCache>
              <c:extLst xmlns:c15="http://schemas.microsoft.com/office/drawing/2012/chart"/>
            </c:strRef>
          </c:cat>
          <c:val>
            <c:numRef>
              <c:f>Sheet2!$G$3:$G$11</c:f>
              <c:numCache>
                <c:formatCode>0.00%</c:formatCode>
                <c:ptCount val="9"/>
                <c:pt idx="0">
                  <c:v>0.58909999999999996</c:v>
                </c:pt>
                <c:pt idx="1">
                  <c:v>0.42570000000000002</c:v>
                </c:pt>
                <c:pt idx="2">
                  <c:v>0.43559999999999999</c:v>
                </c:pt>
                <c:pt idx="3">
                  <c:v>0.29699999999999999</c:v>
                </c:pt>
                <c:pt idx="4">
                  <c:v>0.33660000000000001</c:v>
                </c:pt>
                <c:pt idx="5">
                  <c:v>0.28220000000000001</c:v>
                </c:pt>
                <c:pt idx="6">
                  <c:v>0.104</c:v>
                </c:pt>
                <c:pt idx="7">
                  <c:v>0.1139</c:v>
                </c:pt>
                <c:pt idx="8">
                  <c:v>5.45E-2</c:v>
                </c:pt>
              </c:numCache>
              <c:extLst xmlns:c15="http://schemas.microsoft.com/office/drawing/2012/chart"/>
            </c:numRef>
          </c:val>
          <c:extLst>
            <c:ext xmlns:c16="http://schemas.microsoft.com/office/drawing/2014/chart" uri="{C3380CC4-5D6E-409C-BE32-E72D297353CC}">
              <c16:uniqueId val="{00000000-7BAB-412F-A8C3-DAA92F89ECB6}"/>
            </c:ext>
          </c:extLst>
        </c:ser>
        <c:ser>
          <c:idx val="6"/>
          <c:order val="6"/>
          <c:tx>
            <c:strRef>
              <c:f>Sheet2!$H$2</c:f>
              <c:strCache>
                <c:ptCount val="1"/>
                <c:pt idx="0">
                  <c:v>设计院</c:v>
                </c:pt>
              </c:strCache>
              <c:extLst xmlns:c15="http://schemas.microsoft.com/office/drawing/2012/chart"/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Sheet2!$A$3:$A$11</c:f>
              <c:strCache>
                <c:ptCount val="9"/>
                <c:pt idx="0">
                  <c:v>现有课程体系已经不能适应社会发展的需要</c:v>
                </c:pt>
                <c:pt idx="1">
                  <c:v>课程体系系统性欠强</c:v>
                </c:pt>
                <c:pt idx="2">
                  <c:v>各课程内容重复度高</c:v>
                </c:pt>
                <c:pt idx="3">
                  <c:v>现有实践教学环节（实验、实习、设计等）欠合理</c:v>
                </c:pt>
                <c:pt idx="4">
                  <c:v>教材不能满足教学需求</c:v>
                </c:pt>
                <c:pt idx="5">
                  <c:v>设置的课程多</c:v>
                </c:pt>
                <c:pt idx="6">
                  <c:v>存在用处不大的课程</c:v>
                </c:pt>
                <c:pt idx="7">
                  <c:v>因人设课</c:v>
                </c:pt>
                <c:pt idx="8">
                  <c:v>其它</c:v>
                </c:pt>
              </c:strCache>
              <c:extLst xmlns:c15="http://schemas.microsoft.com/office/drawing/2012/chart"/>
            </c:strRef>
          </c:cat>
          <c:val>
            <c:numRef>
              <c:f>Sheet2!$H$3:$H$11</c:f>
              <c:numCache>
                <c:formatCode>0.00%</c:formatCode>
                <c:ptCount val="9"/>
                <c:pt idx="0">
                  <c:v>0.56100000000000005</c:v>
                </c:pt>
                <c:pt idx="1">
                  <c:v>0.53659999999999997</c:v>
                </c:pt>
                <c:pt idx="2">
                  <c:v>0.122</c:v>
                </c:pt>
                <c:pt idx="3">
                  <c:v>0.41460000000000002</c:v>
                </c:pt>
                <c:pt idx="4">
                  <c:v>4.8800000000000003E-2</c:v>
                </c:pt>
                <c:pt idx="5">
                  <c:v>7.3200000000000001E-2</c:v>
                </c:pt>
                <c:pt idx="6">
                  <c:v>0.122</c:v>
                </c:pt>
                <c:pt idx="7">
                  <c:v>2.4400000000000002E-2</c:v>
                </c:pt>
                <c:pt idx="8">
                  <c:v>4.8800000000000003E-2</c:v>
                </c:pt>
              </c:numCache>
              <c:extLst xmlns:c15="http://schemas.microsoft.com/office/drawing/2012/chart"/>
            </c:numRef>
          </c:val>
          <c:extLst>
            <c:ext xmlns:c16="http://schemas.microsoft.com/office/drawing/2014/chart" uri="{C3380CC4-5D6E-409C-BE32-E72D297353CC}">
              <c16:uniqueId val="{00000001-7BAB-412F-A8C3-DAA92F89ECB6}"/>
            </c:ext>
          </c:extLst>
        </c:ser>
        <c:ser>
          <c:idx val="7"/>
          <c:order val="7"/>
          <c:tx>
            <c:strRef>
              <c:f>Sheet2!$I$2</c:f>
              <c:strCache>
                <c:ptCount val="1"/>
                <c:pt idx="0">
                  <c:v>其他企业</c:v>
                </c:pt>
              </c:strCache>
              <c:extLst xmlns:c15="http://schemas.microsoft.com/office/drawing/2012/chart"/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Sheet2!$A$3:$A$11</c:f>
              <c:strCache>
                <c:ptCount val="9"/>
                <c:pt idx="0">
                  <c:v>现有课程体系已经不能适应社会发展的需要</c:v>
                </c:pt>
                <c:pt idx="1">
                  <c:v>课程体系系统性欠强</c:v>
                </c:pt>
                <c:pt idx="2">
                  <c:v>各课程内容重复度高</c:v>
                </c:pt>
                <c:pt idx="3">
                  <c:v>现有实践教学环节（实验、实习、设计等）欠合理</c:v>
                </c:pt>
                <c:pt idx="4">
                  <c:v>教材不能满足教学需求</c:v>
                </c:pt>
                <c:pt idx="5">
                  <c:v>设置的课程多</c:v>
                </c:pt>
                <c:pt idx="6">
                  <c:v>存在用处不大的课程</c:v>
                </c:pt>
                <c:pt idx="7">
                  <c:v>因人设课</c:v>
                </c:pt>
                <c:pt idx="8">
                  <c:v>其它</c:v>
                </c:pt>
              </c:strCache>
              <c:extLst xmlns:c15="http://schemas.microsoft.com/office/drawing/2012/chart"/>
            </c:strRef>
          </c:cat>
          <c:val>
            <c:numRef>
              <c:f>Sheet2!$I$3:$I$11</c:f>
              <c:numCache>
                <c:formatCode>0.00%</c:formatCode>
                <c:ptCount val="9"/>
                <c:pt idx="0">
                  <c:v>0.66669999999999996</c:v>
                </c:pt>
                <c:pt idx="1">
                  <c:v>0.22220000000000001</c:v>
                </c:pt>
                <c:pt idx="2">
                  <c:v>0.1111</c:v>
                </c:pt>
                <c:pt idx="3">
                  <c:v>0.61109999999999998</c:v>
                </c:pt>
                <c:pt idx="4">
                  <c:v>0.1111</c:v>
                </c:pt>
                <c:pt idx="5">
                  <c:v>5.5599999999999997E-2</c:v>
                </c:pt>
                <c:pt idx="6">
                  <c:v>0.27779999999999999</c:v>
                </c:pt>
                <c:pt idx="7" formatCode="0%">
                  <c:v>0</c:v>
                </c:pt>
                <c:pt idx="8">
                  <c:v>5.5599999999999997E-2</c:v>
                </c:pt>
              </c:numCache>
              <c:extLst xmlns:c15="http://schemas.microsoft.com/office/drawing/2012/chart"/>
            </c:numRef>
          </c:val>
          <c:extLst>
            <c:ext xmlns:c16="http://schemas.microsoft.com/office/drawing/2014/chart" uri="{C3380CC4-5D6E-409C-BE32-E72D297353CC}">
              <c16:uniqueId val="{00000002-7BAB-412F-A8C3-DAA92F89ECB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1304054784"/>
        <c:axId val="1304060544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Sheet2!$B$2</c15:sqref>
                        </c15:formulaRef>
                      </c:ext>
                    </c:extLst>
                    <c:strCache>
                      <c:ptCount val="1"/>
                      <c:pt idx="0">
                        <c:v>整体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Sheet2!$A$3:$A$11</c15:sqref>
                        </c15:formulaRef>
                      </c:ext>
                    </c:extLst>
                    <c:strCache>
                      <c:ptCount val="9"/>
                      <c:pt idx="0">
                        <c:v>现有课程体系已经不能适应社会发展的需要</c:v>
                      </c:pt>
                      <c:pt idx="1">
                        <c:v>课程体系系统性欠强</c:v>
                      </c:pt>
                      <c:pt idx="2">
                        <c:v>各课程内容重复度高</c:v>
                      </c:pt>
                      <c:pt idx="3">
                        <c:v>现有实践教学环节（实验、实习、设计等）欠合理</c:v>
                      </c:pt>
                      <c:pt idx="4">
                        <c:v>教材不能满足教学需求</c:v>
                      </c:pt>
                      <c:pt idx="5">
                        <c:v>设置的课程多</c:v>
                      </c:pt>
                      <c:pt idx="6">
                        <c:v>存在用处不大的课程</c:v>
                      </c:pt>
                      <c:pt idx="7">
                        <c:v>因人设课</c:v>
                      </c:pt>
                      <c:pt idx="8">
                        <c:v>其它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Sheet2!$B$3:$B$11</c15:sqref>
                        </c15:formulaRef>
                      </c:ext>
                    </c:extLst>
                    <c:numCache>
                      <c:formatCode>0.00%</c:formatCode>
                      <c:ptCount val="9"/>
                      <c:pt idx="0" formatCode="0%">
                        <c:v>0.59</c:v>
                      </c:pt>
                      <c:pt idx="1">
                        <c:v>0.42909999999999998</c:v>
                      </c:pt>
                      <c:pt idx="2">
                        <c:v>0.36399999999999999</c:v>
                      </c:pt>
                      <c:pt idx="3">
                        <c:v>0.3372</c:v>
                      </c:pt>
                      <c:pt idx="4">
                        <c:v>0.27589999999999998</c:v>
                      </c:pt>
                      <c:pt idx="5">
                        <c:v>0.23369999999999999</c:v>
                      </c:pt>
                      <c:pt idx="6">
                        <c:v>0.1188</c:v>
                      </c:pt>
                      <c:pt idx="7">
                        <c:v>9.1999999999999998E-2</c:v>
                      </c:pt>
                      <c:pt idx="8">
                        <c:v>5.3600000000000002E-2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3-7BAB-412F-A8C3-DAA92F89ECB6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Sheet2!$C$2</c15:sqref>
                        </c15:formulaRef>
                      </c:ext>
                    </c:extLst>
                    <c:strCache>
                      <c:ptCount val="1"/>
                      <c:pt idx="0">
                        <c:v>&lt;10</c:v>
                      </c:pt>
                    </c:strCache>
                  </c:strRef>
                </c:tx>
                <c:spPr>
                  <a:solidFill>
                    <a:schemeClr val="accent2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Sheet2!$A$3:$A$11</c15:sqref>
                        </c15:formulaRef>
                      </c:ext>
                    </c:extLst>
                    <c:strCache>
                      <c:ptCount val="9"/>
                      <c:pt idx="0">
                        <c:v>现有课程体系已经不能适应社会发展的需要</c:v>
                      </c:pt>
                      <c:pt idx="1">
                        <c:v>课程体系系统性欠强</c:v>
                      </c:pt>
                      <c:pt idx="2">
                        <c:v>各课程内容重复度高</c:v>
                      </c:pt>
                      <c:pt idx="3">
                        <c:v>现有实践教学环节（实验、实习、设计等）欠合理</c:v>
                      </c:pt>
                      <c:pt idx="4">
                        <c:v>教材不能满足教学需求</c:v>
                      </c:pt>
                      <c:pt idx="5">
                        <c:v>设置的课程多</c:v>
                      </c:pt>
                      <c:pt idx="6">
                        <c:v>存在用处不大的课程</c:v>
                      </c:pt>
                      <c:pt idx="7">
                        <c:v>因人设课</c:v>
                      </c:pt>
                      <c:pt idx="8">
                        <c:v>其它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Sheet2!$C$3:$C$11</c15:sqref>
                        </c15:formulaRef>
                      </c:ext>
                    </c:extLst>
                    <c:numCache>
                      <c:formatCode>0.00%</c:formatCode>
                      <c:ptCount val="9"/>
                      <c:pt idx="0" formatCode="0%">
                        <c:v>0.5</c:v>
                      </c:pt>
                      <c:pt idx="1">
                        <c:v>0.40539999999999998</c:v>
                      </c:pt>
                      <c:pt idx="2">
                        <c:v>0.32429999999999998</c:v>
                      </c:pt>
                      <c:pt idx="3">
                        <c:v>0.2432</c:v>
                      </c:pt>
                      <c:pt idx="4">
                        <c:v>0.2162</c:v>
                      </c:pt>
                      <c:pt idx="5">
                        <c:v>0.2162</c:v>
                      </c:pt>
                      <c:pt idx="6">
                        <c:v>0.1351</c:v>
                      </c:pt>
                      <c:pt idx="7">
                        <c:v>9.4600000000000004E-2</c:v>
                      </c:pt>
                      <c:pt idx="8">
                        <c:v>6.7599999999999993E-2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4-7BAB-412F-A8C3-DAA92F89ECB6}"/>
                  </c:ext>
                </c:extLst>
              </c15:ser>
            </c15:filteredBarSeries>
            <c15:filteredBar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Sheet2!$D$2</c15:sqref>
                        </c15:formulaRef>
                      </c:ext>
                    </c:extLst>
                    <c:strCache>
                      <c:ptCount val="1"/>
                      <c:pt idx="0">
                        <c:v>10-20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Sheet2!$A$3:$A$11</c15:sqref>
                        </c15:formulaRef>
                      </c:ext>
                    </c:extLst>
                    <c:strCache>
                      <c:ptCount val="9"/>
                      <c:pt idx="0">
                        <c:v>现有课程体系已经不能适应社会发展的需要</c:v>
                      </c:pt>
                      <c:pt idx="1">
                        <c:v>课程体系系统性欠强</c:v>
                      </c:pt>
                      <c:pt idx="2">
                        <c:v>各课程内容重复度高</c:v>
                      </c:pt>
                      <c:pt idx="3">
                        <c:v>现有实践教学环节（实验、实习、设计等）欠合理</c:v>
                      </c:pt>
                      <c:pt idx="4">
                        <c:v>教材不能满足教学需求</c:v>
                      </c:pt>
                      <c:pt idx="5">
                        <c:v>设置的课程多</c:v>
                      </c:pt>
                      <c:pt idx="6">
                        <c:v>存在用处不大的课程</c:v>
                      </c:pt>
                      <c:pt idx="7">
                        <c:v>因人设课</c:v>
                      </c:pt>
                      <c:pt idx="8">
                        <c:v>其它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Sheet2!$D$3:$D$11</c15:sqref>
                        </c15:formulaRef>
                      </c:ext>
                    </c:extLst>
                    <c:numCache>
                      <c:formatCode>0.00%</c:formatCode>
                      <c:ptCount val="9"/>
                      <c:pt idx="0">
                        <c:v>0.62239999999999995</c:v>
                      </c:pt>
                      <c:pt idx="1">
                        <c:v>0.62239999999999995</c:v>
                      </c:pt>
                      <c:pt idx="2">
                        <c:v>0.43880000000000002</c:v>
                      </c:pt>
                      <c:pt idx="3">
                        <c:v>0.40820000000000001</c:v>
                      </c:pt>
                      <c:pt idx="4">
                        <c:v>0.30609999999999998</c:v>
                      </c:pt>
                      <c:pt idx="5">
                        <c:v>0.25509999999999999</c:v>
                      </c:pt>
                      <c:pt idx="6">
                        <c:v>0.21429999999999999</c:v>
                      </c:pt>
                      <c:pt idx="7">
                        <c:v>4.0800000000000003E-2</c:v>
                      </c:pt>
                      <c:pt idx="8">
                        <c:v>5.0999999999999997E-2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5-7BAB-412F-A8C3-DAA92F89ECB6}"/>
                  </c:ext>
                </c:extLst>
              </c15:ser>
            </c15:filteredBarSeries>
            <c15:filteredBarSeries>
              <c15:ser>
                <c:idx val="3"/>
                <c:order val="3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Sheet2!$E$2</c15:sqref>
                        </c15:formulaRef>
                      </c:ext>
                    </c:extLst>
                    <c:strCache>
                      <c:ptCount val="1"/>
                      <c:pt idx="0">
                        <c:v>20-30</c:v>
                      </c:pt>
                    </c:strCache>
                  </c:strRef>
                </c:tx>
                <c:spPr>
                  <a:solidFill>
                    <a:schemeClr val="accent4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Sheet2!$A$3:$A$11</c15:sqref>
                        </c15:formulaRef>
                      </c:ext>
                    </c:extLst>
                    <c:strCache>
                      <c:ptCount val="9"/>
                      <c:pt idx="0">
                        <c:v>现有课程体系已经不能适应社会发展的需要</c:v>
                      </c:pt>
                      <c:pt idx="1">
                        <c:v>课程体系系统性欠强</c:v>
                      </c:pt>
                      <c:pt idx="2">
                        <c:v>各课程内容重复度高</c:v>
                      </c:pt>
                      <c:pt idx="3">
                        <c:v>现有实践教学环节（实验、实习、设计等）欠合理</c:v>
                      </c:pt>
                      <c:pt idx="4">
                        <c:v>教材不能满足教学需求</c:v>
                      </c:pt>
                      <c:pt idx="5">
                        <c:v>设置的课程多</c:v>
                      </c:pt>
                      <c:pt idx="6">
                        <c:v>存在用处不大的课程</c:v>
                      </c:pt>
                      <c:pt idx="7">
                        <c:v>因人设课</c:v>
                      </c:pt>
                      <c:pt idx="8">
                        <c:v>其它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Sheet2!$E$3:$E$11</c15:sqref>
                        </c15:formulaRef>
                      </c:ext>
                    </c:extLst>
                    <c:numCache>
                      <c:formatCode>0.00%</c:formatCode>
                      <c:ptCount val="9"/>
                      <c:pt idx="0">
                        <c:v>0.55359999999999998</c:v>
                      </c:pt>
                      <c:pt idx="1">
                        <c:v>0.44640000000000002</c:v>
                      </c:pt>
                      <c:pt idx="2">
                        <c:v>0.33929999999999999</c:v>
                      </c:pt>
                      <c:pt idx="3">
                        <c:v>0.39290000000000003</c:v>
                      </c:pt>
                      <c:pt idx="4" formatCode="0%">
                        <c:v>0.25</c:v>
                      </c:pt>
                      <c:pt idx="5">
                        <c:v>0.21429999999999999</c:v>
                      </c:pt>
                      <c:pt idx="6">
                        <c:v>0.16070000000000001</c:v>
                      </c:pt>
                      <c:pt idx="7">
                        <c:v>0.125</c:v>
                      </c:pt>
                      <c:pt idx="8">
                        <c:v>5.3600000000000002E-2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6-7BAB-412F-A8C3-DAA92F89ECB6}"/>
                  </c:ext>
                </c:extLst>
              </c15:ser>
            </c15:filteredBarSeries>
            <c15:filteredBarSeries>
              <c15:ser>
                <c:idx val="4"/>
                <c:order val="4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Sheet2!$F$2</c15:sqref>
                        </c15:formulaRef>
                      </c:ext>
                    </c:extLst>
                    <c:strCache>
                      <c:ptCount val="1"/>
                      <c:pt idx="0">
                        <c:v>&gt;30</c:v>
                      </c:pt>
                    </c:strCache>
                  </c:strRef>
                </c:tx>
                <c:spPr>
                  <a:solidFill>
                    <a:schemeClr val="accent5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Sheet2!$A$3:$A$11</c15:sqref>
                        </c15:formulaRef>
                      </c:ext>
                    </c:extLst>
                    <c:strCache>
                      <c:ptCount val="9"/>
                      <c:pt idx="0">
                        <c:v>现有课程体系已经不能适应社会发展的需要</c:v>
                      </c:pt>
                      <c:pt idx="1">
                        <c:v>课程体系系统性欠强</c:v>
                      </c:pt>
                      <c:pt idx="2">
                        <c:v>各课程内容重复度高</c:v>
                      </c:pt>
                      <c:pt idx="3">
                        <c:v>现有实践教学环节（实验、实习、设计等）欠合理</c:v>
                      </c:pt>
                      <c:pt idx="4">
                        <c:v>教材不能满足教学需求</c:v>
                      </c:pt>
                      <c:pt idx="5">
                        <c:v>设置的课程多</c:v>
                      </c:pt>
                      <c:pt idx="6">
                        <c:v>存在用处不大的课程</c:v>
                      </c:pt>
                      <c:pt idx="7">
                        <c:v>因人设课</c:v>
                      </c:pt>
                      <c:pt idx="8">
                        <c:v>其它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Sheet2!$F$3:$F$11</c15:sqref>
                        </c15:formulaRef>
                      </c:ext>
                    </c:extLst>
                    <c:numCache>
                      <c:formatCode>0.00%</c:formatCode>
                      <c:ptCount val="9"/>
                      <c:pt idx="0">
                        <c:v>0.75760000000000005</c:v>
                      </c:pt>
                      <c:pt idx="1">
                        <c:v>0.42420000000000002</c:v>
                      </c:pt>
                      <c:pt idx="2">
                        <c:v>0.36359999999999998</c:v>
                      </c:pt>
                      <c:pt idx="3">
                        <c:v>0.54549999999999998</c:v>
                      </c:pt>
                      <c:pt idx="4">
                        <c:v>0.51519999999999999</c:v>
                      </c:pt>
                      <c:pt idx="5">
                        <c:v>0.36359999999999998</c:v>
                      </c:pt>
                      <c:pt idx="6">
                        <c:v>0.18179999999999999</c:v>
                      </c:pt>
                      <c:pt idx="7">
                        <c:v>0.18179999999999999</c:v>
                      </c:pt>
                      <c:pt idx="8">
                        <c:v>3.0300000000000001E-2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7-7BAB-412F-A8C3-DAA92F89ECB6}"/>
                  </c:ext>
                </c:extLst>
              </c15:ser>
            </c15:filteredBarSeries>
          </c:ext>
        </c:extLst>
      </c:barChart>
      <c:catAx>
        <c:axId val="130405478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1304060544"/>
        <c:crosses val="autoZero"/>
        <c:auto val="1"/>
        <c:lblAlgn val="ctr"/>
        <c:lblOffset val="100"/>
        <c:noMultiLvlLbl val="0"/>
      </c:catAx>
      <c:valAx>
        <c:axId val="1304060544"/>
        <c:scaling>
          <c:orientation val="minMax"/>
        </c:scaling>
        <c:delete val="0"/>
        <c:axPos val="b"/>
        <c:majorGridlines>
          <c:spPr>
            <a:ln w="6350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numFmt formatCode="0%" sourceLinked="0"/>
        <c:majorTickMark val="none"/>
        <c:minorTickMark val="none"/>
        <c:tickLblPos val="nextTo"/>
        <c:spPr>
          <a:noFill/>
          <a:ln w="1270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1304054784"/>
        <c:crosses val="autoZero"/>
        <c:crossBetween val="between"/>
        <c:majorUnit val="0.2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59064308976343882"/>
          <c:y val="3.8450107480320482E-2"/>
          <c:w val="0.37053437762915176"/>
          <c:h val="5.7821085835963508E-2"/>
        </c:manualLayout>
      </c:layout>
      <c:overlay val="0"/>
      <c:spPr>
        <a:solidFill>
          <a:schemeClr val="bg1">
            <a:lumMod val="95000"/>
          </a:schemeClr>
        </a:solidFill>
        <a:ln>
          <a:solidFill>
            <a:schemeClr val="tx1">
              <a:lumMod val="15000"/>
              <a:lumOff val="85000"/>
            </a:schemeClr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/>
              </a:solidFill>
              <a:latin typeface="+mn-ea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600" b="1">
          <a:latin typeface="+mn-ea"/>
          <a:ea typeface="+mn-ea"/>
        </a:defRPr>
      </a:pPr>
      <a:endParaRPr lang="zh-CN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47807191622312839"/>
          <c:y val="2.5163399987823579E-2"/>
          <c:w val="0.48715217724782445"/>
          <c:h val="0.88214054254235719"/>
        </c:manualLayout>
      </c:layout>
      <c:barChart>
        <c:barDir val="bar"/>
        <c:grouping val="clustered"/>
        <c:varyColors val="0"/>
        <c:ser>
          <c:idx val="1"/>
          <c:order val="1"/>
          <c:tx>
            <c:strRef>
              <c:f>Sheet2!$C$14</c:f>
              <c:strCache>
                <c:ptCount val="1"/>
                <c:pt idx="0">
                  <c:v>&lt;10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Sheet2!$A$15:$A$19</c:f>
              <c:strCache>
                <c:ptCount val="5"/>
                <c:pt idx="0">
                  <c:v>强化能力培养</c:v>
                </c:pt>
                <c:pt idx="1">
                  <c:v>强化专业技能培养</c:v>
                </c:pt>
                <c:pt idx="2">
                  <c:v>强化基础教育</c:v>
                </c:pt>
                <c:pt idx="3">
                  <c:v>强化文化教育</c:v>
                </c:pt>
                <c:pt idx="4">
                  <c:v>其它</c:v>
                </c:pt>
              </c:strCache>
            </c:strRef>
          </c:cat>
          <c:val>
            <c:numRef>
              <c:f>Sheet2!$C$15:$C$19</c:f>
              <c:numCache>
                <c:formatCode>0.00%</c:formatCode>
                <c:ptCount val="5"/>
                <c:pt idx="0">
                  <c:v>0.83779999999999999</c:v>
                </c:pt>
                <c:pt idx="1">
                  <c:v>0.81079999999999997</c:v>
                </c:pt>
                <c:pt idx="2">
                  <c:v>0.43240000000000001</c:v>
                </c:pt>
                <c:pt idx="3">
                  <c:v>0.14860000000000001</c:v>
                </c:pt>
                <c:pt idx="4">
                  <c:v>1.35E-2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1AB-4516-9B5C-D0223CE9CFA8}"/>
            </c:ext>
          </c:extLst>
        </c:ser>
        <c:ser>
          <c:idx val="2"/>
          <c:order val="2"/>
          <c:tx>
            <c:strRef>
              <c:f>Sheet2!$D$14</c:f>
              <c:strCache>
                <c:ptCount val="1"/>
                <c:pt idx="0">
                  <c:v>10-20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Sheet2!$A$15:$A$19</c:f>
              <c:strCache>
                <c:ptCount val="5"/>
                <c:pt idx="0">
                  <c:v>强化能力培养</c:v>
                </c:pt>
                <c:pt idx="1">
                  <c:v>强化专业技能培养</c:v>
                </c:pt>
                <c:pt idx="2">
                  <c:v>强化基础教育</c:v>
                </c:pt>
                <c:pt idx="3">
                  <c:v>强化文化教育</c:v>
                </c:pt>
                <c:pt idx="4">
                  <c:v>其它</c:v>
                </c:pt>
              </c:strCache>
            </c:strRef>
          </c:cat>
          <c:val>
            <c:numRef>
              <c:f>Sheet2!$D$15:$D$19</c:f>
              <c:numCache>
                <c:formatCode>0.00%</c:formatCode>
                <c:ptCount val="5"/>
                <c:pt idx="0">
                  <c:v>0.78569999999999995</c:v>
                </c:pt>
                <c:pt idx="1">
                  <c:v>0.76529999999999998</c:v>
                </c:pt>
                <c:pt idx="2">
                  <c:v>0.48980000000000001</c:v>
                </c:pt>
                <c:pt idx="3">
                  <c:v>8.1600000000000006E-2</c:v>
                </c:pt>
                <c:pt idx="4">
                  <c:v>1.0200000000000001E-2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1AB-4516-9B5C-D0223CE9CFA8}"/>
            </c:ext>
          </c:extLst>
        </c:ser>
        <c:ser>
          <c:idx val="3"/>
          <c:order val="3"/>
          <c:tx>
            <c:strRef>
              <c:f>Sheet2!$E$14</c:f>
              <c:strCache>
                <c:ptCount val="1"/>
                <c:pt idx="0">
                  <c:v>20-30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Sheet2!$A$15:$A$19</c:f>
              <c:strCache>
                <c:ptCount val="5"/>
                <c:pt idx="0">
                  <c:v>强化能力培养</c:v>
                </c:pt>
                <c:pt idx="1">
                  <c:v>强化专业技能培养</c:v>
                </c:pt>
                <c:pt idx="2">
                  <c:v>强化基础教育</c:v>
                </c:pt>
                <c:pt idx="3">
                  <c:v>强化文化教育</c:v>
                </c:pt>
                <c:pt idx="4">
                  <c:v>其它</c:v>
                </c:pt>
              </c:strCache>
            </c:strRef>
          </c:cat>
          <c:val>
            <c:numRef>
              <c:f>Sheet2!$E$15:$E$19</c:f>
              <c:numCache>
                <c:formatCode>0.00%</c:formatCode>
                <c:ptCount val="5"/>
                <c:pt idx="0">
                  <c:v>0.875</c:v>
                </c:pt>
                <c:pt idx="1">
                  <c:v>0.73209999999999997</c:v>
                </c:pt>
                <c:pt idx="2">
                  <c:v>0.48209999999999997</c:v>
                </c:pt>
                <c:pt idx="3">
                  <c:v>8.9300000000000004E-2</c:v>
                </c:pt>
                <c:pt idx="4">
                  <c:v>3.5700000000000003E-2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1AB-4516-9B5C-D0223CE9CFA8}"/>
            </c:ext>
          </c:extLst>
        </c:ser>
        <c:ser>
          <c:idx val="4"/>
          <c:order val="4"/>
          <c:tx>
            <c:strRef>
              <c:f>Sheet2!$F$14</c:f>
              <c:strCache>
                <c:ptCount val="1"/>
                <c:pt idx="0">
                  <c:v>&gt;30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Sheet2!$A$15:$A$19</c:f>
              <c:strCache>
                <c:ptCount val="5"/>
                <c:pt idx="0">
                  <c:v>强化能力培养</c:v>
                </c:pt>
                <c:pt idx="1">
                  <c:v>强化专业技能培养</c:v>
                </c:pt>
                <c:pt idx="2">
                  <c:v>强化基础教育</c:v>
                </c:pt>
                <c:pt idx="3">
                  <c:v>强化文化教育</c:v>
                </c:pt>
                <c:pt idx="4">
                  <c:v>其它</c:v>
                </c:pt>
              </c:strCache>
            </c:strRef>
          </c:cat>
          <c:val>
            <c:numRef>
              <c:f>Sheet2!$F$15:$F$19</c:f>
              <c:numCache>
                <c:formatCode>0.00%</c:formatCode>
                <c:ptCount val="5"/>
                <c:pt idx="0">
                  <c:v>0.96970000000000001</c:v>
                </c:pt>
                <c:pt idx="1">
                  <c:v>0.63639999999999997</c:v>
                </c:pt>
                <c:pt idx="2">
                  <c:v>0.57579999999999998</c:v>
                </c:pt>
                <c:pt idx="3">
                  <c:v>0.1515</c:v>
                </c:pt>
                <c:pt idx="4" formatCode="0%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1AB-4516-9B5C-D0223CE9CFA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1304054784"/>
        <c:axId val="1304060544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Sheet2!$B$14</c15:sqref>
                        </c15:formulaRef>
                      </c:ext>
                    </c:extLst>
                    <c:strCache>
                      <c:ptCount val="1"/>
                      <c:pt idx="0">
                        <c:v>整体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Sheet2!$A$15:$A$19</c15:sqref>
                        </c15:formulaRef>
                      </c:ext>
                    </c:extLst>
                    <c:strCache>
                      <c:ptCount val="5"/>
                      <c:pt idx="0">
                        <c:v>强化能力培养</c:v>
                      </c:pt>
                      <c:pt idx="1">
                        <c:v>强化专业技能培养</c:v>
                      </c:pt>
                      <c:pt idx="2">
                        <c:v>强化基础教育</c:v>
                      </c:pt>
                      <c:pt idx="3">
                        <c:v>强化文化教育</c:v>
                      </c:pt>
                      <c:pt idx="4">
                        <c:v>其它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Sheet2!$B$15:$B$19</c15:sqref>
                        </c15:formulaRef>
                      </c:ext>
                    </c:extLst>
                    <c:numCache>
                      <c:formatCode>0.00%</c:formatCode>
                      <c:ptCount val="5"/>
                      <c:pt idx="0">
                        <c:v>0.84289999999999998</c:v>
                      </c:pt>
                      <c:pt idx="1">
                        <c:v>0.75480000000000003</c:v>
                      </c:pt>
                      <c:pt idx="2">
                        <c:v>0.48280000000000001</c:v>
                      </c:pt>
                      <c:pt idx="3">
                        <c:v>0.1111</c:v>
                      </c:pt>
                      <c:pt idx="4">
                        <c:v>1.5299999999999999E-2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4-91AB-4516-9B5C-D0223CE9CFA8}"/>
                  </c:ext>
                </c:extLst>
              </c15:ser>
            </c15:filteredBarSeries>
            <c15:filteredBarSeries>
              <c15:ser>
                <c:idx val="5"/>
                <c:order val="5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Sheet2!$G$14</c15:sqref>
                        </c15:formulaRef>
                      </c:ext>
                    </c:extLst>
                    <c:strCache>
                      <c:ptCount val="1"/>
                      <c:pt idx="0">
                        <c:v>高校</c:v>
                      </c:pt>
                    </c:strCache>
                  </c:strRef>
                </c:tx>
                <c:spPr>
                  <a:solidFill>
                    <a:schemeClr val="accent6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Sheet2!$A$15:$A$19</c15:sqref>
                        </c15:formulaRef>
                      </c:ext>
                    </c:extLst>
                    <c:strCache>
                      <c:ptCount val="5"/>
                      <c:pt idx="0">
                        <c:v>强化能力培养</c:v>
                      </c:pt>
                      <c:pt idx="1">
                        <c:v>强化专业技能培养</c:v>
                      </c:pt>
                      <c:pt idx="2">
                        <c:v>强化基础教育</c:v>
                      </c:pt>
                      <c:pt idx="3">
                        <c:v>强化文化教育</c:v>
                      </c:pt>
                      <c:pt idx="4">
                        <c:v>其它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Sheet2!$G$15:$G$19</c15:sqref>
                        </c15:formulaRef>
                      </c:ext>
                    </c:extLst>
                    <c:numCache>
                      <c:formatCode>0.00%</c:formatCode>
                      <c:ptCount val="5"/>
                      <c:pt idx="0">
                        <c:v>0.87129999999999996</c:v>
                      </c:pt>
                      <c:pt idx="1">
                        <c:v>0.71779999999999999</c:v>
                      </c:pt>
                      <c:pt idx="2">
                        <c:v>0.48509999999999998</c:v>
                      </c:pt>
                      <c:pt idx="3">
                        <c:v>0.1089</c:v>
                      </c:pt>
                      <c:pt idx="4">
                        <c:v>9.9000000000000008E-3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5-91AB-4516-9B5C-D0223CE9CFA8}"/>
                  </c:ext>
                </c:extLst>
              </c15:ser>
            </c15:filteredBarSeries>
            <c15:filteredBarSeries>
              <c15:ser>
                <c:idx val="6"/>
                <c:order val="6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Sheet2!$H$14</c15:sqref>
                        </c15:formulaRef>
                      </c:ext>
                    </c:extLst>
                    <c:strCache>
                      <c:ptCount val="1"/>
                      <c:pt idx="0">
                        <c:v>设计院</c:v>
                      </c:pt>
                    </c:strCache>
                  </c:strRef>
                </c:tx>
                <c:spPr>
                  <a:solidFill>
                    <a:schemeClr val="accent1">
                      <a:lumMod val="60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Sheet2!$A$15:$A$19</c15:sqref>
                        </c15:formulaRef>
                      </c:ext>
                    </c:extLst>
                    <c:strCache>
                      <c:ptCount val="5"/>
                      <c:pt idx="0">
                        <c:v>强化能力培养</c:v>
                      </c:pt>
                      <c:pt idx="1">
                        <c:v>强化专业技能培养</c:v>
                      </c:pt>
                      <c:pt idx="2">
                        <c:v>强化基础教育</c:v>
                      </c:pt>
                      <c:pt idx="3">
                        <c:v>强化文化教育</c:v>
                      </c:pt>
                      <c:pt idx="4">
                        <c:v>其它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Sheet2!$H$15:$H$19</c15:sqref>
                        </c15:formulaRef>
                      </c:ext>
                    </c:extLst>
                    <c:numCache>
                      <c:formatCode>0.00%</c:formatCode>
                      <c:ptCount val="5"/>
                      <c:pt idx="0">
                        <c:v>0.75609999999999999</c:v>
                      </c:pt>
                      <c:pt idx="1">
                        <c:v>0.82930000000000004</c:v>
                      </c:pt>
                      <c:pt idx="2">
                        <c:v>0.46339999999999998</c:v>
                      </c:pt>
                      <c:pt idx="3">
                        <c:v>9.7600000000000006E-2</c:v>
                      </c:pt>
                      <c:pt idx="4">
                        <c:v>2.4400000000000002E-2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6-91AB-4516-9B5C-D0223CE9CFA8}"/>
                  </c:ext>
                </c:extLst>
              </c15:ser>
            </c15:filteredBarSeries>
            <c15:filteredBarSeries>
              <c15:ser>
                <c:idx val="7"/>
                <c:order val="7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Sheet2!$I$14</c15:sqref>
                        </c15:formulaRef>
                      </c:ext>
                    </c:extLst>
                    <c:strCache>
                      <c:ptCount val="1"/>
                      <c:pt idx="0">
                        <c:v>其他企业</c:v>
                      </c:pt>
                    </c:strCache>
                  </c:strRef>
                </c:tx>
                <c:spPr>
                  <a:solidFill>
                    <a:schemeClr val="accent2">
                      <a:lumMod val="60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Sheet2!$A$15:$A$19</c15:sqref>
                        </c15:formulaRef>
                      </c:ext>
                    </c:extLst>
                    <c:strCache>
                      <c:ptCount val="5"/>
                      <c:pt idx="0">
                        <c:v>强化能力培养</c:v>
                      </c:pt>
                      <c:pt idx="1">
                        <c:v>强化专业技能培养</c:v>
                      </c:pt>
                      <c:pt idx="2">
                        <c:v>强化基础教育</c:v>
                      </c:pt>
                      <c:pt idx="3">
                        <c:v>强化文化教育</c:v>
                      </c:pt>
                      <c:pt idx="4">
                        <c:v>其它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Sheet2!$I$15:$I$19</c15:sqref>
                        </c15:formulaRef>
                      </c:ext>
                    </c:extLst>
                    <c:numCache>
                      <c:formatCode>0%</c:formatCode>
                      <c:ptCount val="5"/>
                      <c:pt idx="0" formatCode="0.00%">
                        <c:v>0.72219999999999995</c:v>
                      </c:pt>
                      <c:pt idx="1">
                        <c:v>1</c:v>
                      </c:pt>
                      <c:pt idx="2">
                        <c:v>0.5</c:v>
                      </c:pt>
                      <c:pt idx="3" formatCode="0.00%">
                        <c:v>0.16669999999999999</c:v>
                      </c:pt>
                      <c:pt idx="4" formatCode="0.00%">
                        <c:v>5.5599999999999997E-2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7-91AB-4516-9B5C-D0223CE9CFA8}"/>
                  </c:ext>
                </c:extLst>
              </c15:ser>
            </c15:filteredBarSeries>
          </c:ext>
        </c:extLst>
      </c:barChart>
      <c:catAx>
        <c:axId val="130405478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1304060544"/>
        <c:crosses val="autoZero"/>
        <c:auto val="1"/>
        <c:lblAlgn val="ctr"/>
        <c:lblOffset val="100"/>
        <c:noMultiLvlLbl val="0"/>
      </c:catAx>
      <c:valAx>
        <c:axId val="1304060544"/>
        <c:scaling>
          <c:orientation val="minMax"/>
          <c:max val="1"/>
        </c:scaling>
        <c:delete val="0"/>
        <c:axPos val="b"/>
        <c:majorGridlines>
          <c:spPr>
            <a:ln w="6350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numFmt formatCode="0%" sourceLinked="0"/>
        <c:majorTickMark val="none"/>
        <c:minorTickMark val="none"/>
        <c:tickLblPos val="nextTo"/>
        <c:spPr>
          <a:noFill/>
          <a:ln w="1270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13040547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59064308976343882"/>
          <c:y val="3.8450107480320482E-2"/>
          <c:w val="0.37053437762915176"/>
          <c:h val="5.7821085835963508E-2"/>
        </c:manualLayout>
      </c:layout>
      <c:overlay val="0"/>
      <c:spPr>
        <a:solidFill>
          <a:schemeClr val="bg1">
            <a:lumMod val="95000"/>
          </a:schemeClr>
        </a:solidFill>
        <a:ln>
          <a:solidFill>
            <a:schemeClr val="tx1">
              <a:lumMod val="15000"/>
              <a:lumOff val="85000"/>
            </a:schemeClr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/>
              </a:solidFill>
              <a:latin typeface="+mn-ea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600" b="1">
          <a:solidFill>
            <a:schemeClr val="tx1"/>
          </a:solidFill>
          <a:latin typeface="+mn-ea"/>
          <a:ea typeface="+mn-ea"/>
        </a:defRPr>
      </a:pPr>
      <a:endParaRPr lang="zh-CN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47807191622312839"/>
          <c:y val="2.5163399987823579E-2"/>
          <c:w val="0.48715217724782445"/>
          <c:h val="0.88214054254235719"/>
        </c:manualLayout>
      </c:layout>
      <c:barChart>
        <c:barDir val="bar"/>
        <c:grouping val="clustered"/>
        <c:varyColors val="0"/>
        <c:ser>
          <c:idx val="5"/>
          <c:order val="5"/>
          <c:tx>
            <c:strRef>
              <c:f>Sheet2!$G$14</c:f>
              <c:strCache>
                <c:ptCount val="1"/>
                <c:pt idx="0">
                  <c:v>高校</c:v>
                </c:pt>
              </c:strCache>
              <c:extLst xmlns:c15="http://schemas.microsoft.com/office/drawing/2012/chart"/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Sheet2!$A$15:$A$19</c:f>
              <c:strCache>
                <c:ptCount val="5"/>
                <c:pt idx="0">
                  <c:v>强化能力培养</c:v>
                </c:pt>
                <c:pt idx="1">
                  <c:v>强化专业技能培养</c:v>
                </c:pt>
                <c:pt idx="2">
                  <c:v>强化基础教育</c:v>
                </c:pt>
                <c:pt idx="3">
                  <c:v>强化文化教育</c:v>
                </c:pt>
                <c:pt idx="4">
                  <c:v>其它</c:v>
                </c:pt>
              </c:strCache>
              <c:extLst xmlns:c15="http://schemas.microsoft.com/office/drawing/2012/chart"/>
            </c:strRef>
          </c:cat>
          <c:val>
            <c:numRef>
              <c:f>Sheet2!$G$15:$G$19</c:f>
              <c:numCache>
                <c:formatCode>0.00%</c:formatCode>
                <c:ptCount val="5"/>
                <c:pt idx="0">
                  <c:v>0.87129999999999996</c:v>
                </c:pt>
                <c:pt idx="1">
                  <c:v>0.71779999999999999</c:v>
                </c:pt>
                <c:pt idx="2">
                  <c:v>0.48509999999999998</c:v>
                </c:pt>
                <c:pt idx="3">
                  <c:v>0.1089</c:v>
                </c:pt>
                <c:pt idx="4">
                  <c:v>9.9000000000000008E-3</c:v>
                </c:pt>
              </c:numCache>
              <c:extLst xmlns:c15="http://schemas.microsoft.com/office/drawing/2012/chart"/>
            </c:numRef>
          </c:val>
          <c:extLst>
            <c:ext xmlns:c16="http://schemas.microsoft.com/office/drawing/2014/chart" uri="{C3380CC4-5D6E-409C-BE32-E72D297353CC}">
              <c16:uniqueId val="{00000000-2D2A-4C21-9991-96AE55495A88}"/>
            </c:ext>
          </c:extLst>
        </c:ser>
        <c:ser>
          <c:idx val="6"/>
          <c:order val="6"/>
          <c:tx>
            <c:strRef>
              <c:f>Sheet2!$H$14</c:f>
              <c:strCache>
                <c:ptCount val="1"/>
                <c:pt idx="0">
                  <c:v>设计院</c:v>
                </c:pt>
              </c:strCache>
              <c:extLst xmlns:c15="http://schemas.microsoft.com/office/drawing/2012/chart"/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Sheet2!$A$15:$A$19</c:f>
              <c:strCache>
                <c:ptCount val="5"/>
                <c:pt idx="0">
                  <c:v>强化能力培养</c:v>
                </c:pt>
                <c:pt idx="1">
                  <c:v>强化专业技能培养</c:v>
                </c:pt>
                <c:pt idx="2">
                  <c:v>强化基础教育</c:v>
                </c:pt>
                <c:pt idx="3">
                  <c:v>强化文化教育</c:v>
                </c:pt>
                <c:pt idx="4">
                  <c:v>其它</c:v>
                </c:pt>
              </c:strCache>
              <c:extLst xmlns:c15="http://schemas.microsoft.com/office/drawing/2012/chart"/>
            </c:strRef>
          </c:cat>
          <c:val>
            <c:numRef>
              <c:f>Sheet2!$H$15:$H$19</c:f>
              <c:numCache>
                <c:formatCode>0.00%</c:formatCode>
                <c:ptCount val="5"/>
                <c:pt idx="0">
                  <c:v>0.75609999999999999</c:v>
                </c:pt>
                <c:pt idx="1">
                  <c:v>0.82930000000000004</c:v>
                </c:pt>
                <c:pt idx="2">
                  <c:v>0.46339999999999998</c:v>
                </c:pt>
                <c:pt idx="3">
                  <c:v>9.7600000000000006E-2</c:v>
                </c:pt>
                <c:pt idx="4">
                  <c:v>2.4400000000000002E-2</c:v>
                </c:pt>
              </c:numCache>
              <c:extLst xmlns:c15="http://schemas.microsoft.com/office/drawing/2012/chart"/>
            </c:numRef>
          </c:val>
          <c:extLst>
            <c:ext xmlns:c16="http://schemas.microsoft.com/office/drawing/2014/chart" uri="{C3380CC4-5D6E-409C-BE32-E72D297353CC}">
              <c16:uniqueId val="{00000001-2D2A-4C21-9991-96AE55495A88}"/>
            </c:ext>
          </c:extLst>
        </c:ser>
        <c:ser>
          <c:idx val="7"/>
          <c:order val="7"/>
          <c:tx>
            <c:strRef>
              <c:f>Sheet2!$I$14</c:f>
              <c:strCache>
                <c:ptCount val="1"/>
                <c:pt idx="0">
                  <c:v>其他企业</c:v>
                </c:pt>
              </c:strCache>
              <c:extLst xmlns:c15="http://schemas.microsoft.com/office/drawing/2012/chart"/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Sheet2!$A$15:$A$19</c:f>
              <c:strCache>
                <c:ptCount val="5"/>
                <c:pt idx="0">
                  <c:v>强化能力培养</c:v>
                </c:pt>
                <c:pt idx="1">
                  <c:v>强化专业技能培养</c:v>
                </c:pt>
                <c:pt idx="2">
                  <c:v>强化基础教育</c:v>
                </c:pt>
                <c:pt idx="3">
                  <c:v>强化文化教育</c:v>
                </c:pt>
                <c:pt idx="4">
                  <c:v>其它</c:v>
                </c:pt>
              </c:strCache>
              <c:extLst xmlns:c15="http://schemas.microsoft.com/office/drawing/2012/chart"/>
            </c:strRef>
          </c:cat>
          <c:val>
            <c:numRef>
              <c:f>Sheet2!$I$15:$I$19</c:f>
              <c:numCache>
                <c:formatCode>0%</c:formatCode>
                <c:ptCount val="5"/>
                <c:pt idx="0" formatCode="0.00%">
                  <c:v>0.72219999999999995</c:v>
                </c:pt>
                <c:pt idx="1">
                  <c:v>1</c:v>
                </c:pt>
                <c:pt idx="2">
                  <c:v>0.5</c:v>
                </c:pt>
                <c:pt idx="3" formatCode="0.00%">
                  <c:v>0.16669999999999999</c:v>
                </c:pt>
                <c:pt idx="4" formatCode="0.00%">
                  <c:v>5.5599999999999997E-2</c:v>
                </c:pt>
              </c:numCache>
              <c:extLst xmlns:c15="http://schemas.microsoft.com/office/drawing/2012/chart"/>
            </c:numRef>
          </c:val>
          <c:extLst>
            <c:ext xmlns:c16="http://schemas.microsoft.com/office/drawing/2014/chart" uri="{C3380CC4-5D6E-409C-BE32-E72D297353CC}">
              <c16:uniqueId val="{00000002-2D2A-4C21-9991-96AE55495A8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1304054784"/>
        <c:axId val="1304060544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Sheet2!$B$14</c15:sqref>
                        </c15:formulaRef>
                      </c:ext>
                    </c:extLst>
                    <c:strCache>
                      <c:ptCount val="1"/>
                      <c:pt idx="0">
                        <c:v>整体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Sheet2!$A$15:$A$19</c15:sqref>
                        </c15:formulaRef>
                      </c:ext>
                    </c:extLst>
                    <c:strCache>
                      <c:ptCount val="5"/>
                      <c:pt idx="0">
                        <c:v>强化能力培养</c:v>
                      </c:pt>
                      <c:pt idx="1">
                        <c:v>强化专业技能培养</c:v>
                      </c:pt>
                      <c:pt idx="2">
                        <c:v>强化基础教育</c:v>
                      </c:pt>
                      <c:pt idx="3">
                        <c:v>强化文化教育</c:v>
                      </c:pt>
                      <c:pt idx="4">
                        <c:v>其它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Sheet2!$B$15:$B$19</c15:sqref>
                        </c15:formulaRef>
                      </c:ext>
                    </c:extLst>
                    <c:numCache>
                      <c:formatCode>0.00%</c:formatCode>
                      <c:ptCount val="5"/>
                      <c:pt idx="0">
                        <c:v>0.84289999999999998</c:v>
                      </c:pt>
                      <c:pt idx="1">
                        <c:v>0.75480000000000003</c:v>
                      </c:pt>
                      <c:pt idx="2">
                        <c:v>0.48280000000000001</c:v>
                      </c:pt>
                      <c:pt idx="3">
                        <c:v>0.1111</c:v>
                      </c:pt>
                      <c:pt idx="4">
                        <c:v>1.5299999999999999E-2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3-2D2A-4C21-9991-96AE55495A88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Sheet2!$C$14</c15:sqref>
                        </c15:formulaRef>
                      </c:ext>
                    </c:extLst>
                    <c:strCache>
                      <c:ptCount val="1"/>
                      <c:pt idx="0">
                        <c:v>&lt;10</c:v>
                      </c:pt>
                    </c:strCache>
                  </c:strRef>
                </c:tx>
                <c:spPr>
                  <a:solidFill>
                    <a:schemeClr val="accent2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Sheet2!$A$15:$A$19</c15:sqref>
                        </c15:formulaRef>
                      </c:ext>
                    </c:extLst>
                    <c:strCache>
                      <c:ptCount val="5"/>
                      <c:pt idx="0">
                        <c:v>强化能力培养</c:v>
                      </c:pt>
                      <c:pt idx="1">
                        <c:v>强化专业技能培养</c:v>
                      </c:pt>
                      <c:pt idx="2">
                        <c:v>强化基础教育</c:v>
                      </c:pt>
                      <c:pt idx="3">
                        <c:v>强化文化教育</c:v>
                      </c:pt>
                      <c:pt idx="4">
                        <c:v>其它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Sheet2!$C$15:$C$19</c15:sqref>
                        </c15:formulaRef>
                      </c:ext>
                    </c:extLst>
                    <c:numCache>
                      <c:formatCode>0.00%</c:formatCode>
                      <c:ptCount val="5"/>
                      <c:pt idx="0">
                        <c:v>0.83779999999999999</c:v>
                      </c:pt>
                      <c:pt idx="1">
                        <c:v>0.81079999999999997</c:v>
                      </c:pt>
                      <c:pt idx="2">
                        <c:v>0.43240000000000001</c:v>
                      </c:pt>
                      <c:pt idx="3">
                        <c:v>0.14860000000000001</c:v>
                      </c:pt>
                      <c:pt idx="4">
                        <c:v>1.35E-2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4-2D2A-4C21-9991-96AE55495A88}"/>
                  </c:ext>
                </c:extLst>
              </c15:ser>
            </c15:filteredBarSeries>
            <c15:filteredBar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Sheet2!$D$14</c15:sqref>
                        </c15:formulaRef>
                      </c:ext>
                    </c:extLst>
                    <c:strCache>
                      <c:ptCount val="1"/>
                      <c:pt idx="0">
                        <c:v>10-20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Sheet2!$A$15:$A$19</c15:sqref>
                        </c15:formulaRef>
                      </c:ext>
                    </c:extLst>
                    <c:strCache>
                      <c:ptCount val="5"/>
                      <c:pt idx="0">
                        <c:v>强化能力培养</c:v>
                      </c:pt>
                      <c:pt idx="1">
                        <c:v>强化专业技能培养</c:v>
                      </c:pt>
                      <c:pt idx="2">
                        <c:v>强化基础教育</c:v>
                      </c:pt>
                      <c:pt idx="3">
                        <c:v>强化文化教育</c:v>
                      </c:pt>
                      <c:pt idx="4">
                        <c:v>其它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Sheet2!$D$15:$D$19</c15:sqref>
                        </c15:formulaRef>
                      </c:ext>
                    </c:extLst>
                    <c:numCache>
                      <c:formatCode>0.00%</c:formatCode>
                      <c:ptCount val="5"/>
                      <c:pt idx="0">
                        <c:v>0.78569999999999995</c:v>
                      </c:pt>
                      <c:pt idx="1">
                        <c:v>0.76529999999999998</c:v>
                      </c:pt>
                      <c:pt idx="2">
                        <c:v>0.48980000000000001</c:v>
                      </c:pt>
                      <c:pt idx="3">
                        <c:v>8.1600000000000006E-2</c:v>
                      </c:pt>
                      <c:pt idx="4">
                        <c:v>1.0200000000000001E-2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5-2D2A-4C21-9991-96AE55495A88}"/>
                  </c:ext>
                </c:extLst>
              </c15:ser>
            </c15:filteredBarSeries>
            <c15:filteredBarSeries>
              <c15:ser>
                <c:idx val="3"/>
                <c:order val="3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Sheet2!$E$14</c15:sqref>
                        </c15:formulaRef>
                      </c:ext>
                    </c:extLst>
                    <c:strCache>
                      <c:ptCount val="1"/>
                      <c:pt idx="0">
                        <c:v>20-30</c:v>
                      </c:pt>
                    </c:strCache>
                  </c:strRef>
                </c:tx>
                <c:spPr>
                  <a:solidFill>
                    <a:schemeClr val="accent4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Sheet2!$A$15:$A$19</c15:sqref>
                        </c15:formulaRef>
                      </c:ext>
                    </c:extLst>
                    <c:strCache>
                      <c:ptCount val="5"/>
                      <c:pt idx="0">
                        <c:v>强化能力培养</c:v>
                      </c:pt>
                      <c:pt idx="1">
                        <c:v>强化专业技能培养</c:v>
                      </c:pt>
                      <c:pt idx="2">
                        <c:v>强化基础教育</c:v>
                      </c:pt>
                      <c:pt idx="3">
                        <c:v>强化文化教育</c:v>
                      </c:pt>
                      <c:pt idx="4">
                        <c:v>其它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Sheet2!$E$15:$E$19</c15:sqref>
                        </c15:formulaRef>
                      </c:ext>
                    </c:extLst>
                    <c:numCache>
                      <c:formatCode>0.00%</c:formatCode>
                      <c:ptCount val="5"/>
                      <c:pt idx="0">
                        <c:v>0.875</c:v>
                      </c:pt>
                      <c:pt idx="1">
                        <c:v>0.73209999999999997</c:v>
                      </c:pt>
                      <c:pt idx="2">
                        <c:v>0.48209999999999997</c:v>
                      </c:pt>
                      <c:pt idx="3">
                        <c:v>8.9300000000000004E-2</c:v>
                      </c:pt>
                      <c:pt idx="4">
                        <c:v>3.5700000000000003E-2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6-2D2A-4C21-9991-96AE55495A88}"/>
                  </c:ext>
                </c:extLst>
              </c15:ser>
            </c15:filteredBarSeries>
            <c15:filteredBarSeries>
              <c15:ser>
                <c:idx val="4"/>
                <c:order val="4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Sheet2!$F$14</c15:sqref>
                        </c15:formulaRef>
                      </c:ext>
                    </c:extLst>
                    <c:strCache>
                      <c:ptCount val="1"/>
                      <c:pt idx="0">
                        <c:v>&gt;30</c:v>
                      </c:pt>
                    </c:strCache>
                  </c:strRef>
                </c:tx>
                <c:spPr>
                  <a:solidFill>
                    <a:schemeClr val="accent5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Sheet2!$A$15:$A$19</c15:sqref>
                        </c15:formulaRef>
                      </c:ext>
                    </c:extLst>
                    <c:strCache>
                      <c:ptCount val="5"/>
                      <c:pt idx="0">
                        <c:v>强化能力培养</c:v>
                      </c:pt>
                      <c:pt idx="1">
                        <c:v>强化专业技能培养</c:v>
                      </c:pt>
                      <c:pt idx="2">
                        <c:v>强化基础教育</c:v>
                      </c:pt>
                      <c:pt idx="3">
                        <c:v>强化文化教育</c:v>
                      </c:pt>
                      <c:pt idx="4">
                        <c:v>其它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Sheet2!$F$15:$F$19</c15:sqref>
                        </c15:formulaRef>
                      </c:ext>
                    </c:extLst>
                    <c:numCache>
                      <c:formatCode>0.00%</c:formatCode>
                      <c:ptCount val="5"/>
                      <c:pt idx="0">
                        <c:v>0.96970000000000001</c:v>
                      </c:pt>
                      <c:pt idx="1">
                        <c:v>0.63639999999999997</c:v>
                      </c:pt>
                      <c:pt idx="2">
                        <c:v>0.57579999999999998</c:v>
                      </c:pt>
                      <c:pt idx="3">
                        <c:v>0.1515</c:v>
                      </c:pt>
                      <c:pt idx="4" formatCode="0%">
                        <c:v>0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7-2D2A-4C21-9991-96AE55495A88}"/>
                  </c:ext>
                </c:extLst>
              </c15:ser>
            </c15:filteredBarSeries>
          </c:ext>
        </c:extLst>
      </c:barChart>
      <c:catAx>
        <c:axId val="130405478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1304060544"/>
        <c:crosses val="autoZero"/>
        <c:auto val="1"/>
        <c:lblAlgn val="ctr"/>
        <c:lblOffset val="100"/>
        <c:noMultiLvlLbl val="0"/>
      </c:catAx>
      <c:valAx>
        <c:axId val="1304060544"/>
        <c:scaling>
          <c:orientation val="minMax"/>
          <c:max val="1"/>
        </c:scaling>
        <c:delete val="0"/>
        <c:axPos val="b"/>
        <c:majorGridlines>
          <c:spPr>
            <a:ln w="6350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numFmt formatCode="0%" sourceLinked="0"/>
        <c:majorTickMark val="none"/>
        <c:minorTickMark val="none"/>
        <c:tickLblPos val="nextTo"/>
        <c:spPr>
          <a:noFill/>
          <a:ln w="1270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13040547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59064308976343882"/>
          <c:y val="3.8450107480320482E-2"/>
          <c:w val="0.37053437762915176"/>
          <c:h val="5.7821085835963508E-2"/>
        </c:manualLayout>
      </c:layout>
      <c:overlay val="0"/>
      <c:spPr>
        <a:solidFill>
          <a:schemeClr val="bg1">
            <a:lumMod val="95000"/>
          </a:schemeClr>
        </a:solidFill>
        <a:ln>
          <a:solidFill>
            <a:schemeClr val="tx1">
              <a:lumMod val="15000"/>
              <a:lumOff val="85000"/>
            </a:schemeClr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/>
              </a:solidFill>
              <a:latin typeface="+mn-ea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600" b="1">
          <a:solidFill>
            <a:schemeClr val="tx1"/>
          </a:solidFill>
          <a:latin typeface="+mn-ea"/>
          <a:ea typeface="+mn-ea"/>
        </a:defRPr>
      </a:pPr>
      <a:endParaRPr lang="zh-CN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47807191622312839"/>
          <c:y val="2.5163399987823579E-2"/>
          <c:w val="0.48715217724782445"/>
          <c:h val="0.88214054254235719"/>
        </c:manualLayout>
      </c:layout>
      <c:barChart>
        <c:barDir val="bar"/>
        <c:grouping val="clustered"/>
        <c:varyColors val="0"/>
        <c:ser>
          <c:idx val="1"/>
          <c:order val="1"/>
          <c:tx>
            <c:strRef>
              <c:f>Sheet2!$C$43</c:f>
              <c:strCache>
                <c:ptCount val="1"/>
                <c:pt idx="0">
                  <c:v>&lt;10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Sheet2!$A$44:$A$48</c:f>
              <c:strCache>
                <c:ptCount val="5"/>
                <c:pt idx="0">
                  <c:v>合并</c:v>
                </c:pt>
                <c:pt idx="1">
                  <c:v>减少</c:v>
                </c:pt>
                <c:pt idx="2">
                  <c:v>增加</c:v>
                </c:pt>
                <c:pt idx="3">
                  <c:v>更新内容</c:v>
                </c:pt>
                <c:pt idx="4">
                  <c:v>不变</c:v>
                </c:pt>
              </c:strCache>
            </c:strRef>
          </c:cat>
          <c:val>
            <c:numRef>
              <c:f>Sheet2!$C$44:$C$48</c:f>
              <c:numCache>
                <c:formatCode>0.00%</c:formatCode>
                <c:ptCount val="5"/>
                <c:pt idx="0">
                  <c:v>0.14860000000000001</c:v>
                </c:pt>
                <c:pt idx="1">
                  <c:v>8.1100000000000005E-2</c:v>
                </c:pt>
                <c:pt idx="2">
                  <c:v>8.1100000000000005E-2</c:v>
                </c:pt>
                <c:pt idx="3">
                  <c:v>0.60809999999999997</c:v>
                </c:pt>
                <c:pt idx="4">
                  <c:v>0.2432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5FA-464B-8EAC-E4A7494C7417}"/>
            </c:ext>
          </c:extLst>
        </c:ser>
        <c:ser>
          <c:idx val="2"/>
          <c:order val="2"/>
          <c:tx>
            <c:strRef>
              <c:f>Sheet2!$D$43</c:f>
              <c:strCache>
                <c:ptCount val="1"/>
                <c:pt idx="0">
                  <c:v>10-20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Sheet2!$A$44:$A$48</c:f>
              <c:strCache>
                <c:ptCount val="5"/>
                <c:pt idx="0">
                  <c:v>合并</c:v>
                </c:pt>
                <c:pt idx="1">
                  <c:v>减少</c:v>
                </c:pt>
                <c:pt idx="2">
                  <c:v>增加</c:v>
                </c:pt>
                <c:pt idx="3">
                  <c:v>更新内容</c:v>
                </c:pt>
                <c:pt idx="4">
                  <c:v>不变</c:v>
                </c:pt>
              </c:strCache>
            </c:strRef>
          </c:cat>
          <c:val>
            <c:numRef>
              <c:f>Sheet2!$D$44:$D$48</c:f>
              <c:numCache>
                <c:formatCode>0.00%</c:formatCode>
                <c:ptCount val="5"/>
                <c:pt idx="0">
                  <c:v>0.13270000000000001</c:v>
                </c:pt>
                <c:pt idx="1">
                  <c:v>0.13270000000000001</c:v>
                </c:pt>
                <c:pt idx="2">
                  <c:v>0.1429</c:v>
                </c:pt>
                <c:pt idx="3">
                  <c:v>0.56120000000000003</c:v>
                </c:pt>
                <c:pt idx="4">
                  <c:v>0.2041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5FA-464B-8EAC-E4A7494C7417}"/>
            </c:ext>
          </c:extLst>
        </c:ser>
        <c:ser>
          <c:idx val="3"/>
          <c:order val="3"/>
          <c:tx>
            <c:strRef>
              <c:f>Sheet2!$E$43</c:f>
              <c:strCache>
                <c:ptCount val="1"/>
                <c:pt idx="0">
                  <c:v>20-30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Sheet2!$A$44:$A$48</c:f>
              <c:strCache>
                <c:ptCount val="5"/>
                <c:pt idx="0">
                  <c:v>合并</c:v>
                </c:pt>
                <c:pt idx="1">
                  <c:v>减少</c:v>
                </c:pt>
                <c:pt idx="2">
                  <c:v>增加</c:v>
                </c:pt>
                <c:pt idx="3">
                  <c:v>更新内容</c:v>
                </c:pt>
                <c:pt idx="4">
                  <c:v>不变</c:v>
                </c:pt>
              </c:strCache>
            </c:strRef>
          </c:cat>
          <c:val>
            <c:numRef>
              <c:f>Sheet2!$E$44:$E$48</c:f>
              <c:numCache>
                <c:formatCode>0.00%</c:formatCode>
                <c:ptCount val="5"/>
                <c:pt idx="0">
                  <c:v>0.19639999999999999</c:v>
                </c:pt>
                <c:pt idx="1">
                  <c:v>5.3600000000000002E-2</c:v>
                </c:pt>
                <c:pt idx="2">
                  <c:v>0.125</c:v>
                </c:pt>
                <c:pt idx="3">
                  <c:v>0.64290000000000003</c:v>
                </c:pt>
                <c:pt idx="4">
                  <c:v>0.16070000000000001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5FA-464B-8EAC-E4A7494C7417}"/>
            </c:ext>
          </c:extLst>
        </c:ser>
        <c:ser>
          <c:idx val="4"/>
          <c:order val="4"/>
          <c:tx>
            <c:strRef>
              <c:f>Sheet2!$F$43</c:f>
              <c:strCache>
                <c:ptCount val="1"/>
                <c:pt idx="0">
                  <c:v>&gt;30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Sheet2!$A$44:$A$48</c:f>
              <c:strCache>
                <c:ptCount val="5"/>
                <c:pt idx="0">
                  <c:v>合并</c:v>
                </c:pt>
                <c:pt idx="1">
                  <c:v>减少</c:v>
                </c:pt>
                <c:pt idx="2">
                  <c:v>增加</c:v>
                </c:pt>
                <c:pt idx="3">
                  <c:v>更新内容</c:v>
                </c:pt>
                <c:pt idx="4">
                  <c:v>不变</c:v>
                </c:pt>
              </c:strCache>
            </c:strRef>
          </c:cat>
          <c:val>
            <c:numRef>
              <c:f>Sheet2!$F$44:$F$48</c:f>
              <c:numCache>
                <c:formatCode>0.00%</c:formatCode>
                <c:ptCount val="5"/>
                <c:pt idx="0">
                  <c:v>0.30299999999999999</c:v>
                </c:pt>
                <c:pt idx="1">
                  <c:v>6.0600000000000001E-2</c:v>
                </c:pt>
                <c:pt idx="2">
                  <c:v>9.0899999999999995E-2</c:v>
                </c:pt>
                <c:pt idx="3">
                  <c:v>0.63639999999999997</c:v>
                </c:pt>
                <c:pt idx="4">
                  <c:v>0.1515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5FA-464B-8EAC-E4A7494C741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1304054784"/>
        <c:axId val="1304060544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Sheet2!$B$43</c15:sqref>
                        </c15:formulaRef>
                      </c:ext>
                    </c:extLst>
                    <c:strCache>
                      <c:ptCount val="1"/>
                      <c:pt idx="0">
                        <c:v>比例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Sheet2!$A$44:$A$48</c15:sqref>
                        </c15:formulaRef>
                      </c:ext>
                    </c:extLst>
                    <c:strCache>
                      <c:ptCount val="5"/>
                      <c:pt idx="0">
                        <c:v>合并</c:v>
                      </c:pt>
                      <c:pt idx="1">
                        <c:v>减少</c:v>
                      </c:pt>
                      <c:pt idx="2">
                        <c:v>增加</c:v>
                      </c:pt>
                      <c:pt idx="3">
                        <c:v>更新内容</c:v>
                      </c:pt>
                      <c:pt idx="4">
                        <c:v>不变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Sheet2!$B$44:$B$48</c15:sqref>
                        </c15:formulaRef>
                      </c:ext>
                    </c:extLst>
                    <c:numCache>
                      <c:formatCode>0.00%</c:formatCode>
                      <c:ptCount val="5"/>
                      <c:pt idx="0">
                        <c:v>0.1724</c:v>
                      </c:pt>
                      <c:pt idx="1">
                        <c:v>9.1999999999999998E-2</c:v>
                      </c:pt>
                      <c:pt idx="2">
                        <c:v>0.1149</c:v>
                      </c:pt>
                      <c:pt idx="3">
                        <c:v>0.60150000000000003</c:v>
                      </c:pt>
                      <c:pt idx="4">
                        <c:v>0.19919999999999999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4-85FA-464B-8EAC-E4A7494C7417}"/>
                  </c:ext>
                </c:extLst>
              </c15:ser>
            </c15:filteredBarSeries>
            <c15:filteredBarSeries>
              <c15:ser>
                <c:idx val="5"/>
                <c:order val="5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Sheet2!$G$43</c15:sqref>
                        </c15:formulaRef>
                      </c:ext>
                    </c:extLst>
                    <c:strCache>
                      <c:ptCount val="1"/>
                      <c:pt idx="0">
                        <c:v>高校</c:v>
                      </c:pt>
                    </c:strCache>
                  </c:strRef>
                </c:tx>
                <c:spPr>
                  <a:solidFill>
                    <a:schemeClr val="accent6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Sheet2!$A$44:$A$48</c15:sqref>
                        </c15:formulaRef>
                      </c:ext>
                    </c:extLst>
                    <c:strCache>
                      <c:ptCount val="5"/>
                      <c:pt idx="0">
                        <c:v>合并</c:v>
                      </c:pt>
                      <c:pt idx="1">
                        <c:v>减少</c:v>
                      </c:pt>
                      <c:pt idx="2">
                        <c:v>增加</c:v>
                      </c:pt>
                      <c:pt idx="3">
                        <c:v>更新内容</c:v>
                      </c:pt>
                      <c:pt idx="4">
                        <c:v>不变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Sheet2!$G$44:$G$48</c15:sqref>
                        </c15:formulaRef>
                      </c:ext>
                    </c:extLst>
                    <c:numCache>
                      <c:formatCode>0.00%</c:formatCode>
                      <c:ptCount val="5"/>
                      <c:pt idx="0">
                        <c:v>0.18809999999999999</c:v>
                      </c:pt>
                      <c:pt idx="1">
                        <c:v>8.9099999999999999E-2</c:v>
                      </c:pt>
                      <c:pt idx="2">
                        <c:v>0.1089</c:v>
                      </c:pt>
                      <c:pt idx="3">
                        <c:v>0.59409999999999996</c:v>
                      </c:pt>
                      <c:pt idx="4">
                        <c:v>0.19309999999999999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5-85FA-464B-8EAC-E4A7494C7417}"/>
                  </c:ext>
                </c:extLst>
              </c15:ser>
            </c15:filteredBarSeries>
            <c15:filteredBarSeries>
              <c15:ser>
                <c:idx val="6"/>
                <c:order val="6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Sheet2!$H$43</c15:sqref>
                        </c15:formulaRef>
                      </c:ext>
                    </c:extLst>
                    <c:strCache>
                      <c:ptCount val="1"/>
                      <c:pt idx="0">
                        <c:v>设计院</c:v>
                      </c:pt>
                    </c:strCache>
                  </c:strRef>
                </c:tx>
                <c:spPr>
                  <a:solidFill>
                    <a:schemeClr val="accent1">
                      <a:lumMod val="60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Sheet2!$A$44:$A$48</c15:sqref>
                        </c15:formulaRef>
                      </c:ext>
                    </c:extLst>
                    <c:strCache>
                      <c:ptCount val="5"/>
                      <c:pt idx="0">
                        <c:v>合并</c:v>
                      </c:pt>
                      <c:pt idx="1">
                        <c:v>减少</c:v>
                      </c:pt>
                      <c:pt idx="2">
                        <c:v>增加</c:v>
                      </c:pt>
                      <c:pt idx="3">
                        <c:v>更新内容</c:v>
                      </c:pt>
                      <c:pt idx="4">
                        <c:v>不变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Sheet2!$H$44:$H$48</c15:sqref>
                        </c15:formulaRef>
                      </c:ext>
                    </c:extLst>
                    <c:numCache>
                      <c:formatCode>0.00%</c:formatCode>
                      <c:ptCount val="5"/>
                      <c:pt idx="0">
                        <c:v>4.8800000000000003E-2</c:v>
                      </c:pt>
                      <c:pt idx="1">
                        <c:v>9.7600000000000006E-2</c:v>
                      </c:pt>
                      <c:pt idx="2">
                        <c:v>0.17069999999999999</c:v>
                      </c:pt>
                      <c:pt idx="3">
                        <c:v>0.68289999999999995</c:v>
                      </c:pt>
                      <c:pt idx="4">
                        <c:v>0.2195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6-85FA-464B-8EAC-E4A7494C7417}"/>
                  </c:ext>
                </c:extLst>
              </c15:ser>
            </c15:filteredBarSeries>
            <c15:filteredBarSeries>
              <c15:ser>
                <c:idx val="7"/>
                <c:order val="7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Sheet2!$I$43</c15:sqref>
                        </c15:formulaRef>
                      </c:ext>
                    </c:extLst>
                    <c:strCache>
                      <c:ptCount val="1"/>
                      <c:pt idx="0">
                        <c:v>其他企业</c:v>
                      </c:pt>
                    </c:strCache>
                  </c:strRef>
                </c:tx>
                <c:spPr>
                  <a:solidFill>
                    <a:schemeClr val="accent2">
                      <a:lumMod val="60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Sheet2!$A$44:$A$48</c15:sqref>
                        </c15:formulaRef>
                      </c:ext>
                    </c:extLst>
                    <c:strCache>
                      <c:ptCount val="5"/>
                      <c:pt idx="0">
                        <c:v>合并</c:v>
                      </c:pt>
                      <c:pt idx="1">
                        <c:v>减少</c:v>
                      </c:pt>
                      <c:pt idx="2">
                        <c:v>增加</c:v>
                      </c:pt>
                      <c:pt idx="3">
                        <c:v>更新内容</c:v>
                      </c:pt>
                      <c:pt idx="4">
                        <c:v>不变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Sheet2!$I$44:$I$48</c15:sqref>
                        </c15:formulaRef>
                      </c:ext>
                    </c:extLst>
                    <c:numCache>
                      <c:formatCode>0.00%</c:formatCode>
                      <c:ptCount val="5"/>
                      <c:pt idx="0">
                        <c:v>0.27779999999999999</c:v>
                      </c:pt>
                      <c:pt idx="1">
                        <c:v>0.1111</c:v>
                      </c:pt>
                      <c:pt idx="2">
                        <c:v>5.5599999999999997E-2</c:v>
                      </c:pt>
                      <c:pt idx="3" formatCode="0%">
                        <c:v>0.5</c:v>
                      </c:pt>
                      <c:pt idx="4">
                        <c:v>0.22220000000000001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7-85FA-464B-8EAC-E4A7494C7417}"/>
                  </c:ext>
                </c:extLst>
              </c15:ser>
            </c15:filteredBarSeries>
          </c:ext>
        </c:extLst>
      </c:barChart>
      <c:catAx>
        <c:axId val="130405478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1304060544"/>
        <c:crosses val="autoZero"/>
        <c:auto val="1"/>
        <c:lblAlgn val="ctr"/>
        <c:lblOffset val="100"/>
        <c:noMultiLvlLbl val="0"/>
      </c:catAx>
      <c:valAx>
        <c:axId val="1304060544"/>
        <c:scaling>
          <c:orientation val="minMax"/>
          <c:max val="1"/>
        </c:scaling>
        <c:delete val="0"/>
        <c:axPos val="b"/>
        <c:majorGridlines>
          <c:spPr>
            <a:ln w="6350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numFmt formatCode="0%" sourceLinked="0"/>
        <c:majorTickMark val="none"/>
        <c:minorTickMark val="none"/>
        <c:tickLblPos val="nextTo"/>
        <c:spPr>
          <a:noFill/>
          <a:ln w="1270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13040547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59064308976343882"/>
          <c:y val="3.8450107480320482E-2"/>
          <c:w val="0.32498816416460835"/>
          <c:h val="5.3480273466620411E-2"/>
        </c:manualLayout>
      </c:layout>
      <c:overlay val="0"/>
      <c:spPr>
        <a:solidFill>
          <a:schemeClr val="bg1">
            <a:lumMod val="95000"/>
          </a:schemeClr>
        </a:solidFill>
        <a:ln>
          <a:solidFill>
            <a:schemeClr val="tx1">
              <a:lumMod val="15000"/>
              <a:lumOff val="85000"/>
            </a:schemeClr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/>
              </a:solidFill>
              <a:latin typeface="+mn-ea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600" b="1">
          <a:solidFill>
            <a:schemeClr val="tx1"/>
          </a:solidFill>
          <a:latin typeface="+mn-ea"/>
          <a:ea typeface="+mn-ea"/>
        </a:defRPr>
      </a:pPr>
      <a:endParaRPr lang="zh-CN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47807191622312839"/>
          <c:y val="2.5163399987823579E-2"/>
          <c:w val="0.48715217724782445"/>
          <c:h val="0.88214054254235719"/>
        </c:manualLayout>
      </c:layout>
      <c:barChart>
        <c:barDir val="bar"/>
        <c:grouping val="clustered"/>
        <c:varyColors val="0"/>
        <c:ser>
          <c:idx val="5"/>
          <c:order val="5"/>
          <c:tx>
            <c:strRef>
              <c:f>Sheet2!$G$43</c:f>
              <c:strCache>
                <c:ptCount val="1"/>
                <c:pt idx="0">
                  <c:v>高校</c:v>
                </c:pt>
              </c:strCache>
              <c:extLst xmlns:c15="http://schemas.microsoft.com/office/drawing/2012/chart"/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Sheet2!$A$44:$A$48</c:f>
              <c:strCache>
                <c:ptCount val="5"/>
                <c:pt idx="0">
                  <c:v>合并</c:v>
                </c:pt>
                <c:pt idx="1">
                  <c:v>减少</c:v>
                </c:pt>
                <c:pt idx="2">
                  <c:v>增加</c:v>
                </c:pt>
                <c:pt idx="3">
                  <c:v>更新内容</c:v>
                </c:pt>
                <c:pt idx="4">
                  <c:v>不变</c:v>
                </c:pt>
              </c:strCache>
              <c:extLst xmlns:c15="http://schemas.microsoft.com/office/drawing/2012/chart"/>
            </c:strRef>
          </c:cat>
          <c:val>
            <c:numRef>
              <c:f>Sheet2!$G$44:$G$48</c:f>
              <c:numCache>
                <c:formatCode>0.00%</c:formatCode>
                <c:ptCount val="5"/>
                <c:pt idx="0">
                  <c:v>0.18809999999999999</c:v>
                </c:pt>
                <c:pt idx="1">
                  <c:v>8.9099999999999999E-2</c:v>
                </c:pt>
                <c:pt idx="2">
                  <c:v>0.1089</c:v>
                </c:pt>
                <c:pt idx="3">
                  <c:v>0.59409999999999996</c:v>
                </c:pt>
                <c:pt idx="4">
                  <c:v>0.19309999999999999</c:v>
                </c:pt>
              </c:numCache>
              <c:extLst xmlns:c15="http://schemas.microsoft.com/office/drawing/2012/chart"/>
            </c:numRef>
          </c:val>
          <c:extLst>
            <c:ext xmlns:c16="http://schemas.microsoft.com/office/drawing/2014/chart" uri="{C3380CC4-5D6E-409C-BE32-E72D297353CC}">
              <c16:uniqueId val="{00000000-3B51-49F7-9DA5-49D365140FC9}"/>
            </c:ext>
          </c:extLst>
        </c:ser>
        <c:ser>
          <c:idx val="6"/>
          <c:order val="6"/>
          <c:tx>
            <c:strRef>
              <c:f>Sheet2!$H$43</c:f>
              <c:strCache>
                <c:ptCount val="1"/>
                <c:pt idx="0">
                  <c:v>设计院</c:v>
                </c:pt>
              </c:strCache>
              <c:extLst xmlns:c15="http://schemas.microsoft.com/office/drawing/2012/chart"/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Sheet2!$A$44:$A$48</c:f>
              <c:strCache>
                <c:ptCount val="5"/>
                <c:pt idx="0">
                  <c:v>合并</c:v>
                </c:pt>
                <c:pt idx="1">
                  <c:v>减少</c:v>
                </c:pt>
                <c:pt idx="2">
                  <c:v>增加</c:v>
                </c:pt>
                <c:pt idx="3">
                  <c:v>更新内容</c:v>
                </c:pt>
                <c:pt idx="4">
                  <c:v>不变</c:v>
                </c:pt>
              </c:strCache>
              <c:extLst xmlns:c15="http://schemas.microsoft.com/office/drawing/2012/chart"/>
            </c:strRef>
          </c:cat>
          <c:val>
            <c:numRef>
              <c:f>Sheet2!$H$44:$H$48</c:f>
              <c:numCache>
                <c:formatCode>0.00%</c:formatCode>
                <c:ptCount val="5"/>
                <c:pt idx="0">
                  <c:v>4.8800000000000003E-2</c:v>
                </c:pt>
                <c:pt idx="1">
                  <c:v>9.7600000000000006E-2</c:v>
                </c:pt>
                <c:pt idx="2">
                  <c:v>0.17069999999999999</c:v>
                </c:pt>
                <c:pt idx="3">
                  <c:v>0.68289999999999995</c:v>
                </c:pt>
                <c:pt idx="4">
                  <c:v>0.2195</c:v>
                </c:pt>
              </c:numCache>
              <c:extLst xmlns:c15="http://schemas.microsoft.com/office/drawing/2012/chart"/>
            </c:numRef>
          </c:val>
          <c:extLst>
            <c:ext xmlns:c16="http://schemas.microsoft.com/office/drawing/2014/chart" uri="{C3380CC4-5D6E-409C-BE32-E72D297353CC}">
              <c16:uniqueId val="{00000001-3B51-49F7-9DA5-49D365140FC9}"/>
            </c:ext>
          </c:extLst>
        </c:ser>
        <c:ser>
          <c:idx val="7"/>
          <c:order val="7"/>
          <c:tx>
            <c:strRef>
              <c:f>Sheet2!$I$43</c:f>
              <c:strCache>
                <c:ptCount val="1"/>
                <c:pt idx="0">
                  <c:v>其他企业</c:v>
                </c:pt>
              </c:strCache>
              <c:extLst xmlns:c15="http://schemas.microsoft.com/office/drawing/2012/chart"/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Sheet2!$A$44:$A$48</c:f>
              <c:strCache>
                <c:ptCount val="5"/>
                <c:pt idx="0">
                  <c:v>合并</c:v>
                </c:pt>
                <c:pt idx="1">
                  <c:v>减少</c:v>
                </c:pt>
                <c:pt idx="2">
                  <c:v>增加</c:v>
                </c:pt>
                <c:pt idx="3">
                  <c:v>更新内容</c:v>
                </c:pt>
                <c:pt idx="4">
                  <c:v>不变</c:v>
                </c:pt>
              </c:strCache>
              <c:extLst xmlns:c15="http://schemas.microsoft.com/office/drawing/2012/chart"/>
            </c:strRef>
          </c:cat>
          <c:val>
            <c:numRef>
              <c:f>Sheet2!$I$44:$I$48</c:f>
              <c:numCache>
                <c:formatCode>0.00%</c:formatCode>
                <c:ptCount val="5"/>
                <c:pt idx="0">
                  <c:v>0.27779999999999999</c:v>
                </c:pt>
                <c:pt idx="1">
                  <c:v>0.1111</c:v>
                </c:pt>
                <c:pt idx="2">
                  <c:v>5.5599999999999997E-2</c:v>
                </c:pt>
                <c:pt idx="3" formatCode="0%">
                  <c:v>0.5</c:v>
                </c:pt>
                <c:pt idx="4">
                  <c:v>0.22220000000000001</c:v>
                </c:pt>
              </c:numCache>
              <c:extLst xmlns:c15="http://schemas.microsoft.com/office/drawing/2012/chart"/>
            </c:numRef>
          </c:val>
          <c:extLst>
            <c:ext xmlns:c16="http://schemas.microsoft.com/office/drawing/2014/chart" uri="{C3380CC4-5D6E-409C-BE32-E72D297353CC}">
              <c16:uniqueId val="{00000002-3B51-49F7-9DA5-49D365140FC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1304054784"/>
        <c:axId val="1304060544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Sheet2!$B$43</c15:sqref>
                        </c15:formulaRef>
                      </c:ext>
                    </c:extLst>
                    <c:strCache>
                      <c:ptCount val="1"/>
                      <c:pt idx="0">
                        <c:v>比例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Sheet2!$A$44:$A$48</c15:sqref>
                        </c15:formulaRef>
                      </c:ext>
                    </c:extLst>
                    <c:strCache>
                      <c:ptCount val="5"/>
                      <c:pt idx="0">
                        <c:v>合并</c:v>
                      </c:pt>
                      <c:pt idx="1">
                        <c:v>减少</c:v>
                      </c:pt>
                      <c:pt idx="2">
                        <c:v>增加</c:v>
                      </c:pt>
                      <c:pt idx="3">
                        <c:v>更新内容</c:v>
                      </c:pt>
                      <c:pt idx="4">
                        <c:v>不变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Sheet2!$B$44:$B$48</c15:sqref>
                        </c15:formulaRef>
                      </c:ext>
                    </c:extLst>
                    <c:numCache>
                      <c:formatCode>0.00%</c:formatCode>
                      <c:ptCount val="5"/>
                      <c:pt idx="0">
                        <c:v>0.1724</c:v>
                      </c:pt>
                      <c:pt idx="1">
                        <c:v>9.1999999999999998E-2</c:v>
                      </c:pt>
                      <c:pt idx="2">
                        <c:v>0.1149</c:v>
                      </c:pt>
                      <c:pt idx="3">
                        <c:v>0.60150000000000003</c:v>
                      </c:pt>
                      <c:pt idx="4">
                        <c:v>0.19919999999999999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3-3B51-49F7-9DA5-49D365140FC9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Sheet2!$C$43</c15:sqref>
                        </c15:formulaRef>
                      </c:ext>
                    </c:extLst>
                    <c:strCache>
                      <c:ptCount val="1"/>
                      <c:pt idx="0">
                        <c:v>&lt;10</c:v>
                      </c:pt>
                    </c:strCache>
                  </c:strRef>
                </c:tx>
                <c:spPr>
                  <a:solidFill>
                    <a:schemeClr val="accent2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Sheet2!$A$44:$A$48</c15:sqref>
                        </c15:formulaRef>
                      </c:ext>
                    </c:extLst>
                    <c:strCache>
                      <c:ptCount val="5"/>
                      <c:pt idx="0">
                        <c:v>合并</c:v>
                      </c:pt>
                      <c:pt idx="1">
                        <c:v>减少</c:v>
                      </c:pt>
                      <c:pt idx="2">
                        <c:v>增加</c:v>
                      </c:pt>
                      <c:pt idx="3">
                        <c:v>更新内容</c:v>
                      </c:pt>
                      <c:pt idx="4">
                        <c:v>不变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Sheet2!$C$44:$C$48</c15:sqref>
                        </c15:formulaRef>
                      </c:ext>
                    </c:extLst>
                    <c:numCache>
                      <c:formatCode>0.00%</c:formatCode>
                      <c:ptCount val="5"/>
                      <c:pt idx="0">
                        <c:v>0.14860000000000001</c:v>
                      </c:pt>
                      <c:pt idx="1">
                        <c:v>8.1100000000000005E-2</c:v>
                      </c:pt>
                      <c:pt idx="2">
                        <c:v>8.1100000000000005E-2</c:v>
                      </c:pt>
                      <c:pt idx="3">
                        <c:v>0.60809999999999997</c:v>
                      </c:pt>
                      <c:pt idx="4">
                        <c:v>0.2432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4-3B51-49F7-9DA5-49D365140FC9}"/>
                  </c:ext>
                </c:extLst>
              </c15:ser>
            </c15:filteredBarSeries>
            <c15:filteredBar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Sheet2!$D$43</c15:sqref>
                        </c15:formulaRef>
                      </c:ext>
                    </c:extLst>
                    <c:strCache>
                      <c:ptCount val="1"/>
                      <c:pt idx="0">
                        <c:v>10-20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Sheet2!$A$44:$A$48</c15:sqref>
                        </c15:formulaRef>
                      </c:ext>
                    </c:extLst>
                    <c:strCache>
                      <c:ptCount val="5"/>
                      <c:pt idx="0">
                        <c:v>合并</c:v>
                      </c:pt>
                      <c:pt idx="1">
                        <c:v>减少</c:v>
                      </c:pt>
                      <c:pt idx="2">
                        <c:v>增加</c:v>
                      </c:pt>
                      <c:pt idx="3">
                        <c:v>更新内容</c:v>
                      </c:pt>
                      <c:pt idx="4">
                        <c:v>不变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Sheet2!$D$44:$D$48</c15:sqref>
                        </c15:formulaRef>
                      </c:ext>
                    </c:extLst>
                    <c:numCache>
                      <c:formatCode>0.00%</c:formatCode>
                      <c:ptCount val="5"/>
                      <c:pt idx="0">
                        <c:v>0.13270000000000001</c:v>
                      </c:pt>
                      <c:pt idx="1">
                        <c:v>0.13270000000000001</c:v>
                      </c:pt>
                      <c:pt idx="2">
                        <c:v>0.1429</c:v>
                      </c:pt>
                      <c:pt idx="3">
                        <c:v>0.56120000000000003</c:v>
                      </c:pt>
                      <c:pt idx="4">
                        <c:v>0.2041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5-3B51-49F7-9DA5-49D365140FC9}"/>
                  </c:ext>
                </c:extLst>
              </c15:ser>
            </c15:filteredBarSeries>
            <c15:filteredBarSeries>
              <c15:ser>
                <c:idx val="3"/>
                <c:order val="3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Sheet2!$E$43</c15:sqref>
                        </c15:formulaRef>
                      </c:ext>
                    </c:extLst>
                    <c:strCache>
                      <c:ptCount val="1"/>
                      <c:pt idx="0">
                        <c:v>20-30</c:v>
                      </c:pt>
                    </c:strCache>
                  </c:strRef>
                </c:tx>
                <c:spPr>
                  <a:solidFill>
                    <a:schemeClr val="accent4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Sheet2!$A$44:$A$48</c15:sqref>
                        </c15:formulaRef>
                      </c:ext>
                    </c:extLst>
                    <c:strCache>
                      <c:ptCount val="5"/>
                      <c:pt idx="0">
                        <c:v>合并</c:v>
                      </c:pt>
                      <c:pt idx="1">
                        <c:v>减少</c:v>
                      </c:pt>
                      <c:pt idx="2">
                        <c:v>增加</c:v>
                      </c:pt>
                      <c:pt idx="3">
                        <c:v>更新内容</c:v>
                      </c:pt>
                      <c:pt idx="4">
                        <c:v>不变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Sheet2!$E$44:$E$48</c15:sqref>
                        </c15:formulaRef>
                      </c:ext>
                    </c:extLst>
                    <c:numCache>
                      <c:formatCode>0.00%</c:formatCode>
                      <c:ptCount val="5"/>
                      <c:pt idx="0">
                        <c:v>0.19639999999999999</c:v>
                      </c:pt>
                      <c:pt idx="1">
                        <c:v>5.3600000000000002E-2</c:v>
                      </c:pt>
                      <c:pt idx="2">
                        <c:v>0.125</c:v>
                      </c:pt>
                      <c:pt idx="3">
                        <c:v>0.64290000000000003</c:v>
                      </c:pt>
                      <c:pt idx="4">
                        <c:v>0.16070000000000001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6-3B51-49F7-9DA5-49D365140FC9}"/>
                  </c:ext>
                </c:extLst>
              </c15:ser>
            </c15:filteredBarSeries>
            <c15:filteredBarSeries>
              <c15:ser>
                <c:idx val="4"/>
                <c:order val="4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Sheet2!$F$43</c15:sqref>
                        </c15:formulaRef>
                      </c:ext>
                    </c:extLst>
                    <c:strCache>
                      <c:ptCount val="1"/>
                      <c:pt idx="0">
                        <c:v>&gt;30</c:v>
                      </c:pt>
                    </c:strCache>
                  </c:strRef>
                </c:tx>
                <c:spPr>
                  <a:solidFill>
                    <a:schemeClr val="accent5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Sheet2!$A$44:$A$48</c15:sqref>
                        </c15:formulaRef>
                      </c:ext>
                    </c:extLst>
                    <c:strCache>
                      <c:ptCount val="5"/>
                      <c:pt idx="0">
                        <c:v>合并</c:v>
                      </c:pt>
                      <c:pt idx="1">
                        <c:v>减少</c:v>
                      </c:pt>
                      <c:pt idx="2">
                        <c:v>增加</c:v>
                      </c:pt>
                      <c:pt idx="3">
                        <c:v>更新内容</c:v>
                      </c:pt>
                      <c:pt idx="4">
                        <c:v>不变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Sheet2!$F$44:$F$48</c15:sqref>
                        </c15:formulaRef>
                      </c:ext>
                    </c:extLst>
                    <c:numCache>
                      <c:formatCode>0.00%</c:formatCode>
                      <c:ptCount val="5"/>
                      <c:pt idx="0">
                        <c:v>0.30299999999999999</c:v>
                      </c:pt>
                      <c:pt idx="1">
                        <c:v>6.0600000000000001E-2</c:v>
                      </c:pt>
                      <c:pt idx="2">
                        <c:v>9.0899999999999995E-2</c:v>
                      </c:pt>
                      <c:pt idx="3">
                        <c:v>0.63639999999999997</c:v>
                      </c:pt>
                      <c:pt idx="4">
                        <c:v>0.1515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7-3B51-49F7-9DA5-49D365140FC9}"/>
                  </c:ext>
                </c:extLst>
              </c15:ser>
            </c15:filteredBarSeries>
          </c:ext>
        </c:extLst>
      </c:barChart>
      <c:catAx>
        <c:axId val="130405478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04060544"/>
        <c:crosses val="autoZero"/>
        <c:auto val="1"/>
        <c:lblAlgn val="ctr"/>
        <c:lblOffset val="100"/>
        <c:noMultiLvlLbl val="0"/>
      </c:catAx>
      <c:valAx>
        <c:axId val="1304060544"/>
        <c:scaling>
          <c:orientation val="minMax"/>
          <c:max val="1"/>
        </c:scaling>
        <c:delete val="0"/>
        <c:axPos val="b"/>
        <c:majorGridlines>
          <c:spPr>
            <a:ln w="6350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numFmt formatCode="0%" sourceLinked="0"/>
        <c:majorTickMark val="none"/>
        <c:minorTickMark val="none"/>
        <c:tickLblPos val="nextTo"/>
        <c:spPr>
          <a:noFill/>
          <a:ln w="1270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040547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59064308976343882"/>
          <c:y val="3.8450107480320482E-2"/>
          <c:w val="0.32498816416460835"/>
          <c:h val="5.7821085835963508E-2"/>
        </c:manualLayout>
      </c:layout>
      <c:overlay val="0"/>
      <c:spPr>
        <a:solidFill>
          <a:schemeClr val="bg1">
            <a:lumMod val="95000"/>
          </a:schemeClr>
        </a:solidFill>
        <a:ln>
          <a:solidFill>
            <a:schemeClr val="tx1">
              <a:lumMod val="15000"/>
              <a:lumOff val="85000"/>
            </a:schemeClr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600" b="1">
          <a:solidFill>
            <a:schemeClr val="tx1"/>
          </a:solidFill>
        </a:defRPr>
      </a:pPr>
      <a:endParaRPr lang="zh-CN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47807191622312839"/>
          <c:y val="2.5163399987823579E-2"/>
          <c:w val="0.48715217724782445"/>
          <c:h val="0.88214054254235719"/>
        </c:manualLayout>
      </c:layout>
      <c:barChart>
        <c:barDir val="bar"/>
        <c:grouping val="clustered"/>
        <c:varyColors val="0"/>
        <c:ser>
          <c:idx val="1"/>
          <c:order val="1"/>
          <c:tx>
            <c:strRef>
              <c:f>Sheet2!$C$77</c:f>
              <c:strCache>
                <c:ptCount val="1"/>
                <c:pt idx="0">
                  <c:v>&lt;10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Sheet2!$A$78:$A$82</c:f>
              <c:strCache>
                <c:ptCount val="5"/>
                <c:pt idx="0">
                  <c:v>删减专业课程</c:v>
                </c:pt>
                <c:pt idx="1">
                  <c:v>合并专业课程</c:v>
                </c:pt>
                <c:pt idx="2">
                  <c:v>更新专业课内容</c:v>
                </c:pt>
                <c:pt idx="3">
                  <c:v>新增专业课程</c:v>
                </c:pt>
                <c:pt idx="4">
                  <c:v>不变</c:v>
                </c:pt>
              </c:strCache>
            </c:strRef>
          </c:cat>
          <c:val>
            <c:numRef>
              <c:f>Sheet2!$C$78:$C$82</c:f>
              <c:numCache>
                <c:formatCode>0.00%</c:formatCode>
                <c:ptCount val="5"/>
                <c:pt idx="0">
                  <c:v>2.7E-2</c:v>
                </c:pt>
                <c:pt idx="1">
                  <c:v>0.1351</c:v>
                </c:pt>
                <c:pt idx="2">
                  <c:v>0.70269999999999999</c:v>
                </c:pt>
                <c:pt idx="3">
                  <c:v>0.18920000000000001</c:v>
                </c:pt>
                <c:pt idx="4">
                  <c:v>0.1351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4B5-4E1D-9C0C-B6C0C5846E94}"/>
            </c:ext>
          </c:extLst>
        </c:ser>
        <c:ser>
          <c:idx val="2"/>
          <c:order val="2"/>
          <c:tx>
            <c:strRef>
              <c:f>Sheet2!$D$77</c:f>
              <c:strCache>
                <c:ptCount val="1"/>
                <c:pt idx="0">
                  <c:v>10-20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Sheet2!$A$78:$A$82</c:f>
              <c:strCache>
                <c:ptCount val="5"/>
                <c:pt idx="0">
                  <c:v>删减专业课程</c:v>
                </c:pt>
                <c:pt idx="1">
                  <c:v>合并专业课程</c:v>
                </c:pt>
                <c:pt idx="2">
                  <c:v>更新专业课内容</c:v>
                </c:pt>
                <c:pt idx="3">
                  <c:v>新增专业课程</c:v>
                </c:pt>
                <c:pt idx="4">
                  <c:v>不变</c:v>
                </c:pt>
              </c:strCache>
            </c:strRef>
          </c:cat>
          <c:val>
            <c:numRef>
              <c:f>Sheet2!$D$78:$D$82</c:f>
              <c:numCache>
                <c:formatCode>0.00%</c:formatCode>
                <c:ptCount val="5"/>
                <c:pt idx="0">
                  <c:v>5.0999999999999997E-2</c:v>
                </c:pt>
                <c:pt idx="1">
                  <c:v>0.2041</c:v>
                </c:pt>
                <c:pt idx="2">
                  <c:v>0.76529999999999998</c:v>
                </c:pt>
                <c:pt idx="3">
                  <c:v>0.28570000000000001</c:v>
                </c:pt>
                <c:pt idx="4">
                  <c:v>5.0999999999999997E-2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4B5-4E1D-9C0C-B6C0C5846E94}"/>
            </c:ext>
          </c:extLst>
        </c:ser>
        <c:ser>
          <c:idx val="3"/>
          <c:order val="3"/>
          <c:tx>
            <c:strRef>
              <c:f>Sheet2!$E$77</c:f>
              <c:strCache>
                <c:ptCount val="1"/>
                <c:pt idx="0">
                  <c:v>20-30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Sheet2!$A$78:$A$82</c:f>
              <c:strCache>
                <c:ptCount val="5"/>
                <c:pt idx="0">
                  <c:v>删减专业课程</c:v>
                </c:pt>
                <c:pt idx="1">
                  <c:v>合并专业课程</c:v>
                </c:pt>
                <c:pt idx="2">
                  <c:v>更新专业课内容</c:v>
                </c:pt>
                <c:pt idx="3">
                  <c:v>新增专业课程</c:v>
                </c:pt>
                <c:pt idx="4">
                  <c:v>不变</c:v>
                </c:pt>
              </c:strCache>
            </c:strRef>
          </c:cat>
          <c:val>
            <c:numRef>
              <c:f>Sheet2!$E$78:$E$82</c:f>
              <c:numCache>
                <c:formatCode>0.00%</c:formatCode>
                <c:ptCount val="5"/>
                <c:pt idx="0">
                  <c:v>1.7899999999999999E-2</c:v>
                </c:pt>
                <c:pt idx="1">
                  <c:v>0.125</c:v>
                </c:pt>
                <c:pt idx="2">
                  <c:v>0.71430000000000005</c:v>
                </c:pt>
                <c:pt idx="3">
                  <c:v>0.26790000000000003</c:v>
                </c:pt>
                <c:pt idx="4">
                  <c:v>0.1429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4B5-4E1D-9C0C-B6C0C5846E94}"/>
            </c:ext>
          </c:extLst>
        </c:ser>
        <c:ser>
          <c:idx val="4"/>
          <c:order val="4"/>
          <c:tx>
            <c:strRef>
              <c:f>Sheet2!$F$77</c:f>
              <c:strCache>
                <c:ptCount val="1"/>
                <c:pt idx="0">
                  <c:v>&gt;30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Sheet2!$A$78:$A$82</c:f>
              <c:strCache>
                <c:ptCount val="5"/>
                <c:pt idx="0">
                  <c:v>删减专业课程</c:v>
                </c:pt>
                <c:pt idx="1">
                  <c:v>合并专业课程</c:v>
                </c:pt>
                <c:pt idx="2">
                  <c:v>更新专业课内容</c:v>
                </c:pt>
                <c:pt idx="3">
                  <c:v>新增专业课程</c:v>
                </c:pt>
                <c:pt idx="4">
                  <c:v>不变</c:v>
                </c:pt>
              </c:strCache>
            </c:strRef>
          </c:cat>
          <c:val>
            <c:numRef>
              <c:f>Sheet2!$F$78:$F$82</c:f>
              <c:numCache>
                <c:formatCode>0.00%</c:formatCode>
                <c:ptCount val="5"/>
                <c:pt idx="0">
                  <c:v>6.0600000000000001E-2</c:v>
                </c:pt>
                <c:pt idx="1">
                  <c:v>0.1212</c:v>
                </c:pt>
                <c:pt idx="2">
                  <c:v>0.84850000000000003</c:v>
                </c:pt>
                <c:pt idx="3">
                  <c:v>0.1212</c:v>
                </c:pt>
                <c:pt idx="4">
                  <c:v>0.1515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4B5-4E1D-9C0C-B6C0C5846E9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1304054784"/>
        <c:axId val="1304060544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Sheet2!$B$77</c15:sqref>
                        </c15:formulaRef>
                      </c:ext>
                    </c:extLst>
                    <c:strCache>
                      <c:ptCount val="1"/>
                      <c:pt idx="0">
                        <c:v>比例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Sheet2!$A$78:$A$82</c15:sqref>
                        </c15:formulaRef>
                      </c:ext>
                    </c:extLst>
                    <c:strCache>
                      <c:ptCount val="5"/>
                      <c:pt idx="0">
                        <c:v>删减专业课程</c:v>
                      </c:pt>
                      <c:pt idx="1">
                        <c:v>合并专业课程</c:v>
                      </c:pt>
                      <c:pt idx="2">
                        <c:v>更新专业课内容</c:v>
                      </c:pt>
                      <c:pt idx="3">
                        <c:v>新增专业课程</c:v>
                      </c:pt>
                      <c:pt idx="4">
                        <c:v>不变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Sheet2!$B$78:$B$82</c15:sqref>
                        </c15:formulaRef>
                      </c:ext>
                    </c:extLst>
                    <c:numCache>
                      <c:formatCode>0.00%</c:formatCode>
                      <c:ptCount val="5"/>
                      <c:pt idx="0">
                        <c:v>3.8300000000000001E-2</c:v>
                      </c:pt>
                      <c:pt idx="1">
                        <c:v>0.15709999999999999</c:v>
                      </c:pt>
                      <c:pt idx="2">
                        <c:v>0.74709999999999999</c:v>
                      </c:pt>
                      <c:pt idx="3">
                        <c:v>0.23369999999999999</c:v>
                      </c:pt>
                      <c:pt idx="4">
                        <c:v>0.10730000000000001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4-54B5-4E1D-9C0C-B6C0C5846E94}"/>
                  </c:ext>
                </c:extLst>
              </c15:ser>
            </c15:filteredBarSeries>
            <c15:filteredBarSeries>
              <c15:ser>
                <c:idx val="5"/>
                <c:order val="5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Sheet2!$G$77</c15:sqref>
                        </c15:formulaRef>
                      </c:ext>
                    </c:extLst>
                    <c:strCache>
                      <c:ptCount val="1"/>
                      <c:pt idx="0">
                        <c:v>高校</c:v>
                      </c:pt>
                    </c:strCache>
                  </c:strRef>
                </c:tx>
                <c:spPr>
                  <a:solidFill>
                    <a:schemeClr val="accent6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Sheet2!$A$78:$A$82</c15:sqref>
                        </c15:formulaRef>
                      </c:ext>
                    </c:extLst>
                    <c:strCache>
                      <c:ptCount val="5"/>
                      <c:pt idx="0">
                        <c:v>删减专业课程</c:v>
                      </c:pt>
                      <c:pt idx="1">
                        <c:v>合并专业课程</c:v>
                      </c:pt>
                      <c:pt idx="2">
                        <c:v>更新专业课内容</c:v>
                      </c:pt>
                      <c:pt idx="3">
                        <c:v>新增专业课程</c:v>
                      </c:pt>
                      <c:pt idx="4">
                        <c:v>不变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Sheet2!$G$78:$G$82</c15:sqref>
                        </c15:formulaRef>
                      </c:ext>
                    </c:extLst>
                    <c:numCache>
                      <c:formatCode>0.00%</c:formatCode>
                      <c:ptCount val="5"/>
                      <c:pt idx="0">
                        <c:v>3.9600000000000003E-2</c:v>
                      </c:pt>
                      <c:pt idx="1">
                        <c:v>0.1782</c:v>
                      </c:pt>
                      <c:pt idx="2">
                        <c:v>0.76729999999999998</c:v>
                      </c:pt>
                      <c:pt idx="3">
                        <c:v>0.2475</c:v>
                      </c:pt>
                      <c:pt idx="4">
                        <c:v>8.9099999999999999E-2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5-54B5-4E1D-9C0C-B6C0C5846E94}"/>
                  </c:ext>
                </c:extLst>
              </c15:ser>
            </c15:filteredBarSeries>
            <c15:filteredBarSeries>
              <c15:ser>
                <c:idx val="6"/>
                <c:order val="6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Sheet2!$H$77</c15:sqref>
                        </c15:formulaRef>
                      </c:ext>
                    </c:extLst>
                    <c:strCache>
                      <c:ptCount val="1"/>
                      <c:pt idx="0">
                        <c:v>设计院</c:v>
                      </c:pt>
                    </c:strCache>
                  </c:strRef>
                </c:tx>
                <c:spPr>
                  <a:solidFill>
                    <a:schemeClr val="accent1">
                      <a:lumMod val="60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Sheet2!$A$78:$A$82</c15:sqref>
                        </c15:formulaRef>
                      </c:ext>
                    </c:extLst>
                    <c:strCache>
                      <c:ptCount val="5"/>
                      <c:pt idx="0">
                        <c:v>删减专业课程</c:v>
                      </c:pt>
                      <c:pt idx="1">
                        <c:v>合并专业课程</c:v>
                      </c:pt>
                      <c:pt idx="2">
                        <c:v>更新专业课内容</c:v>
                      </c:pt>
                      <c:pt idx="3">
                        <c:v>新增专业课程</c:v>
                      </c:pt>
                      <c:pt idx="4">
                        <c:v>不变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Sheet2!$H$78:$H$82</c15:sqref>
                        </c15:formulaRef>
                      </c:ext>
                    </c:extLst>
                    <c:numCache>
                      <c:formatCode>0.00%</c:formatCode>
                      <c:ptCount val="5"/>
                      <c:pt idx="0">
                        <c:v>2.4400000000000002E-2</c:v>
                      </c:pt>
                      <c:pt idx="1">
                        <c:v>4.8800000000000003E-2</c:v>
                      </c:pt>
                      <c:pt idx="2">
                        <c:v>0.70730000000000004</c:v>
                      </c:pt>
                      <c:pt idx="3">
                        <c:v>0.122</c:v>
                      </c:pt>
                      <c:pt idx="4">
                        <c:v>0.17069999999999999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6-54B5-4E1D-9C0C-B6C0C5846E94}"/>
                  </c:ext>
                </c:extLst>
              </c15:ser>
            </c15:filteredBarSeries>
            <c15:filteredBarSeries>
              <c15:ser>
                <c:idx val="7"/>
                <c:order val="7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Sheet2!$I$77</c15:sqref>
                        </c15:formulaRef>
                      </c:ext>
                    </c:extLst>
                    <c:strCache>
                      <c:ptCount val="1"/>
                      <c:pt idx="0">
                        <c:v>其他企业</c:v>
                      </c:pt>
                    </c:strCache>
                  </c:strRef>
                </c:tx>
                <c:spPr>
                  <a:solidFill>
                    <a:schemeClr val="accent2">
                      <a:lumMod val="60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Sheet2!$A$78:$A$82</c15:sqref>
                        </c15:formulaRef>
                      </c:ext>
                    </c:extLst>
                    <c:strCache>
                      <c:ptCount val="5"/>
                      <c:pt idx="0">
                        <c:v>删减专业课程</c:v>
                      </c:pt>
                      <c:pt idx="1">
                        <c:v>合并专业课程</c:v>
                      </c:pt>
                      <c:pt idx="2">
                        <c:v>更新专业课内容</c:v>
                      </c:pt>
                      <c:pt idx="3">
                        <c:v>新增专业课程</c:v>
                      </c:pt>
                      <c:pt idx="4">
                        <c:v>不变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Sheet2!$I$78:$I$82</c15:sqref>
                        </c15:formulaRef>
                      </c:ext>
                    </c:extLst>
                    <c:numCache>
                      <c:formatCode>0.00%</c:formatCode>
                      <c:ptCount val="5"/>
                      <c:pt idx="0">
                        <c:v>5.5599999999999997E-2</c:v>
                      </c:pt>
                      <c:pt idx="1">
                        <c:v>0.16669999999999999</c:v>
                      </c:pt>
                      <c:pt idx="2">
                        <c:v>0.61109999999999998</c:v>
                      </c:pt>
                      <c:pt idx="3">
                        <c:v>0.33329999999999999</c:v>
                      </c:pt>
                      <c:pt idx="4">
                        <c:v>0.16669999999999999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7-54B5-4E1D-9C0C-B6C0C5846E94}"/>
                  </c:ext>
                </c:extLst>
              </c15:ser>
            </c15:filteredBarSeries>
          </c:ext>
        </c:extLst>
      </c:barChart>
      <c:catAx>
        <c:axId val="130405478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1304060544"/>
        <c:crosses val="autoZero"/>
        <c:auto val="1"/>
        <c:lblAlgn val="ctr"/>
        <c:lblOffset val="100"/>
        <c:noMultiLvlLbl val="0"/>
      </c:catAx>
      <c:valAx>
        <c:axId val="1304060544"/>
        <c:scaling>
          <c:orientation val="minMax"/>
          <c:max val="1"/>
        </c:scaling>
        <c:delete val="0"/>
        <c:axPos val="b"/>
        <c:majorGridlines>
          <c:spPr>
            <a:ln w="6350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numFmt formatCode="0%" sourceLinked="0"/>
        <c:majorTickMark val="none"/>
        <c:minorTickMark val="none"/>
        <c:tickLblPos val="nextTo"/>
        <c:spPr>
          <a:noFill/>
          <a:ln w="1270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13040547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59064308976343882"/>
          <c:y val="3.8450107480320482E-2"/>
          <c:w val="0.32498816416460835"/>
          <c:h val="5.7821085835963508E-2"/>
        </c:manualLayout>
      </c:layout>
      <c:overlay val="0"/>
      <c:spPr>
        <a:solidFill>
          <a:schemeClr val="bg1">
            <a:lumMod val="95000"/>
          </a:schemeClr>
        </a:solidFill>
        <a:ln>
          <a:solidFill>
            <a:schemeClr val="tx1">
              <a:lumMod val="15000"/>
              <a:lumOff val="85000"/>
            </a:schemeClr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/>
              </a:solidFill>
              <a:latin typeface="+mn-ea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600" b="1">
          <a:solidFill>
            <a:schemeClr val="tx1"/>
          </a:solidFill>
          <a:latin typeface="+mn-ea"/>
          <a:ea typeface="+mn-ea"/>
        </a:defRPr>
      </a:pPr>
      <a:endParaRPr lang="zh-CN"/>
    </a:p>
  </c:txPr>
  <c:externalData r:id="rId4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47807191622312839"/>
          <c:y val="2.5163399987823579E-2"/>
          <c:w val="0.48715217724782445"/>
          <c:h val="0.88214054254235719"/>
        </c:manualLayout>
      </c:layout>
      <c:barChart>
        <c:barDir val="bar"/>
        <c:grouping val="clustered"/>
        <c:varyColors val="0"/>
        <c:ser>
          <c:idx val="5"/>
          <c:order val="5"/>
          <c:tx>
            <c:strRef>
              <c:f>Sheet2!$G$77</c:f>
              <c:strCache>
                <c:ptCount val="1"/>
                <c:pt idx="0">
                  <c:v>高校</c:v>
                </c:pt>
              </c:strCache>
              <c:extLst xmlns:c15="http://schemas.microsoft.com/office/drawing/2012/chart"/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Sheet2!$A$78:$A$82</c:f>
              <c:strCache>
                <c:ptCount val="5"/>
                <c:pt idx="0">
                  <c:v>删减专业课程</c:v>
                </c:pt>
                <c:pt idx="1">
                  <c:v>合并专业课程</c:v>
                </c:pt>
                <c:pt idx="2">
                  <c:v>更新专业课内容</c:v>
                </c:pt>
                <c:pt idx="3">
                  <c:v>新增专业课程</c:v>
                </c:pt>
                <c:pt idx="4">
                  <c:v>不变</c:v>
                </c:pt>
              </c:strCache>
              <c:extLst xmlns:c15="http://schemas.microsoft.com/office/drawing/2012/chart"/>
            </c:strRef>
          </c:cat>
          <c:val>
            <c:numRef>
              <c:f>Sheet2!$G$78:$G$82</c:f>
              <c:numCache>
                <c:formatCode>0.00%</c:formatCode>
                <c:ptCount val="5"/>
                <c:pt idx="0">
                  <c:v>3.9600000000000003E-2</c:v>
                </c:pt>
                <c:pt idx="1">
                  <c:v>0.1782</c:v>
                </c:pt>
                <c:pt idx="2">
                  <c:v>0.76729999999999998</c:v>
                </c:pt>
                <c:pt idx="3">
                  <c:v>0.2475</c:v>
                </c:pt>
                <c:pt idx="4">
                  <c:v>8.9099999999999999E-2</c:v>
                </c:pt>
              </c:numCache>
              <c:extLst xmlns:c15="http://schemas.microsoft.com/office/drawing/2012/chart"/>
            </c:numRef>
          </c:val>
          <c:extLst>
            <c:ext xmlns:c16="http://schemas.microsoft.com/office/drawing/2014/chart" uri="{C3380CC4-5D6E-409C-BE32-E72D297353CC}">
              <c16:uniqueId val="{00000000-CF84-45FC-92FE-20890B1F1CBB}"/>
            </c:ext>
          </c:extLst>
        </c:ser>
        <c:ser>
          <c:idx val="6"/>
          <c:order val="6"/>
          <c:tx>
            <c:strRef>
              <c:f>Sheet2!$H$77</c:f>
              <c:strCache>
                <c:ptCount val="1"/>
                <c:pt idx="0">
                  <c:v>设计院</c:v>
                </c:pt>
              </c:strCache>
              <c:extLst xmlns:c15="http://schemas.microsoft.com/office/drawing/2012/chart"/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Sheet2!$A$78:$A$82</c:f>
              <c:strCache>
                <c:ptCount val="5"/>
                <c:pt idx="0">
                  <c:v>删减专业课程</c:v>
                </c:pt>
                <c:pt idx="1">
                  <c:v>合并专业课程</c:v>
                </c:pt>
                <c:pt idx="2">
                  <c:v>更新专业课内容</c:v>
                </c:pt>
                <c:pt idx="3">
                  <c:v>新增专业课程</c:v>
                </c:pt>
                <c:pt idx="4">
                  <c:v>不变</c:v>
                </c:pt>
              </c:strCache>
              <c:extLst xmlns:c15="http://schemas.microsoft.com/office/drawing/2012/chart"/>
            </c:strRef>
          </c:cat>
          <c:val>
            <c:numRef>
              <c:f>Sheet2!$H$78:$H$82</c:f>
              <c:numCache>
                <c:formatCode>0.00%</c:formatCode>
                <c:ptCount val="5"/>
                <c:pt idx="0">
                  <c:v>2.4400000000000002E-2</c:v>
                </c:pt>
                <c:pt idx="1">
                  <c:v>4.8800000000000003E-2</c:v>
                </c:pt>
                <c:pt idx="2">
                  <c:v>0.70730000000000004</c:v>
                </c:pt>
                <c:pt idx="3">
                  <c:v>0.122</c:v>
                </c:pt>
                <c:pt idx="4">
                  <c:v>0.17069999999999999</c:v>
                </c:pt>
              </c:numCache>
              <c:extLst xmlns:c15="http://schemas.microsoft.com/office/drawing/2012/chart"/>
            </c:numRef>
          </c:val>
          <c:extLst>
            <c:ext xmlns:c16="http://schemas.microsoft.com/office/drawing/2014/chart" uri="{C3380CC4-5D6E-409C-BE32-E72D297353CC}">
              <c16:uniqueId val="{00000001-CF84-45FC-92FE-20890B1F1CBB}"/>
            </c:ext>
          </c:extLst>
        </c:ser>
        <c:ser>
          <c:idx val="7"/>
          <c:order val="7"/>
          <c:tx>
            <c:strRef>
              <c:f>Sheet2!$I$77</c:f>
              <c:strCache>
                <c:ptCount val="1"/>
                <c:pt idx="0">
                  <c:v>其他企业</c:v>
                </c:pt>
              </c:strCache>
              <c:extLst xmlns:c15="http://schemas.microsoft.com/office/drawing/2012/chart"/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Sheet2!$A$78:$A$82</c:f>
              <c:strCache>
                <c:ptCount val="5"/>
                <c:pt idx="0">
                  <c:v>删减专业课程</c:v>
                </c:pt>
                <c:pt idx="1">
                  <c:v>合并专业课程</c:v>
                </c:pt>
                <c:pt idx="2">
                  <c:v>更新专业课内容</c:v>
                </c:pt>
                <c:pt idx="3">
                  <c:v>新增专业课程</c:v>
                </c:pt>
                <c:pt idx="4">
                  <c:v>不变</c:v>
                </c:pt>
              </c:strCache>
              <c:extLst xmlns:c15="http://schemas.microsoft.com/office/drawing/2012/chart"/>
            </c:strRef>
          </c:cat>
          <c:val>
            <c:numRef>
              <c:f>Sheet2!$I$78:$I$82</c:f>
              <c:numCache>
                <c:formatCode>0.00%</c:formatCode>
                <c:ptCount val="5"/>
                <c:pt idx="0">
                  <c:v>5.5599999999999997E-2</c:v>
                </c:pt>
                <c:pt idx="1">
                  <c:v>0.16669999999999999</c:v>
                </c:pt>
                <c:pt idx="2">
                  <c:v>0.61109999999999998</c:v>
                </c:pt>
                <c:pt idx="3">
                  <c:v>0.33329999999999999</c:v>
                </c:pt>
                <c:pt idx="4">
                  <c:v>0.16669999999999999</c:v>
                </c:pt>
              </c:numCache>
              <c:extLst xmlns:c15="http://schemas.microsoft.com/office/drawing/2012/chart"/>
            </c:numRef>
          </c:val>
          <c:extLst>
            <c:ext xmlns:c16="http://schemas.microsoft.com/office/drawing/2014/chart" uri="{C3380CC4-5D6E-409C-BE32-E72D297353CC}">
              <c16:uniqueId val="{00000002-CF84-45FC-92FE-20890B1F1CB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1304054784"/>
        <c:axId val="1304060544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Sheet2!$B$77</c15:sqref>
                        </c15:formulaRef>
                      </c:ext>
                    </c:extLst>
                    <c:strCache>
                      <c:ptCount val="1"/>
                      <c:pt idx="0">
                        <c:v>比例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Sheet2!$A$78:$A$82</c15:sqref>
                        </c15:formulaRef>
                      </c:ext>
                    </c:extLst>
                    <c:strCache>
                      <c:ptCount val="5"/>
                      <c:pt idx="0">
                        <c:v>删减专业课程</c:v>
                      </c:pt>
                      <c:pt idx="1">
                        <c:v>合并专业课程</c:v>
                      </c:pt>
                      <c:pt idx="2">
                        <c:v>更新专业课内容</c:v>
                      </c:pt>
                      <c:pt idx="3">
                        <c:v>新增专业课程</c:v>
                      </c:pt>
                      <c:pt idx="4">
                        <c:v>不变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Sheet2!$B$78:$B$82</c15:sqref>
                        </c15:formulaRef>
                      </c:ext>
                    </c:extLst>
                    <c:numCache>
                      <c:formatCode>0.00%</c:formatCode>
                      <c:ptCount val="5"/>
                      <c:pt idx="0">
                        <c:v>3.8300000000000001E-2</c:v>
                      </c:pt>
                      <c:pt idx="1">
                        <c:v>0.15709999999999999</c:v>
                      </c:pt>
                      <c:pt idx="2">
                        <c:v>0.74709999999999999</c:v>
                      </c:pt>
                      <c:pt idx="3">
                        <c:v>0.23369999999999999</c:v>
                      </c:pt>
                      <c:pt idx="4">
                        <c:v>0.10730000000000001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3-CF84-45FC-92FE-20890B1F1CBB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Sheet2!$C$77</c15:sqref>
                        </c15:formulaRef>
                      </c:ext>
                    </c:extLst>
                    <c:strCache>
                      <c:ptCount val="1"/>
                      <c:pt idx="0">
                        <c:v>&lt;10</c:v>
                      </c:pt>
                    </c:strCache>
                  </c:strRef>
                </c:tx>
                <c:spPr>
                  <a:solidFill>
                    <a:schemeClr val="accent2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Sheet2!$A$78:$A$82</c15:sqref>
                        </c15:formulaRef>
                      </c:ext>
                    </c:extLst>
                    <c:strCache>
                      <c:ptCount val="5"/>
                      <c:pt idx="0">
                        <c:v>删减专业课程</c:v>
                      </c:pt>
                      <c:pt idx="1">
                        <c:v>合并专业课程</c:v>
                      </c:pt>
                      <c:pt idx="2">
                        <c:v>更新专业课内容</c:v>
                      </c:pt>
                      <c:pt idx="3">
                        <c:v>新增专业课程</c:v>
                      </c:pt>
                      <c:pt idx="4">
                        <c:v>不变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Sheet2!$C$78:$C$82</c15:sqref>
                        </c15:formulaRef>
                      </c:ext>
                    </c:extLst>
                    <c:numCache>
                      <c:formatCode>0.00%</c:formatCode>
                      <c:ptCount val="5"/>
                      <c:pt idx="0">
                        <c:v>2.7E-2</c:v>
                      </c:pt>
                      <c:pt idx="1">
                        <c:v>0.1351</c:v>
                      </c:pt>
                      <c:pt idx="2">
                        <c:v>0.70269999999999999</c:v>
                      </c:pt>
                      <c:pt idx="3">
                        <c:v>0.18920000000000001</c:v>
                      </c:pt>
                      <c:pt idx="4">
                        <c:v>0.1351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4-CF84-45FC-92FE-20890B1F1CBB}"/>
                  </c:ext>
                </c:extLst>
              </c15:ser>
            </c15:filteredBarSeries>
            <c15:filteredBar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Sheet2!$D$77</c15:sqref>
                        </c15:formulaRef>
                      </c:ext>
                    </c:extLst>
                    <c:strCache>
                      <c:ptCount val="1"/>
                      <c:pt idx="0">
                        <c:v>10-20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Sheet2!$A$78:$A$82</c15:sqref>
                        </c15:formulaRef>
                      </c:ext>
                    </c:extLst>
                    <c:strCache>
                      <c:ptCount val="5"/>
                      <c:pt idx="0">
                        <c:v>删减专业课程</c:v>
                      </c:pt>
                      <c:pt idx="1">
                        <c:v>合并专业课程</c:v>
                      </c:pt>
                      <c:pt idx="2">
                        <c:v>更新专业课内容</c:v>
                      </c:pt>
                      <c:pt idx="3">
                        <c:v>新增专业课程</c:v>
                      </c:pt>
                      <c:pt idx="4">
                        <c:v>不变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Sheet2!$D$78:$D$82</c15:sqref>
                        </c15:formulaRef>
                      </c:ext>
                    </c:extLst>
                    <c:numCache>
                      <c:formatCode>0.00%</c:formatCode>
                      <c:ptCount val="5"/>
                      <c:pt idx="0">
                        <c:v>5.0999999999999997E-2</c:v>
                      </c:pt>
                      <c:pt idx="1">
                        <c:v>0.2041</c:v>
                      </c:pt>
                      <c:pt idx="2">
                        <c:v>0.76529999999999998</c:v>
                      </c:pt>
                      <c:pt idx="3">
                        <c:v>0.28570000000000001</c:v>
                      </c:pt>
                      <c:pt idx="4">
                        <c:v>5.0999999999999997E-2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5-CF84-45FC-92FE-20890B1F1CBB}"/>
                  </c:ext>
                </c:extLst>
              </c15:ser>
            </c15:filteredBarSeries>
            <c15:filteredBarSeries>
              <c15:ser>
                <c:idx val="3"/>
                <c:order val="3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Sheet2!$E$77</c15:sqref>
                        </c15:formulaRef>
                      </c:ext>
                    </c:extLst>
                    <c:strCache>
                      <c:ptCount val="1"/>
                      <c:pt idx="0">
                        <c:v>20-30</c:v>
                      </c:pt>
                    </c:strCache>
                  </c:strRef>
                </c:tx>
                <c:spPr>
                  <a:solidFill>
                    <a:schemeClr val="accent4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Sheet2!$A$78:$A$82</c15:sqref>
                        </c15:formulaRef>
                      </c:ext>
                    </c:extLst>
                    <c:strCache>
                      <c:ptCount val="5"/>
                      <c:pt idx="0">
                        <c:v>删减专业课程</c:v>
                      </c:pt>
                      <c:pt idx="1">
                        <c:v>合并专业课程</c:v>
                      </c:pt>
                      <c:pt idx="2">
                        <c:v>更新专业课内容</c:v>
                      </c:pt>
                      <c:pt idx="3">
                        <c:v>新增专业课程</c:v>
                      </c:pt>
                      <c:pt idx="4">
                        <c:v>不变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Sheet2!$E$78:$E$82</c15:sqref>
                        </c15:formulaRef>
                      </c:ext>
                    </c:extLst>
                    <c:numCache>
                      <c:formatCode>0.00%</c:formatCode>
                      <c:ptCount val="5"/>
                      <c:pt idx="0">
                        <c:v>1.7899999999999999E-2</c:v>
                      </c:pt>
                      <c:pt idx="1">
                        <c:v>0.125</c:v>
                      </c:pt>
                      <c:pt idx="2">
                        <c:v>0.71430000000000005</c:v>
                      </c:pt>
                      <c:pt idx="3">
                        <c:v>0.26790000000000003</c:v>
                      </c:pt>
                      <c:pt idx="4">
                        <c:v>0.1429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6-CF84-45FC-92FE-20890B1F1CBB}"/>
                  </c:ext>
                </c:extLst>
              </c15:ser>
            </c15:filteredBarSeries>
            <c15:filteredBarSeries>
              <c15:ser>
                <c:idx val="4"/>
                <c:order val="4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Sheet2!$F$77</c15:sqref>
                        </c15:formulaRef>
                      </c:ext>
                    </c:extLst>
                    <c:strCache>
                      <c:ptCount val="1"/>
                      <c:pt idx="0">
                        <c:v>&gt;30</c:v>
                      </c:pt>
                    </c:strCache>
                  </c:strRef>
                </c:tx>
                <c:spPr>
                  <a:solidFill>
                    <a:schemeClr val="accent5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Sheet2!$A$78:$A$82</c15:sqref>
                        </c15:formulaRef>
                      </c:ext>
                    </c:extLst>
                    <c:strCache>
                      <c:ptCount val="5"/>
                      <c:pt idx="0">
                        <c:v>删减专业课程</c:v>
                      </c:pt>
                      <c:pt idx="1">
                        <c:v>合并专业课程</c:v>
                      </c:pt>
                      <c:pt idx="2">
                        <c:v>更新专业课内容</c:v>
                      </c:pt>
                      <c:pt idx="3">
                        <c:v>新增专业课程</c:v>
                      </c:pt>
                      <c:pt idx="4">
                        <c:v>不变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Sheet2!$F$78:$F$82</c15:sqref>
                        </c15:formulaRef>
                      </c:ext>
                    </c:extLst>
                    <c:numCache>
                      <c:formatCode>0.00%</c:formatCode>
                      <c:ptCount val="5"/>
                      <c:pt idx="0">
                        <c:v>6.0600000000000001E-2</c:v>
                      </c:pt>
                      <c:pt idx="1">
                        <c:v>0.1212</c:v>
                      </c:pt>
                      <c:pt idx="2">
                        <c:v>0.84850000000000003</c:v>
                      </c:pt>
                      <c:pt idx="3">
                        <c:v>0.1212</c:v>
                      </c:pt>
                      <c:pt idx="4">
                        <c:v>0.1515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7-CF84-45FC-92FE-20890B1F1CBB}"/>
                  </c:ext>
                </c:extLst>
              </c15:ser>
            </c15:filteredBarSeries>
          </c:ext>
        </c:extLst>
      </c:barChart>
      <c:catAx>
        <c:axId val="130405478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1304060544"/>
        <c:crosses val="autoZero"/>
        <c:auto val="1"/>
        <c:lblAlgn val="ctr"/>
        <c:lblOffset val="100"/>
        <c:noMultiLvlLbl val="0"/>
      </c:catAx>
      <c:valAx>
        <c:axId val="1304060544"/>
        <c:scaling>
          <c:orientation val="minMax"/>
          <c:max val="1"/>
        </c:scaling>
        <c:delete val="0"/>
        <c:axPos val="b"/>
        <c:majorGridlines>
          <c:spPr>
            <a:ln w="6350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numFmt formatCode="0%" sourceLinked="0"/>
        <c:majorTickMark val="none"/>
        <c:minorTickMark val="none"/>
        <c:tickLblPos val="nextTo"/>
        <c:spPr>
          <a:noFill/>
          <a:ln w="1270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13040547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59064308976343882"/>
          <c:y val="3.8450107480320482E-2"/>
          <c:w val="0.32498816416460835"/>
          <c:h val="5.7821085835963508E-2"/>
        </c:manualLayout>
      </c:layout>
      <c:overlay val="0"/>
      <c:spPr>
        <a:solidFill>
          <a:schemeClr val="bg1">
            <a:lumMod val="95000"/>
          </a:schemeClr>
        </a:solidFill>
        <a:ln>
          <a:solidFill>
            <a:schemeClr val="tx1">
              <a:lumMod val="15000"/>
              <a:lumOff val="85000"/>
            </a:schemeClr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/>
              </a:solidFill>
              <a:latin typeface="+mn-ea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600" b="1">
          <a:solidFill>
            <a:schemeClr val="tx1"/>
          </a:solidFill>
          <a:latin typeface="+mn-ea"/>
          <a:ea typeface="+mn-ea"/>
        </a:defRPr>
      </a:pPr>
      <a:endParaRPr lang="zh-CN"/>
    </a:p>
  </c:txPr>
  <c:externalData r:id="rId4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47807191622312839"/>
          <c:y val="2.5163399987823579E-2"/>
          <c:w val="0.48715217724782445"/>
          <c:h val="0.88214054254235719"/>
        </c:manualLayout>
      </c:layout>
      <c:barChart>
        <c:barDir val="bar"/>
        <c:grouping val="clustered"/>
        <c:varyColors val="0"/>
        <c:ser>
          <c:idx val="1"/>
          <c:order val="1"/>
          <c:tx>
            <c:strRef>
              <c:f>Sheet2!$C$107</c:f>
              <c:strCache>
                <c:ptCount val="1"/>
                <c:pt idx="0">
                  <c:v>&lt;10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Sheet2!$A$108:$A$111</c:f>
              <c:strCache>
                <c:ptCount val="4"/>
                <c:pt idx="0">
                  <c:v>课程实验</c:v>
                </c:pt>
                <c:pt idx="1">
                  <c:v>实习</c:v>
                </c:pt>
                <c:pt idx="2">
                  <c:v>设计</c:v>
                </c:pt>
                <c:pt idx="3">
                  <c:v>无需改进</c:v>
                </c:pt>
              </c:strCache>
            </c:strRef>
          </c:cat>
          <c:val>
            <c:numRef>
              <c:f>Sheet2!$C$108:$C$111</c:f>
              <c:numCache>
                <c:formatCode>0.00%</c:formatCode>
                <c:ptCount val="4"/>
                <c:pt idx="0">
                  <c:v>0.32429999999999998</c:v>
                </c:pt>
                <c:pt idx="1">
                  <c:v>0.54049999999999998</c:v>
                </c:pt>
                <c:pt idx="2">
                  <c:v>0.40539999999999998</c:v>
                </c:pt>
                <c:pt idx="3">
                  <c:v>0.1351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34C-4BE9-8A56-306E10EEC0A8}"/>
            </c:ext>
          </c:extLst>
        </c:ser>
        <c:ser>
          <c:idx val="2"/>
          <c:order val="2"/>
          <c:tx>
            <c:strRef>
              <c:f>Sheet2!$D$107</c:f>
              <c:strCache>
                <c:ptCount val="1"/>
                <c:pt idx="0">
                  <c:v>10-20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Sheet2!$A$108:$A$111</c:f>
              <c:strCache>
                <c:ptCount val="4"/>
                <c:pt idx="0">
                  <c:v>课程实验</c:v>
                </c:pt>
                <c:pt idx="1">
                  <c:v>实习</c:v>
                </c:pt>
                <c:pt idx="2">
                  <c:v>设计</c:v>
                </c:pt>
                <c:pt idx="3">
                  <c:v>无需改进</c:v>
                </c:pt>
              </c:strCache>
            </c:strRef>
          </c:cat>
          <c:val>
            <c:numRef>
              <c:f>Sheet2!$D$108:$D$111</c:f>
              <c:numCache>
                <c:formatCode>0.00%</c:formatCode>
                <c:ptCount val="4"/>
                <c:pt idx="0">
                  <c:v>0.24490000000000001</c:v>
                </c:pt>
                <c:pt idx="1">
                  <c:v>0.62239999999999995</c:v>
                </c:pt>
                <c:pt idx="2">
                  <c:v>0.48980000000000001</c:v>
                </c:pt>
                <c:pt idx="3">
                  <c:v>0.10199999999999999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34C-4BE9-8A56-306E10EEC0A8}"/>
            </c:ext>
          </c:extLst>
        </c:ser>
        <c:ser>
          <c:idx val="3"/>
          <c:order val="3"/>
          <c:tx>
            <c:strRef>
              <c:f>Sheet2!$E$107</c:f>
              <c:strCache>
                <c:ptCount val="1"/>
                <c:pt idx="0">
                  <c:v>20-30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Sheet2!$A$108:$A$111</c:f>
              <c:strCache>
                <c:ptCount val="4"/>
                <c:pt idx="0">
                  <c:v>课程实验</c:v>
                </c:pt>
                <c:pt idx="1">
                  <c:v>实习</c:v>
                </c:pt>
                <c:pt idx="2">
                  <c:v>设计</c:v>
                </c:pt>
                <c:pt idx="3">
                  <c:v>无需改进</c:v>
                </c:pt>
              </c:strCache>
            </c:strRef>
          </c:cat>
          <c:val>
            <c:numRef>
              <c:f>Sheet2!$E$108:$E$111</c:f>
              <c:numCache>
                <c:formatCode>0.00%</c:formatCode>
                <c:ptCount val="4"/>
                <c:pt idx="0">
                  <c:v>0.2321</c:v>
                </c:pt>
                <c:pt idx="1">
                  <c:v>0.60709999999999997</c:v>
                </c:pt>
                <c:pt idx="2">
                  <c:v>0.41070000000000001</c:v>
                </c:pt>
                <c:pt idx="3">
                  <c:v>0.1429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34C-4BE9-8A56-306E10EEC0A8}"/>
            </c:ext>
          </c:extLst>
        </c:ser>
        <c:ser>
          <c:idx val="4"/>
          <c:order val="4"/>
          <c:tx>
            <c:strRef>
              <c:f>Sheet2!$F$107</c:f>
              <c:strCache>
                <c:ptCount val="1"/>
                <c:pt idx="0">
                  <c:v>&gt;30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Sheet2!$A$108:$A$111</c:f>
              <c:strCache>
                <c:ptCount val="4"/>
                <c:pt idx="0">
                  <c:v>课程实验</c:v>
                </c:pt>
                <c:pt idx="1">
                  <c:v>实习</c:v>
                </c:pt>
                <c:pt idx="2">
                  <c:v>设计</c:v>
                </c:pt>
                <c:pt idx="3">
                  <c:v>无需改进</c:v>
                </c:pt>
              </c:strCache>
            </c:strRef>
          </c:cat>
          <c:val>
            <c:numRef>
              <c:f>Sheet2!$F$108:$F$111</c:f>
              <c:numCache>
                <c:formatCode>0.00%</c:formatCode>
                <c:ptCount val="4"/>
                <c:pt idx="0">
                  <c:v>0.30299999999999999</c:v>
                </c:pt>
                <c:pt idx="1">
                  <c:v>0.72729999999999995</c:v>
                </c:pt>
                <c:pt idx="2">
                  <c:v>0.57579999999999998</c:v>
                </c:pt>
                <c:pt idx="3">
                  <c:v>0.1212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34C-4BE9-8A56-306E10EEC0A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1304054784"/>
        <c:axId val="1304060544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Sheet2!$B$107</c15:sqref>
                        </c15:formulaRef>
                      </c:ext>
                    </c:extLst>
                    <c:strCache>
                      <c:ptCount val="1"/>
                      <c:pt idx="0">
                        <c:v>比例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Sheet2!$A$108:$A$111</c15:sqref>
                        </c15:formulaRef>
                      </c:ext>
                    </c:extLst>
                    <c:strCache>
                      <c:ptCount val="4"/>
                      <c:pt idx="0">
                        <c:v>课程实验</c:v>
                      </c:pt>
                      <c:pt idx="1">
                        <c:v>实习</c:v>
                      </c:pt>
                      <c:pt idx="2">
                        <c:v>设计</c:v>
                      </c:pt>
                      <c:pt idx="3">
                        <c:v>无需改进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Sheet2!$B$108:$B$111</c15:sqref>
                        </c15:formulaRef>
                      </c:ext>
                    </c:extLst>
                    <c:numCache>
                      <c:formatCode>0.00%</c:formatCode>
                      <c:ptCount val="4"/>
                      <c:pt idx="0">
                        <c:v>0.27200000000000002</c:v>
                      </c:pt>
                      <c:pt idx="1">
                        <c:v>0.60919999999999996</c:v>
                      </c:pt>
                      <c:pt idx="2">
                        <c:v>0.45979999999999999</c:v>
                      </c:pt>
                      <c:pt idx="3">
                        <c:v>0.1226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4-F34C-4BE9-8A56-306E10EEC0A8}"/>
                  </c:ext>
                </c:extLst>
              </c15:ser>
            </c15:filteredBarSeries>
            <c15:filteredBarSeries>
              <c15:ser>
                <c:idx val="5"/>
                <c:order val="5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Sheet2!$G$107</c15:sqref>
                        </c15:formulaRef>
                      </c:ext>
                    </c:extLst>
                    <c:strCache>
                      <c:ptCount val="1"/>
                      <c:pt idx="0">
                        <c:v>高校</c:v>
                      </c:pt>
                    </c:strCache>
                  </c:strRef>
                </c:tx>
                <c:spPr>
                  <a:solidFill>
                    <a:schemeClr val="accent6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Sheet2!$A$108:$A$111</c15:sqref>
                        </c15:formulaRef>
                      </c:ext>
                    </c:extLst>
                    <c:strCache>
                      <c:ptCount val="4"/>
                      <c:pt idx="0">
                        <c:v>课程实验</c:v>
                      </c:pt>
                      <c:pt idx="1">
                        <c:v>实习</c:v>
                      </c:pt>
                      <c:pt idx="2">
                        <c:v>设计</c:v>
                      </c:pt>
                      <c:pt idx="3">
                        <c:v>无需改进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Sheet2!$G$108:$G$111</c15:sqref>
                        </c15:formulaRef>
                      </c:ext>
                    </c:extLst>
                    <c:numCache>
                      <c:formatCode>0.00%</c:formatCode>
                      <c:ptCount val="4"/>
                      <c:pt idx="0">
                        <c:v>0.25740000000000002</c:v>
                      </c:pt>
                      <c:pt idx="1">
                        <c:v>0.6139</c:v>
                      </c:pt>
                      <c:pt idx="2">
                        <c:v>0.44059999999999999</c:v>
                      </c:pt>
                      <c:pt idx="3">
                        <c:v>0.12870000000000001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5-F34C-4BE9-8A56-306E10EEC0A8}"/>
                  </c:ext>
                </c:extLst>
              </c15:ser>
            </c15:filteredBarSeries>
            <c15:filteredBarSeries>
              <c15:ser>
                <c:idx val="6"/>
                <c:order val="6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Sheet2!$H$107</c15:sqref>
                        </c15:formulaRef>
                      </c:ext>
                    </c:extLst>
                    <c:strCache>
                      <c:ptCount val="1"/>
                      <c:pt idx="0">
                        <c:v>设计院</c:v>
                      </c:pt>
                    </c:strCache>
                  </c:strRef>
                </c:tx>
                <c:spPr>
                  <a:solidFill>
                    <a:schemeClr val="accent1">
                      <a:lumMod val="60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Sheet2!$A$108:$A$111</c15:sqref>
                        </c15:formulaRef>
                      </c:ext>
                    </c:extLst>
                    <c:strCache>
                      <c:ptCount val="4"/>
                      <c:pt idx="0">
                        <c:v>课程实验</c:v>
                      </c:pt>
                      <c:pt idx="1">
                        <c:v>实习</c:v>
                      </c:pt>
                      <c:pt idx="2">
                        <c:v>设计</c:v>
                      </c:pt>
                      <c:pt idx="3">
                        <c:v>无需改进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Sheet2!$H$108:$H$111</c15:sqref>
                        </c15:formulaRef>
                      </c:ext>
                    </c:extLst>
                    <c:numCache>
                      <c:formatCode>0.00%</c:formatCode>
                      <c:ptCount val="4"/>
                      <c:pt idx="0">
                        <c:v>0.31709999999999999</c:v>
                      </c:pt>
                      <c:pt idx="1">
                        <c:v>0.60980000000000001</c:v>
                      </c:pt>
                      <c:pt idx="2">
                        <c:v>0.58540000000000003</c:v>
                      </c:pt>
                      <c:pt idx="3">
                        <c:v>0.122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6-F34C-4BE9-8A56-306E10EEC0A8}"/>
                  </c:ext>
                </c:extLst>
              </c15:ser>
            </c15:filteredBarSeries>
            <c15:filteredBarSeries>
              <c15:ser>
                <c:idx val="7"/>
                <c:order val="7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Sheet2!$I$107</c15:sqref>
                        </c15:formulaRef>
                      </c:ext>
                    </c:extLst>
                    <c:strCache>
                      <c:ptCount val="1"/>
                      <c:pt idx="0">
                        <c:v>其他企业</c:v>
                      </c:pt>
                    </c:strCache>
                  </c:strRef>
                </c:tx>
                <c:spPr>
                  <a:solidFill>
                    <a:schemeClr val="accent2">
                      <a:lumMod val="60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Sheet2!$A$108:$A$111</c15:sqref>
                        </c15:formulaRef>
                      </c:ext>
                    </c:extLst>
                    <c:strCache>
                      <c:ptCount val="4"/>
                      <c:pt idx="0">
                        <c:v>课程实验</c:v>
                      </c:pt>
                      <c:pt idx="1">
                        <c:v>实习</c:v>
                      </c:pt>
                      <c:pt idx="2">
                        <c:v>设计</c:v>
                      </c:pt>
                      <c:pt idx="3">
                        <c:v>无需改进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Sheet2!$I$108:$I$111</c15:sqref>
                        </c15:formulaRef>
                      </c:ext>
                    </c:extLst>
                    <c:numCache>
                      <c:formatCode>0.00%</c:formatCode>
                      <c:ptCount val="4"/>
                      <c:pt idx="0">
                        <c:v>0.33329999999999999</c:v>
                      </c:pt>
                      <c:pt idx="1">
                        <c:v>0.55559999999999998</c:v>
                      </c:pt>
                      <c:pt idx="2">
                        <c:v>0.38890000000000002</c:v>
                      </c:pt>
                      <c:pt idx="3">
                        <c:v>5.5599999999999997E-2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7-F34C-4BE9-8A56-306E10EEC0A8}"/>
                  </c:ext>
                </c:extLst>
              </c15:ser>
            </c15:filteredBarSeries>
          </c:ext>
        </c:extLst>
      </c:barChart>
      <c:catAx>
        <c:axId val="130405478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1304060544"/>
        <c:crosses val="autoZero"/>
        <c:auto val="1"/>
        <c:lblAlgn val="ctr"/>
        <c:lblOffset val="100"/>
        <c:noMultiLvlLbl val="0"/>
      </c:catAx>
      <c:valAx>
        <c:axId val="1304060544"/>
        <c:scaling>
          <c:orientation val="minMax"/>
          <c:max val="1"/>
        </c:scaling>
        <c:delete val="0"/>
        <c:axPos val="b"/>
        <c:majorGridlines>
          <c:spPr>
            <a:ln w="6350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numFmt formatCode="0%" sourceLinked="0"/>
        <c:majorTickMark val="none"/>
        <c:minorTickMark val="none"/>
        <c:tickLblPos val="nextTo"/>
        <c:spPr>
          <a:noFill/>
          <a:ln w="1270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13040547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59064308976343882"/>
          <c:y val="3.8450107480320482E-2"/>
          <c:w val="0.32498816416460835"/>
          <c:h val="5.7821085835963508E-2"/>
        </c:manualLayout>
      </c:layout>
      <c:overlay val="0"/>
      <c:spPr>
        <a:solidFill>
          <a:schemeClr val="bg1">
            <a:lumMod val="95000"/>
          </a:schemeClr>
        </a:solidFill>
        <a:ln>
          <a:solidFill>
            <a:schemeClr val="tx1">
              <a:lumMod val="15000"/>
              <a:lumOff val="85000"/>
            </a:schemeClr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/>
              </a:solidFill>
              <a:latin typeface="+mn-ea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600" b="1">
          <a:solidFill>
            <a:schemeClr val="tx1"/>
          </a:solidFill>
          <a:latin typeface="+mn-ea"/>
          <a:ea typeface="+mn-ea"/>
        </a:defRPr>
      </a:pPr>
      <a:endParaRPr lang="zh-C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513428"/>
          </a:xfrm>
          <a:prstGeom prst="rect">
            <a:avLst/>
          </a:prstGeom>
        </p:spPr>
        <p:txBody>
          <a:bodyPr vert="horz" lIns="99057" tIns="49528" rIns="99057" bIns="49528" rtlCol="0"/>
          <a:lstStyle>
            <a:lvl1pPr algn="l">
              <a:defRPr sz="13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513428"/>
          </a:xfrm>
          <a:prstGeom prst="rect">
            <a:avLst/>
          </a:prstGeom>
        </p:spPr>
        <p:txBody>
          <a:bodyPr vert="horz" lIns="99057" tIns="49528" rIns="99057" bIns="49528" rtlCol="0"/>
          <a:lstStyle>
            <a:lvl1pPr algn="r">
              <a:defRPr sz="1300"/>
            </a:lvl1pPr>
          </a:lstStyle>
          <a:p>
            <a:fld id="{A91CB2E3-FDF2-47E3-99E9-C373ADD066A1}" type="datetimeFigureOut">
              <a:rPr lang="zh-CN" altLang="en-US" smtClean="0"/>
              <a:t>2024/12/5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37275" cy="34528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57" tIns="49528" rIns="99057" bIns="49528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248" y="4924643"/>
            <a:ext cx="5681980" cy="4029254"/>
          </a:xfrm>
          <a:prstGeom prst="rect">
            <a:avLst/>
          </a:prstGeom>
        </p:spPr>
        <p:txBody>
          <a:bodyPr vert="horz" lIns="99057" tIns="49528" rIns="99057" bIns="49528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19598"/>
            <a:ext cx="3077739" cy="513427"/>
          </a:xfrm>
          <a:prstGeom prst="rect">
            <a:avLst/>
          </a:prstGeom>
        </p:spPr>
        <p:txBody>
          <a:bodyPr vert="horz" lIns="99057" tIns="49528" rIns="99057" bIns="49528" rtlCol="0" anchor="b"/>
          <a:lstStyle>
            <a:lvl1pPr algn="l">
              <a:defRPr sz="13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092" y="9719598"/>
            <a:ext cx="3077739" cy="513427"/>
          </a:xfrm>
          <a:prstGeom prst="rect">
            <a:avLst/>
          </a:prstGeom>
        </p:spPr>
        <p:txBody>
          <a:bodyPr vert="horz" lIns="99057" tIns="49528" rIns="99057" bIns="49528" rtlCol="0" anchor="b"/>
          <a:lstStyle>
            <a:lvl1pPr algn="r">
              <a:defRPr sz="1300"/>
            </a:lvl1pPr>
          </a:lstStyle>
          <a:p>
            <a:fld id="{BC863394-3D2F-43F3-BF23-1FD2D8DAE43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99246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90570">
              <a:defRPr/>
            </a:pPr>
            <a:fld id="{0F332C1D-ED98-4B28-9091-28CFFEB3DDED}" type="slidenum">
              <a:rPr lang="da-DK">
                <a:solidFill>
                  <a:prstClr val="black"/>
                </a:solidFill>
                <a:latin typeface="Calibri" panose="020F0502020204030204"/>
              </a:rPr>
              <a:pPr defTabSz="990570">
                <a:defRPr/>
              </a:pPr>
              <a:t>1</a:t>
            </a:fld>
            <a:endParaRPr lang="da-DK">
              <a:solidFill>
                <a:prstClr val="black"/>
              </a:solidFill>
              <a:latin typeface="Calibri" panose="020F0502020204030204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9C09CE-3783-0E90-0389-095ACEAB1E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66AB0A4F-74B4-42F2-072A-41149F66785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440AF426-B0CE-482C-B613-BF0851F4DA9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1 </a:t>
            </a:r>
            <a:r>
              <a:rPr lang="zh-CN" altLang="en-US" dirty="0"/>
              <a:t>空气中 物体表面 医生身体表面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B870E22-420B-3B09-B374-F73F8A73D8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332C1D-ED98-4B28-9091-28CFFEB3DDED}" type="slidenum">
              <a:rPr lang="da-DK" smtClean="0"/>
              <a:t>10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7472228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8ABB5B-2A36-AD33-F74E-BCCEE46487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EF5D3308-4FD5-0AE9-056E-F36AEF8C78A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1C49D9AA-6F7D-4127-A637-2B1E4F899A5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1 </a:t>
            </a:r>
            <a:r>
              <a:rPr lang="zh-CN" altLang="en-US" dirty="0"/>
              <a:t>空气中 物体表面 医生身体表面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4D0DBC0-1F00-A200-8271-F8455ECE69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332C1D-ED98-4B28-9091-28CFFEB3DDED}" type="slidenum">
              <a:rPr lang="da-DK" smtClean="0"/>
              <a:t>11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4213838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029246-3365-BBAC-E7ED-252DCE308F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2AC48A42-E044-528F-BB54-CCB0A3F8D41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ECDE89F3-3552-5026-4DA2-54FB28E923F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1 </a:t>
            </a:r>
            <a:r>
              <a:rPr lang="zh-CN" altLang="en-US" dirty="0"/>
              <a:t>空气中 物体表面 医生身体表面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1C9F4C0-E4C6-FE4C-4428-55DB1EAD18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332C1D-ED98-4B28-9091-28CFFEB3DDED}" type="slidenum">
              <a:rPr lang="da-DK" smtClean="0"/>
              <a:t>12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31338372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2E5605-BCAB-4C28-3867-C84895C7CB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303C33E0-C5F4-8344-BD05-9CFAAFFDC75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A5F4FE03-48F6-18E8-0B25-12B6BD1B1D7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1 </a:t>
            </a:r>
            <a:r>
              <a:rPr lang="zh-CN" altLang="en-US" dirty="0"/>
              <a:t>空气中 物体表面 医生身体表面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3806922-819B-BB17-5A8B-42CFB6C245A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332C1D-ED98-4B28-9091-28CFFEB3DDED}" type="slidenum">
              <a:rPr lang="da-DK" smtClean="0"/>
              <a:t>13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57196097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1ABDC0-6E64-E2EE-DCA3-EDC76CB4BD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417FA5BE-4E56-087B-FA7D-3DB5C259BF6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9D416CC9-8EE3-E36E-5469-CC41148F684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1 </a:t>
            </a:r>
            <a:r>
              <a:rPr lang="zh-CN" altLang="en-US" dirty="0"/>
              <a:t>空气中 物体表面 医生身体表面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CD158A1-E46A-2B46-599B-D4645ACB882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332C1D-ED98-4B28-9091-28CFFEB3DDED}" type="slidenum">
              <a:rPr lang="da-DK" smtClean="0"/>
              <a:t>14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38634158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0EB057-13A9-0C3A-B7DD-5AE670EB25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31CDAD0F-FE43-8DC0-0D53-6F2F04DCA34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6324A4FD-E86B-E56D-B919-04B2CE30447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1 </a:t>
            </a:r>
            <a:r>
              <a:rPr lang="zh-CN" altLang="en-US" dirty="0"/>
              <a:t>空气中 物体表面 医生身体表面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96DC35F-579A-0298-5AA7-A9F6C975E5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332C1D-ED98-4B28-9091-28CFFEB3DDED}" type="slidenum">
              <a:rPr lang="da-DK" smtClean="0"/>
              <a:t>15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24206766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1010FB-0417-67B8-1168-23A0A3175C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3A207349-B5AC-30B0-EBE5-B8EF731B9FF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8678E92F-3D0E-8E0E-FEE1-E48315E520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1 </a:t>
            </a:r>
            <a:r>
              <a:rPr lang="zh-CN" altLang="en-US" dirty="0"/>
              <a:t>空气中 物体表面 医生身体表面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4F72F56-437A-42AE-2282-B2F7CDF01F0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332C1D-ED98-4B28-9091-28CFFEB3DDED}" type="slidenum">
              <a:rPr lang="da-DK" smtClean="0"/>
              <a:t>16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52710438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B4358B-C017-676A-9965-021942765E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3834F880-13D9-95D1-C586-6FCDE50E76F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9EE857B4-3D23-E933-0A7F-D03B7E35BD4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1 </a:t>
            </a:r>
            <a:r>
              <a:rPr lang="zh-CN" altLang="en-US" dirty="0"/>
              <a:t>空气中 物体表面 医生身体表面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B1E373B-E82A-995B-4144-7F42BC8061E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332C1D-ED98-4B28-9091-28CFFEB3DDED}" type="slidenum">
              <a:rPr lang="da-DK" smtClean="0"/>
              <a:t>17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00133060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AFA149-43C3-B058-3280-71EDEE7249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2A96D3E2-4645-7C5B-9A55-80B49E4FEBB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44966647-0D3C-0F32-C0B4-2B1AD163CE4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1 </a:t>
            </a:r>
            <a:r>
              <a:rPr lang="zh-CN" altLang="en-US" dirty="0"/>
              <a:t>空气中 物体表面 医生身体表面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1097009-E4AA-AE8B-1530-DC584E5F9B0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332C1D-ED98-4B28-9091-28CFFEB3DDED}" type="slidenum">
              <a:rPr lang="da-DK" smtClean="0"/>
              <a:t>18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02985629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77F71B-57E7-E1C1-43F0-059DF571A3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E76E70F3-ABC0-2EF1-1B74-79751B9CC84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359FF239-FED9-2A07-B4CA-3F6B2F9011F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1 </a:t>
            </a:r>
            <a:r>
              <a:rPr lang="zh-CN" altLang="en-US" dirty="0"/>
              <a:t>空气中 物体表面 医生身体表面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2B1C0AC-2129-769E-5A11-F850E1FD117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332C1D-ED98-4B28-9091-28CFFEB3DDED}" type="slidenum">
              <a:rPr lang="da-DK" smtClean="0"/>
              <a:t>19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7666587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F8F289-5C0A-AE7D-933A-67063D22A7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12B19B99-1DDB-6EA7-9AAF-57A01750B46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CA62A70E-7227-F681-ED2E-06C2F6479D6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1 </a:t>
            </a:r>
            <a:r>
              <a:rPr lang="zh-CN" altLang="en-US" dirty="0"/>
              <a:t>空气中 物体表面 医生身体表面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4AA4C44-A691-6302-6B1F-7C6617CB957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332C1D-ED98-4B28-9091-28CFFEB3DDED}" type="slidenum">
              <a:rPr lang="da-DK" smtClean="0"/>
              <a:t>2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97795191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EA4D09-7E6B-93D9-107F-5E2FA84A8A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33D473AC-793D-2762-7C5D-0096350AC64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A9FBEFEE-7191-AC5E-0037-1725C1C17D4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1 </a:t>
            </a:r>
            <a:r>
              <a:rPr lang="zh-CN" altLang="en-US" dirty="0"/>
              <a:t>空气中 物体表面 医生身体表面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B5A186C-3453-222E-95B3-BE721546704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332C1D-ED98-4B28-9091-28CFFEB3DDED}" type="slidenum">
              <a:rPr lang="da-DK" smtClean="0"/>
              <a:t>20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89504788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262BD6-A10E-D748-F8A3-4DC9BD48FF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7784A900-4CCE-6699-5B42-7C31ECDC0D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015DFAE9-6EB9-6619-CC9E-548A93F1978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1 </a:t>
            </a:r>
            <a:r>
              <a:rPr lang="zh-CN" altLang="en-US" dirty="0"/>
              <a:t>空气中 物体表面 医生身体表面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5E0A0AD-0B15-CABE-5650-0A7D8507087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332C1D-ED98-4B28-9091-28CFFEB3DDED}" type="slidenum">
              <a:rPr lang="da-DK" smtClean="0"/>
              <a:t>21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2443273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4D50A6-F39D-C7C4-B5CB-81459CAE0C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1BE4E1D6-3023-975C-20FA-6A43946DA9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E97A2C68-E4EB-6590-EE07-AE5F92A93B0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1 </a:t>
            </a:r>
            <a:r>
              <a:rPr lang="zh-CN" altLang="en-US" dirty="0"/>
              <a:t>空气中 物体表面 医生身体表面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6FF764C-FC56-3E47-FA74-57654AE936A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332C1D-ED98-4B28-9091-28CFFEB3DDED}" type="slidenum">
              <a:rPr lang="da-DK" smtClean="0"/>
              <a:t>22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2973818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06A49F-5509-273C-C17C-9280778D8D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BCF32A83-34F3-EDD7-3EBC-EBA72F0762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B8F1CE54-EADA-5A4A-0558-2B9596DFA37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1 </a:t>
            </a:r>
            <a:r>
              <a:rPr lang="zh-CN" altLang="en-US" dirty="0"/>
              <a:t>空气中 物体表面 医生身体表面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F4ADD48-3C2A-F5B8-D403-EE869805314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332C1D-ED98-4B28-9091-28CFFEB3DDED}" type="slidenum">
              <a:rPr lang="da-DK" smtClean="0"/>
              <a:t>23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77171924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C6554E-A811-7442-247A-CDAB20C7EE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39EFA600-D705-408B-80B9-B81176E5091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94F12332-2AF0-E474-618E-B8DD6A0C21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1 </a:t>
            </a:r>
            <a:r>
              <a:rPr lang="zh-CN" altLang="en-US" dirty="0"/>
              <a:t>空气中 物体表面 医生身体表面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6528037-3752-0CB7-5EE3-5B051A511DE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332C1D-ED98-4B28-9091-28CFFEB3DDED}" type="slidenum">
              <a:rPr lang="da-DK" smtClean="0"/>
              <a:t>24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91903191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A9A023-DAB1-2561-A863-6F0EE30DF9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8767E56A-E94C-65BA-3F79-CAE61232F95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902F47C5-1EC9-01E0-2D76-BA80D4068A8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1 </a:t>
            </a:r>
            <a:r>
              <a:rPr lang="zh-CN" altLang="en-US" dirty="0"/>
              <a:t>空气中 物体表面 医生身体表面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5F4B461-117A-986A-69F0-C73262A88BE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332C1D-ED98-4B28-9091-28CFFEB3DDED}" type="slidenum">
              <a:rPr lang="da-DK" smtClean="0"/>
              <a:t>25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31261653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C9BC66-8607-928F-127D-9187928719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4BEFCDEE-0BF7-1CD6-4C6C-3E9D77146C7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5D014D62-0916-1023-0EE4-F2B4E9E44C7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1 </a:t>
            </a:r>
            <a:r>
              <a:rPr lang="zh-CN" altLang="en-US" dirty="0"/>
              <a:t>空气中 物体表面 医生身体表面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13420D4-32EE-12A4-B304-F1630A67A2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332C1D-ED98-4B28-9091-28CFFEB3DDED}" type="slidenum">
              <a:rPr lang="da-DK" smtClean="0"/>
              <a:t>26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92972228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7AD7C1-BEDE-A85A-445C-212814444B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1FEA6BE5-E75B-B308-3A72-9FD52118ACA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C0726987-0A32-04C4-5F16-49A287F5E5B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1 </a:t>
            </a:r>
            <a:r>
              <a:rPr lang="zh-CN" altLang="en-US" dirty="0"/>
              <a:t>空气中 物体表面 医生身体表面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AE47CBE-4B7B-A19B-22F2-AE3AE8290E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332C1D-ED98-4B28-9091-28CFFEB3DDED}" type="slidenum">
              <a:rPr lang="da-DK" smtClean="0"/>
              <a:t>27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4240959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16FF8F-BC96-8DB7-56C8-154C8A9C87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764045D1-6904-5D01-B8FF-BFC91AFBC3B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963FB9BF-B942-A5D2-8957-832B66C76DD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1 </a:t>
            </a:r>
            <a:r>
              <a:rPr lang="zh-CN" altLang="en-US" dirty="0"/>
              <a:t>空气中 物体表面 医生身体表面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4ED07DA-4D5E-5B37-AF1C-5DB4D99C74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332C1D-ED98-4B28-9091-28CFFEB3DDED}" type="slidenum">
              <a:rPr lang="da-DK" smtClean="0"/>
              <a:t>28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93676773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ECD175-BADB-C79B-9631-D01A4FFB6D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6DF85BD6-976C-6E22-90BA-B3D8A80E89A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D9A033BE-14FC-ADFF-01C7-752C9D1E23A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1 </a:t>
            </a:r>
            <a:r>
              <a:rPr lang="zh-CN" altLang="en-US" dirty="0"/>
              <a:t>空气中 物体表面 医生身体表面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7F3B15A-8DA2-8640-A942-557710942FE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332C1D-ED98-4B28-9091-28CFFEB3DDED}" type="slidenum">
              <a:rPr lang="da-DK" smtClean="0"/>
              <a:t>29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7706761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EA2683-F3E6-8AD4-27BB-2729C5B908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64C39EAD-2952-0594-6F7F-587BA18056F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75BD1AE9-F129-39D6-E082-C147782B58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1 </a:t>
            </a:r>
            <a:r>
              <a:rPr lang="zh-CN" altLang="en-US" dirty="0"/>
              <a:t>空气中 物体表面 医生身体表面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D47803F-47AF-B6DD-3551-CA8C4AA7E08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332C1D-ED98-4B28-9091-28CFFEB3DDED}" type="slidenum">
              <a:rPr lang="da-DK" smtClean="0"/>
              <a:t>3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52785528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CB6732-5A1D-5243-9346-49DF0178D4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623A03DA-67B6-7D81-4F68-E3D16808A70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A42FA0D7-F019-C986-D161-83C74D7930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1 </a:t>
            </a:r>
            <a:r>
              <a:rPr lang="zh-CN" altLang="en-US" dirty="0"/>
              <a:t>空气中 物体表面 医生身体表面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0BF1CFF-20F7-48F7-4DC9-A454BB5352E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332C1D-ED98-4B28-9091-28CFFEB3DDED}" type="slidenum">
              <a:rPr lang="da-DK" smtClean="0"/>
              <a:t>30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09010960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01B9B9-7070-63CA-C7D3-997FCBD1C4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34F99F9B-830D-6FA4-9D40-25F8328BB6C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A946B6C1-E107-197D-76BA-FCEA742BAF0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1 </a:t>
            </a:r>
            <a:r>
              <a:rPr lang="zh-CN" altLang="en-US" dirty="0"/>
              <a:t>空气中 物体表面 医生身体表面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E74CAAB-E119-EAF4-1BE1-0D0077BC3F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332C1D-ED98-4B28-9091-28CFFEB3DDED}" type="slidenum">
              <a:rPr lang="da-DK" smtClean="0"/>
              <a:t>31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84324874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1591FA-1D8E-7D8A-6089-15F8406D34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CC0C982B-4546-CB2D-D2B1-F5A0D6CC3DE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2A08C677-E463-72F7-5187-A0BA91C0B53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1 </a:t>
            </a:r>
            <a:r>
              <a:rPr lang="zh-CN" altLang="en-US" dirty="0"/>
              <a:t>空气中 物体表面 医生身体表面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A66E2BF-3F1B-F73A-5421-84D9B2FD304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332C1D-ED98-4B28-9091-28CFFEB3DDED}" type="slidenum">
              <a:rPr lang="da-DK" smtClean="0"/>
              <a:t>32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96195257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93D677-78A0-1BBB-4384-D14B807940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CEF86441-1391-CABA-1769-A37EBF57627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7DFAA5D9-F620-E8D6-7EAA-58851258CCA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1 </a:t>
            </a:r>
            <a:r>
              <a:rPr lang="zh-CN" altLang="en-US" dirty="0"/>
              <a:t>空气中 物体表面 医生身体表面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0BF9573-0A7C-D180-E994-98E0802F4B8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332C1D-ED98-4B28-9091-28CFFEB3DDED}" type="slidenum">
              <a:rPr lang="da-DK" smtClean="0"/>
              <a:t>33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2320626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6AE655-4E0C-031A-F470-4165E23AA8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6C243DBD-499B-11AB-002E-70DCC21AE7F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398704CC-FEB8-E1BB-197A-E6012012A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1 </a:t>
            </a:r>
            <a:r>
              <a:rPr lang="zh-CN" altLang="en-US" dirty="0"/>
              <a:t>空气中 物体表面 医生身体表面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8E93E20-7EFC-4A22-09DE-864EE9FF955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332C1D-ED98-4B28-9091-28CFFEB3DDED}" type="slidenum">
              <a:rPr lang="da-DK" smtClean="0"/>
              <a:t>4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7179775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7D403F-D36B-7D3B-F252-766907263F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32E18A30-E9BE-3D91-E838-1CB5316A37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9F1F16AB-C6A2-39CA-DB80-433574F41BF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1 </a:t>
            </a:r>
            <a:r>
              <a:rPr lang="zh-CN" altLang="en-US" dirty="0"/>
              <a:t>空气中 物体表面 医生身体表面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096BB84-2C37-5E03-ABF0-00596A2164E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332C1D-ED98-4B28-9091-28CFFEB3DDED}" type="slidenum">
              <a:rPr lang="da-DK" smtClean="0"/>
              <a:t>5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4103322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43D71D-8220-0CDF-6C6A-D67C1E2EE8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2FB0DE1A-7736-6714-DE7D-33D89FF210B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353E40CB-CC91-9ED9-3136-CDE9AA25E6A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1 </a:t>
            </a:r>
            <a:r>
              <a:rPr lang="zh-CN" altLang="en-US" dirty="0"/>
              <a:t>空气中 物体表面 医生身体表面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3631847-21B6-DBCE-60FD-A9EC4242FE2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332C1D-ED98-4B28-9091-28CFFEB3DDED}" type="slidenum">
              <a:rPr lang="da-DK" smtClean="0"/>
              <a:t>6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042930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04BCB4-F9E6-6B87-F0C1-879288A9E0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D0A3DEE4-23DC-51F7-3138-97AA9F72B5C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280D6C2B-43AB-2C10-FA75-1B091FB5695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1 </a:t>
            </a:r>
            <a:r>
              <a:rPr lang="zh-CN" altLang="en-US" dirty="0"/>
              <a:t>空气中 物体表面 医生身体表面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96AF601-4B9E-BFAF-95E5-6B96C3DA00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332C1D-ED98-4B28-9091-28CFFEB3DDED}" type="slidenum">
              <a:rPr lang="da-DK" smtClean="0"/>
              <a:t>7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9480879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F9119A-4A2E-DBAF-011B-D44B91CD15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215344CE-3576-F2B4-2C2D-D367D1CF0F2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23F2785B-5233-31AB-A7AC-0C2E56B084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1 </a:t>
            </a:r>
            <a:r>
              <a:rPr lang="zh-CN" altLang="en-US" dirty="0"/>
              <a:t>空气中 物体表面 医生身体表面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9AC73D6-37A9-2454-DA8C-AA2F2682D9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332C1D-ED98-4B28-9091-28CFFEB3DDED}" type="slidenum">
              <a:rPr lang="da-DK" smtClean="0"/>
              <a:t>8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6534653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2C9668-79D0-48EF-9C5A-264D7B55F7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73299D42-B406-D9FA-46AC-AC9FC89F6A3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FDD280C9-4EDF-32BA-FF55-7C34624E602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1 </a:t>
            </a:r>
            <a:r>
              <a:rPr lang="zh-CN" altLang="en-US" dirty="0"/>
              <a:t>空气中 物体表面 医生身体表面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10D07AF-3408-A1FF-A69E-95EBB7BCFFE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332C1D-ED98-4B28-9091-28CFFEB3DDED}" type="slidenum">
              <a:rPr lang="da-DK" smtClean="0"/>
              <a:t>9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068658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1525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da-DK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da-DK" dirty="0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da-DK" dirty="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072FA8-668C-46EA-B154-4A6028CE30C8}" type="slidenum">
              <a:rPr lang="en-GB" altLang="da-DK">
                <a:solidFill>
                  <a:srgbClr val="000000"/>
                </a:solidFill>
              </a:rPr>
              <a:t>‹#›</a:t>
            </a:fld>
            <a:endParaRPr lang="en-GB" altLang="da-DK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5676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da-DK" dirty="0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da-DK" dirty="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B5D7E1-4A8E-42A9-ACF7-69A3623FE6D7}" type="slidenum">
              <a:rPr lang="en-GB" altLang="da-DK">
                <a:solidFill>
                  <a:srgbClr val="000000"/>
                </a:solidFill>
              </a:rPr>
              <a:t>‹#›</a:t>
            </a:fld>
            <a:endParaRPr lang="en-GB" altLang="da-DK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15836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6816" y="609600"/>
            <a:ext cx="25908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5041" y="609600"/>
            <a:ext cx="7584831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da-DK" dirty="0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da-DK" dirty="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193E84-DD2E-4341-87A1-69207567D987}" type="slidenum">
              <a:rPr lang="en-GB" altLang="da-DK">
                <a:solidFill>
                  <a:srgbClr val="000000"/>
                </a:solidFill>
              </a:rPr>
              <a:t>‹#›</a:t>
            </a:fld>
            <a:endParaRPr lang="en-GB" altLang="da-DK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31988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914400" y="609600"/>
            <a:ext cx="10363200" cy="5486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da-DK" dirty="0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da-DK" dirty="0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2B0851-AE68-415B-91F6-0A94C9A35D48}" type="slidenum">
              <a:rPr lang="en-GB" altLang="da-DK">
                <a:solidFill>
                  <a:srgbClr val="000000"/>
                </a:solidFill>
              </a:rPr>
              <a:t>‹#›</a:t>
            </a:fld>
            <a:endParaRPr lang="en-GB" altLang="da-DK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3507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14443" y="1981200"/>
            <a:ext cx="5087816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9819" y="1981200"/>
            <a:ext cx="5087816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da-DK" dirty="0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da-DK" dirty="0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6AA5D7-CEE9-4DB5-92FE-FD6150E7300A}" type="slidenum">
              <a:rPr lang="en-GB" altLang="da-DK">
                <a:solidFill>
                  <a:srgbClr val="000000"/>
                </a:solidFill>
              </a:rPr>
              <a:t>‹#›</a:t>
            </a:fld>
            <a:endParaRPr lang="en-GB" altLang="da-DK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39722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Title, Text and Media Cl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14443" y="1981200"/>
            <a:ext cx="5087816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Media Placeholder 3"/>
          <p:cNvSpPr>
            <a:spLocks noGrp="1"/>
          </p:cNvSpPr>
          <p:nvPr>
            <p:ph type="media" sz="half" idx="2"/>
          </p:nvPr>
        </p:nvSpPr>
        <p:spPr>
          <a:xfrm>
            <a:off x="6189819" y="1981200"/>
            <a:ext cx="5087816" cy="4114800"/>
          </a:xfrm>
        </p:spPr>
        <p:txBody>
          <a:bodyPr/>
          <a:lstStyle/>
          <a:p>
            <a:pPr lvl="0"/>
            <a:endParaRPr lang="da-DK" noProof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da-DK" dirty="0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da-DK" dirty="0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88D73A-AB55-481C-96FE-6FA662938F99}" type="slidenum">
              <a:rPr lang="en-GB" altLang="da-DK">
                <a:solidFill>
                  <a:srgbClr val="000000"/>
                </a:solidFill>
              </a:rPr>
              <a:t>‹#›</a:t>
            </a:fld>
            <a:endParaRPr lang="en-GB" altLang="da-DK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57442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914400" y="1981200"/>
            <a:ext cx="10363200" cy="4114800"/>
          </a:xfrm>
        </p:spPr>
        <p:txBody>
          <a:bodyPr/>
          <a:lstStyle/>
          <a:p>
            <a:pPr lvl="0"/>
            <a:endParaRPr lang="da-DK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da-DK" dirty="0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da-DK" dirty="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9047D0-4FEA-4F53-9C1C-449B22884EA9}" type="slidenum">
              <a:rPr lang="en-GB" altLang="da-DK">
                <a:solidFill>
                  <a:srgbClr val="000000"/>
                </a:solidFill>
              </a:rPr>
              <a:t>‹#›</a:t>
            </a:fld>
            <a:endParaRPr lang="en-GB" altLang="da-DK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92782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4"/>
          <p:cNvSpPr>
            <a:spLocks noChangeArrowheads="1"/>
          </p:cNvSpPr>
          <p:nvPr/>
        </p:nvSpPr>
        <p:spPr bwMode="auto">
          <a:xfrm>
            <a:off x="406400" y="762000"/>
            <a:ext cx="11379200" cy="109538"/>
          </a:xfrm>
          <a:custGeom>
            <a:avLst/>
            <a:gdLst>
              <a:gd name="T0" fmla="*/ 0 w 1000"/>
              <a:gd name="T1" fmla="*/ 0 h 1000"/>
              <a:gd name="T2" fmla="*/ 2147483647 w 1000"/>
              <a:gd name="T3" fmla="*/ 0 h 1000"/>
              <a:gd name="T4" fmla="*/ 2147483647 w 1000"/>
              <a:gd name="T5" fmla="*/ 11998573 h 1000"/>
              <a:gd name="T6" fmla="*/ 0 w 1000"/>
              <a:gd name="T7" fmla="*/ 11998573 h 1000"/>
              <a:gd name="T8" fmla="*/ 0 w 1000"/>
              <a:gd name="T9" fmla="*/ 0 h 1000"/>
              <a:gd name="T10" fmla="*/ 2147483647 w 1000"/>
              <a:gd name="T11" fmla="*/ 0 h 1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lnTo>
                  <a:pt x="0" y="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rgbClr val="0070C0"/>
          </a:solidFill>
          <a:ln w="9525">
            <a:solidFill>
              <a:schemeClr val="accent2"/>
            </a:solidFill>
            <a:round/>
          </a:ln>
        </p:spPr>
        <p:txBody>
          <a:bodyPr/>
          <a:lstStyle/>
          <a:p>
            <a:pPr>
              <a:buFontTx/>
              <a:buNone/>
              <a:defRPr/>
            </a:pPr>
            <a:endParaRPr lang="zh-CN" altLang="en-U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06400" y="98343"/>
            <a:ext cx="11379200" cy="5909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lvl1pPr algn="l" rtl="0" fontAlgn="base">
              <a:spcBef>
                <a:spcPct val="50000"/>
              </a:spcBef>
              <a:spcAft>
                <a:spcPct val="0"/>
              </a:spcAft>
              <a:defRPr lang="en-US" altLang="en-US" sz="3600" b="1" kern="12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</a:lstStyle>
          <a:p>
            <a:pPr lvl="0"/>
            <a:r>
              <a:rPr lang="en-US" noProof="1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440716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da-DK" dirty="0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da-DK" dirty="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794D6F-1891-40F4-B437-EB999A4727C5}" type="slidenum">
              <a:rPr lang="en-GB" altLang="da-DK">
                <a:solidFill>
                  <a:srgbClr val="000000"/>
                </a:solidFill>
              </a:rPr>
              <a:t>‹#›</a:t>
            </a:fld>
            <a:endParaRPr lang="en-GB" altLang="da-DK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1694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247" y="44080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247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da-DK" dirty="0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da-DK" dirty="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F88995-93A9-49C2-95B6-5D0115182B42}" type="slidenum">
              <a:rPr lang="en-GB" altLang="da-DK">
                <a:solidFill>
                  <a:srgbClr val="000000"/>
                </a:solidFill>
              </a:rPr>
              <a:t>‹#›</a:t>
            </a:fld>
            <a:endParaRPr lang="en-GB" altLang="da-DK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16771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43" y="1981200"/>
            <a:ext cx="5087816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9819" y="1981200"/>
            <a:ext cx="5087816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da-DK" dirty="0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da-DK" dirty="0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EC7627-7EF5-4CE2-8949-6D726C6BAF78}" type="slidenum">
              <a:rPr lang="en-GB" altLang="da-DK">
                <a:solidFill>
                  <a:srgbClr val="000000"/>
                </a:solidFill>
              </a:rPr>
              <a:t>‹#›</a:t>
            </a:fld>
            <a:endParaRPr lang="en-GB" altLang="da-DK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376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75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75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742" y="1535113"/>
            <a:ext cx="538870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742" y="2174875"/>
            <a:ext cx="538870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da-DK" dirty="0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da-DK" dirty="0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50A2F2-C4D0-407C-A585-11831FD16346}" type="slidenum">
              <a:rPr lang="en-GB" altLang="da-DK">
                <a:solidFill>
                  <a:srgbClr val="000000"/>
                </a:solidFill>
              </a:rPr>
              <a:t>‹#›</a:t>
            </a:fld>
            <a:endParaRPr lang="en-GB" altLang="da-DK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36179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da-DK" dirty="0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da-DK" dirty="0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868ED0-C235-4452-A836-765E2EB76FEC}" type="slidenum">
              <a:rPr lang="en-GB" altLang="da-DK">
                <a:solidFill>
                  <a:srgbClr val="000000"/>
                </a:solidFill>
              </a:rPr>
              <a:t>‹#›</a:t>
            </a:fld>
            <a:endParaRPr lang="en-GB" altLang="da-DK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13808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da-DK" dirty="0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da-DK" dirty="0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1CD4F4-12B5-4ED9-B0DA-5A8E5049CD07}" type="slidenum">
              <a:rPr lang="en-GB" altLang="da-DK">
                <a:solidFill>
                  <a:srgbClr val="000000"/>
                </a:solidFill>
              </a:rPr>
              <a:t>‹#›</a:t>
            </a:fld>
            <a:endParaRPr lang="en-GB" altLang="da-DK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30677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26" y="273050"/>
            <a:ext cx="4011247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7384" y="274052"/>
            <a:ext cx="6815016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26" y="1435103"/>
            <a:ext cx="4011247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da-DK" dirty="0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da-DK" dirty="0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113AEC-994A-4686-80CA-98F3A0334BE3}" type="slidenum">
              <a:rPr lang="en-GB" altLang="da-DK">
                <a:solidFill>
                  <a:srgbClr val="000000"/>
                </a:solidFill>
              </a:rPr>
              <a:t>‹#›</a:t>
            </a:fld>
            <a:endParaRPr lang="en-GB" altLang="da-DK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8504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555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555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a-DK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555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da-DK" dirty="0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da-DK" dirty="0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D7B72-49F1-47AA-A8D6-861668902ECF}" type="slidenum">
              <a:rPr lang="en-GB" altLang="da-DK">
                <a:solidFill>
                  <a:srgbClr val="000000"/>
                </a:solidFill>
              </a:rPr>
              <a:t>‹#›</a:t>
            </a:fld>
            <a:endParaRPr lang="en-GB" altLang="da-DK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39171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1" tIns="45715" rIns="91431" bIns="45715" numCol="1" anchor="ctr" anchorCtr="0" compatLnSpc="1"/>
          <a:lstStyle/>
          <a:p>
            <a:pPr lvl="0"/>
            <a:r>
              <a:rPr lang="en-GB" altLang="da-DK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1" tIns="45715" rIns="91431" bIns="45715" numCol="1" anchor="t" anchorCtr="0" compatLnSpc="1"/>
          <a:lstStyle/>
          <a:p>
            <a:pPr lvl="0"/>
            <a:r>
              <a:rPr lang="en-GB" altLang="da-DK"/>
              <a:t>Click to edit Master text styles</a:t>
            </a:r>
          </a:p>
          <a:p>
            <a:pPr lvl="1"/>
            <a:r>
              <a:rPr lang="en-GB" altLang="da-DK"/>
              <a:t>Second level</a:t>
            </a:r>
          </a:p>
          <a:p>
            <a:pPr lvl="2"/>
            <a:r>
              <a:rPr lang="en-GB" altLang="da-DK"/>
              <a:t>Third level</a:t>
            </a:r>
          </a:p>
          <a:p>
            <a:pPr lvl="3"/>
            <a:r>
              <a:rPr lang="en-GB" altLang="da-DK"/>
              <a:t>Fourth level</a:t>
            </a:r>
          </a:p>
          <a:p>
            <a:pPr lvl="4"/>
            <a:r>
              <a:rPr lang="en-GB" altLang="da-DK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1" tIns="45715" rIns="91431" bIns="45715" numCol="1" anchor="t" anchorCtr="0" compatLnSpc="1"/>
          <a:lstStyle>
            <a:lvl1pPr algn="l">
              <a:defRPr sz="1400"/>
            </a:lvl1pPr>
          </a:lstStyle>
          <a:p>
            <a:pPr>
              <a:defRPr/>
            </a:pPr>
            <a:endParaRPr lang="en-GB" altLang="da-DK" dirty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7650" y="6248400"/>
            <a:ext cx="385689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1" tIns="45715" rIns="91431" bIns="45715" numCol="1" anchor="t" anchorCtr="0" compatLnSpc="1"/>
          <a:lstStyle>
            <a:lvl1pPr algn="ctr">
              <a:defRPr sz="1400"/>
            </a:lvl1pPr>
          </a:lstStyle>
          <a:p>
            <a:pPr>
              <a:defRPr/>
            </a:pPr>
            <a:endParaRPr lang="en-GB" altLang="da-DK" dirty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1" tIns="45715" rIns="91431" bIns="45715" numCol="1" anchor="t" anchorCtr="0" compatLnSpc="1"/>
          <a:lstStyle>
            <a:lvl1pPr>
              <a:defRPr sz="1400"/>
            </a:lvl1pPr>
          </a:lstStyle>
          <a:p>
            <a:pPr algn="r">
              <a:defRPr/>
            </a:pPr>
            <a:fld id="{2C6980B7-AC7B-4BCB-A6EE-EE8333834F3C}" type="slidenum">
              <a:rPr lang="en-GB" altLang="da-DK">
                <a:solidFill>
                  <a:srgbClr val="000000"/>
                </a:solidFill>
              </a:rPr>
              <a:t>‹#›</a:t>
            </a:fld>
            <a:endParaRPr lang="en-GB" altLang="da-DK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51765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7" r:id="rId16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1680" indent="-28448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30505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30505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30505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30505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30505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9.xml"/><Relationship Id="rId4" Type="http://schemas.openxmlformats.org/officeDocument/2006/relationships/chart" Target="../charts/char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11.xml"/><Relationship Id="rId4" Type="http://schemas.openxmlformats.org/officeDocument/2006/relationships/image" Target="../media/image9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12.xml"/><Relationship Id="rId4" Type="http://schemas.openxmlformats.org/officeDocument/2006/relationships/chart" Target="../charts/char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13.xml"/><Relationship Id="rId4" Type="http://schemas.openxmlformats.org/officeDocument/2006/relationships/chart" Target="../charts/char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14.xml"/><Relationship Id="rId5" Type="http://schemas.microsoft.com/office/2007/relationships/hdphoto" Target="../media/hdphoto6.wdp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15.xml"/><Relationship Id="rId4" Type="http://schemas.openxmlformats.org/officeDocument/2006/relationships/chart" Target="../charts/char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16.xml"/><Relationship Id="rId4" Type="http://schemas.openxmlformats.org/officeDocument/2006/relationships/chart" Target="../charts/char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18.xml"/><Relationship Id="rId5" Type="http://schemas.microsoft.com/office/2007/relationships/hdphoto" Target="../media/hdphoto7.wdp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19.xml"/><Relationship Id="rId4" Type="http://schemas.openxmlformats.org/officeDocument/2006/relationships/chart" Target="../charts/char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20.xml"/><Relationship Id="rId4" Type="http://schemas.openxmlformats.org/officeDocument/2006/relationships/chart" Target="../charts/char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2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22.xml"/><Relationship Id="rId5" Type="http://schemas.microsoft.com/office/2007/relationships/hdphoto" Target="../media/hdphoto8.wdp"/><Relationship Id="rId4" Type="http://schemas.openxmlformats.org/officeDocument/2006/relationships/image" Target="../media/image1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23.xml"/><Relationship Id="rId4" Type="http://schemas.openxmlformats.org/officeDocument/2006/relationships/chart" Target="../charts/chart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24.xml"/><Relationship Id="rId4" Type="http://schemas.openxmlformats.org/officeDocument/2006/relationships/chart" Target="../charts/chart1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2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26.xml"/><Relationship Id="rId4" Type="http://schemas.openxmlformats.org/officeDocument/2006/relationships/image" Target="../media/image13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27.xml"/><Relationship Id="rId4" Type="http://schemas.openxmlformats.org/officeDocument/2006/relationships/chart" Target="../charts/chart1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28.xml"/><Relationship Id="rId4" Type="http://schemas.openxmlformats.org/officeDocument/2006/relationships/chart" Target="../charts/char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29.xml"/><Relationship Id="rId5" Type="http://schemas.microsoft.com/office/2007/relationships/hdphoto" Target="../media/hdphoto9.wdp"/><Relationship Id="rId4" Type="http://schemas.openxmlformats.org/officeDocument/2006/relationships/image" Target="../media/image1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30.xml"/><Relationship Id="rId5" Type="http://schemas.microsoft.com/office/2007/relationships/hdphoto" Target="../media/hdphoto10.wdp"/><Relationship Id="rId4" Type="http://schemas.openxmlformats.org/officeDocument/2006/relationships/image" Target="../media/image1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31.xml"/><Relationship Id="rId5" Type="http://schemas.microsoft.com/office/2007/relationships/hdphoto" Target="../media/hdphoto11.wdp"/><Relationship Id="rId4" Type="http://schemas.openxmlformats.org/officeDocument/2006/relationships/image" Target="../media/image1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3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3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4.xml"/><Relationship Id="rId5" Type="http://schemas.microsoft.com/office/2007/relationships/hdphoto" Target="../media/hdphoto3.wdp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5.xml"/><Relationship Id="rId5" Type="http://schemas.microsoft.com/office/2007/relationships/hdphoto" Target="../media/hdphoto4.wdp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6.xml"/><Relationship Id="rId5" Type="http://schemas.microsoft.com/office/2007/relationships/hdphoto" Target="../media/hdphoto5.wdp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7.xml"/><Relationship Id="rId4" Type="http://schemas.openxmlformats.org/officeDocument/2006/relationships/image" Target="../media/image8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8.xml"/><Relationship Id="rId4" Type="http://schemas.openxmlformats.org/officeDocument/2006/relationships/chart" Target="../charts/char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0CC6A34C-A06D-0E7E-1CFC-5F824A014E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98" y="2021015"/>
            <a:ext cx="12185002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/>
            <a:r>
              <a:rPr lang="zh-CN" altLang="en-US" sz="4400" b="1" dirty="0">
                <a:solidFill>
                  <a:srgbClr val="003399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建环专业课程体系现状调研</a:t>
            </a:r>
            <a:endParaRPr lang="en-US" altLang="zh-CN" sz="4400" b="1" dirty="0">
              <a:solidFill>
                <a:srgbClr val="003399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 defTabSz="457200"/>
            <a:r>
              <a:rPr lang="en-US" altLang="zh-CN" sz="3200" b="1" dirty="0">
                <a:solidFill>
                  <a:srgbClr val="003399"/>
                </a:solidFill>
                <a:ea typeface="微软雅黑" panose="020B0503020204020204" pitchFamily="34" charset="-122"/>
              </a:rPr>
              <a:t>                            </a:t>
            </a:r>
            <a:endParaRPr lang="en-US" altLang="zh-CN" sz="3200" b="1" dirty="0">
              <a:ea typeface="微软雅黑" panose="020B0503020204020204" pitchFamily="34" charset="-122"/>
            </a:endParaRPr>
          </a:p>
          <a:p>
            <a:pPr algn="ctr" defTabSz="457200">
              <a:spcAft>
                <a:spcPts val="600"/>
              </a:spcAft>
            </a:pPr>
            <a:r>
              <a:rPr lang="zh-CN" altLang="en-US" sz="2800" b="1" dirty="0">
                <a:ea typeface="华文新魏" panose="02010800040101010101" pitchFamily="2" charset="-122"/>
              </a:rPr>
              <a:t>艾正涛、杨昌智</a:t>
            </a:r>
            <a:endParaRPr lang="en-US" altLang="zh-CN" sz="2800" b="1" dirty="0">
              <a:ea typeface="华文新魏" panose="02010800040101010101" pitchFamily="2" charset="-122"/>
            </a:endParaRPr>
          </a:p>
          <a:p>
            <a:pPr algn="ctr" defTabSz="457200">
              <a:spcBef>
                <a:spcPts val="600"/>
              </a:spcBef>
            </a:pPr>
            <a:r>
              <a:rPr lang="zh-CN" altLang="en-US" sz="2400" dirty="0">
                <a:ea typeface="华文新魏" panose="02010800040101010101" pitchFamily="2" charset="-122"/>
              </a:rPr>
              <a:t>湖南大学</a:t>
            </a:r>
            <a:endParaRPr lang="en-US" altLang="zh-CN" sz="2400" dirty="0">
              <a:ea typeface="华文新魏" panose="02010800040101010101" pitchFamily="2" charset="-122"/>
            </a:endParaRPr>
          </a:p>
          <a:p>
            <a:pPr algn="ctr" defTabSz="457200"/>
            <a:r>
              <a:rPr lang="zh-CN" altLang="en-US" sz="2400" dirty="0">
                <a:ea typeface="华文新魏" panose="02010800040101010101" pitchFamily="2" charset="-122"/>
              </a:rPr>
              <a:t>土木工程学院</a:t>
            </a:r>
            <a:endParaRPr lang="en-US" altLang="zh-CN" sz="2400" dirty="0">
              <a:ea typeface="华文新魏" panose="02010800040101010101" pitchFamily="2" charset="-122"/>
            </a:endParaRPr>
          </a:p>
          <a:p>
            <a:pPr algn="ctr" defTabSz="457200"/>
            <a:r>
              <a:rPr lang="zh-CN" altLang="en-US" sz="2400" dirty="0">
                <a:ea typeface="华文新魏" panose="02010800040101010101" pitchFamily="2" charset="-122"/>
              </a:rPr>
              <a:t>建筑环境与能源应用工程</a:t>
            </a:r>
            <a:endParaRPr lang="en-US" altLang="zh-CN" sz="2400" dirty="0">
              <a:ea typeface="华文新魏" panose="02010800040101010101" pitchFamily="2" charset="-122"/>
            </a:endParaRPr>
          </a:p>
          <a:p>
            <a:pPr algn="ctr" defTabSz="457200"/>
            <a:r>
              <a:rPr lang="en-US" altLang="zh-CN" sz="2400" dirty="0">
                <a:ea typeface="华文新魏" panose="02010800040101010101" pitchFamily="2" charset="-122"/>
              </a:rPr>
              <a:t>2024</a:t>
            </a:r>
            <a:r>
              <a:rPr lang="zh-CN" altLang="en-US" sz="2400" dirty="0">
                <a:ea typeface="华文新魏" panose="02010800040101010101" pitchFamily="2" charset="-122"/>
              </a:rPr>
              <a:t>年</a:t>
            </a:r>
            <a:r>
              <a:rPr lang="en-US" altLang="zh-CN" sz="2400" dirty="0">
                <a:ea typeface="华文新魏" panose="02010800040101010101" pitchFamily="2" charset="-122"/>
              </a:rPr>
              <a:t>12</a:t>
            </a:r>
            <a:r>
              <a:rPr lang="zh-CN" altLang="en-US" sz="2400" dirty="0">
                <a:ea typeface="华文新魏" panose="02010800040101010101" pitchFamily="2" charset="-122"/>
              </a:rPr>
              <a:t>月</a:t>
            </a:r>
            <a:r>
              <a:rPr lang="en-US" altLang="zh-CN" sz="2400" dirty="0">
                <a:ea typeface="华文新魏" panose="02010800040101010101" pitchFamily="2" charset="-122"/>
              </a:rPr>
              <a:t>06</a:t>
            </a:r>
            <a:r>
              <a:rPr lang="zh-CN" altLang="en-US" sz="2400" dirty="0">
                <a:ea typeface="华文新魏" panose="02010800040101010101" pitchFamily="2" charset="-122"/>
              </a:rPr>
              <a:t>日</a:t>
            </a:r>
            <a:endParaRPr lang="zh-CN" altLang="en-US" sz="2800" dirty="0">
              <a:ea typeface="华文新魏" panose="02010800040101010101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9A3FAFE-0C3F-5C22-44E8-22DBF9233FA7}"/>
              </a:ext>
            </a:extLst>
          </p:cNvPr>
          <p:cNvSpPr txBox="1"/>
          <p:nvPr/>
        </p:nvSpPr>
        <p:spPr>
          <a:xfrm>
            <a:off x="6998" y="1057329"/>
            <a:ext cx="121850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latin typeface="华文新魏" panose="02010800040101010101" pitchFamily="2" charset="-122"/>
                <a:ea typeface="华文新魏" panose="02010800040101010101" pitchFamily="2" charset="-122"/>
              </a:rPr>
              <a:t>全国建环专业课程体系与教材建设研讨会，长沙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AB9A5C-4413-9D37-A92A-55596F507E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67EA1A-F624-EAE5-6033-37DACC4C9E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400" y="116814"/>
            <a:ext cx="11379200" cy="584775"/>
          </a:xfr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/>
          <a:p>
            <a:pPr algn="ctr"/>
            <a:r>
              <a:rPr lang="zh-CN" altLang="en-US" sz="3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3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6</a:t>
            </a:r>
            <a:r>
              <a:rPr lang="zh-CN" altLang="en-US" sz="3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题  您认为建环专业的课程体系存在的主要问题是？</a:t>
            </a:r>
            <a:endParaRPr lang="zh-CN" altLang="en-US" sz="3200" b="1" dirty="0">
              <a:solidFill>
                <a:srgbClr val="0033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D2DE1071-645F-0409-85AF-4D3E65118BBE}"/>
              </a:ext>
            </a:extLst>
          </p:cNvPr>
          <p:cNvSpPr txBox="1"/>
          <p:nvPr/>
        </p:nvSpPr>
        <p:spPr>
          <a:xfrm>
            <a:off x="11760835" y="6400081"/>
            <a:ext cx="431165" cy="457200"/>
          </a:xfrm>
          <a:prstGeom prst="rect">
            <a:avLst/>
          </a:prstGeom>
        </p:spPr>
        <p:txBody>
          <a:bodyPr/>
          <a:lstStyle>
            <a:defPPr>
              <a:defRPr lang="da-DK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E6072FA8-668C-46EA-B154-4A6028CE30C8}" type="slidenum">
              <a:rPr lang="en-GB" altLang="da-DK" smtClean="0">
                <a:solidFill>
                  <a:srgbClr val="000000"/>
                </a:solidFill>
              </a:rPr>
              <a:t>10</a:t>
            </a:fld>
            <a:endParaRPr lang="en-GB" altLang="da-DK" dirty="0">
              <a:solidFill>
                <a:srgbClr val="000000"/>
              </a:solidFill>
            </a:endParaRPr>
          </a:p>
        </p:txBody>
      </p:sp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id="{4C1B231F-957D-4A0C-AEB2-6EA668C0B0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890856"/>
              </p:ext>
            </p:extLst>
          </p:nvPr>
        </p:nvGraphicFramePr>
        <p:xfrm>
          <a:off x="0" y="1128179"/>
          <a:ext cx="9966960" cy="54859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B10D2FF5-1F52-BC91-4037-C8C110B660CA}"/>
              </a:ext>
            </a:extLst>
          </p:cNvPr>
          <p:cNvSpPr txBox="1"/>
          <p:nvPr/>
        </p:nvSpPr>
        <p:spPr>
          <a:xfrm>
            <a:off x="9195474" y="5643709"/>
            <a:ext cx="238163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/>
              <a:t>所有行业均排第一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1173E1E-D15B-2E84-1051-BA2465FDD26B}"/>
              </a:ext>
            </a:extLst>
          </p:cNvPr>
          <p:cNvSpPr txBox="1"/>
          <p:nvPr/>
        </p:nvSpPr>
        <p:spPr>
          <a:xfrm>
            <a:off x="9195474" y="5097308"/>
            <a:ext cx="238163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/>
              <a:t>设计院排第二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D68E900-ED57-0021-DB43-B95854513518}"/>
              </a:ext>
            </a:extLst>
          </p:cNvPr>
          <p:cNvSpPr txBox="1"/>
          <p:nvPr/>
        </p:nvSpPr>
        <p:spPr>
          <a:xfrm>
            <a:off x="9195474" y="4025093"/>
            <a:ext cx="238163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/>
              <a:t>其他企业排第二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1A78B4F-F501-A5C2-435D-822A240D876C}"/>
              </a:ext>
            </a:extLst>
          </p:cNvPr>
          <p:cNvSpPr txBox="1"/>
          <p:nvPr/>
        </p:nvSpPr>
        <p:spPr>
          <a:xfrm>
            <a:off x="9195473" y="4556988"/>
            <a:ext cx="238163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/>
              <a:t>高校排第二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01023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8335"/>
    </mc:Choice>
    <mc:Fallback xmlns="">
      <p:transition spd="slow" advTm="583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8" grpId="0"/>
    </p:bldLst>
  </p:timing>
  <p:extLst>
    <p:ext uri="{E180D4A7-C9FB-4DFB-919C-405C955672EB}">
      <p14:showEvtLst xmlns:p14="http://schemas.microsoft.com/office/powerpoint/2010/main">
        <p14:playEvt time="47893" objId="4"/>
        <p14:stopEvt time="56519" objId="4"/>
      </p14:showEvtLst>
    </p:ext>
  </p:extLs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3AB1A0-EA01-45A2-027D-FC2F07A6C4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825DEE6-728A-EDF5-77CB-BFCC6835ED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400" y="116814"/>
            <a:ext cx="11379200" cy="584775"/>
          </a:xfr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/>
          <a:p>
            <a:pPr algn="ctr"/>
            <a:r>
              <a:rPr lang="zh-CN" altLang="en-US" sz="3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3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6</a:t>
            </a:r>
            <a:r>
              <a:rPr lang="zh-CN" altLang="en-US" sz="3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题  您认为建环专业的课程体系存在的主要问题是？</a:t>
            </a:r>
            <a:endParaRPr lang="zh-CN" altLang="en-US" sz="3200" b="1" dirty="0">
              <a:solidFill>
                <a:srgbClr val="0033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49A8FF98-8DD6-EC9B-D454-65730D4D5002}"/>
              </a:ext>
            </a:extLst>
          </p:cNvPr>
          <p:cNvSpPr txBox="1"/>
          <p:nvPr/>
        </p:nvSpPr>
        <p:spPr>
          <a:xfrm>
            <a:off x="11760835" y="6400081"/>
            <a:ext cx="431165" cy="457200"/>
          </a:xfrm>
          <a:prstGeom prst="rect">
            <a:avLst/>
          </a:prstGeom>
        </p:spPr>
        <p:txBody>
          <a:bodyPr/>
          <a:lstStyle>
            <a:defPPr>
              <a:defRPr lang="da-DK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E6072FA8-668C-46EA-B154-4A6028CE30C8}" type="slidenum">
              <a:rPr lang="en-GB" altLang="da-DK" smtClean="0">
                <a:solidFill>
                  <a:srgbClr val="000000"/>
                </a:solidFill>
              </a:rPr>
              <a:t>11</a:t>
            </a:fld>
            <a:endParaRPr lang="en-GB" altLang="da-DK" dirty="0">
              <a:solidFill>
                <a:srgbClr val="00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EC880DF-BF8A-1015-6816-5F079E8395BB}"/>
              </a:ext>
            </a:extLst>
          </p:cNvPr>
          <p:cNvSpPr txBox="1"/>
          <p:nvPr/>
        </p:nvSpPr>
        <p:spPr>
          <a:xfrm>
            <a:off x="2448153" y="1001748"/>
            <a:ext cx="8948219" cy="56784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p"/>
            </a:pPr>
            <a:r>
              <a:rPr lang="zh-CN" altLang="en-US" dirty="0">
                <a:latin typeface="+mn-ea"/>
              </a:rPr>
              <a:t>教材中系统性的案例偏少，偏</a:t>
            </a:r>
            <a:r>
              <a:rPr lang="zh-CN" altLang="en-US" b="1" dirty="0">
                <a:solidFill>
                  <a:srgbClr val="C00000"/>
                </a:solidFill>
                <a:latin typeface="+mn-ea"/>
              </a:rPr>
              <a:t>老旧</a:t>
            </a:r>
            <a:endParaRPr lang="en-US" altLang="zh-CN" b="1" dirty="0">
              <a:solidFill>
                <a:srgbClr val="C00000"/>
              </a:solidFill>
              <a:latin typeface="+mn-ea"/>
            </a:endParaRP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p"/>
            </a:pPr>
            <a:r>
              <a:rPr lang="zh-CN" altLang="en-US" dirty="0">
                <a:latin typeface="+mn-ea"/>
              </a:rPr>
              <a:t>一些课程书籍年代久远，未能反应一些最新技术</a:t>
            </a:r>
            <a:endParaRPr lang="en-US" altLang="zh-CN" dirty="0">
              <a:latin typeface="+mn-ea"/>
            </a:endParaRP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p"/>
            </a:pPr>
            <a:r>
              <a:rPr lang="zh-CN" altLang="en-US" dirty="0">
                <a:latin typeface="+mn-ea"/>
              </a:rPr>
              <a:t>专业课程教材版本更新较慢</a:t>
            </a:r>
            <a:endParaRPr lang="en-US" altLang="zh-CN" dirty="0">
              <a:latin typeface="+mn-ea"/>
            </a:endParaRP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p"/>
            </a:pPr>
            <a:r>
              <a:rPr lang="zh-CN" altLang="en-US" dirty="0">
                <a:latin typeface="+mn-ea"/>
              </a:rPr>
              <a:t>新技术，新材料涉及较少</a:t>
            </a:r>
            <a:endParaRPr lang="en-US" altLang="zh-CN" dirty="0">
              <a:latin typeface="+mn-ea"/>
            </a:endParaRP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p"/>
            </a:pPr>
            <a:r>
              <a:rPr lang="zh-CN" altLang="en-US" dirty="0">
                <a:latin typeface="+mn-ea"/>
              </a:rPr>
              <a:t>暖通空调，热质交换原理与设备中对新设备，新系统，新理念跟踪不及时</a:t>
            </a:r>
            <a:endParaRPr lang="en-US" altLang="zh-CN" dirty="0">
              <a:latin typeface="+mn-ea"/>
            </a:endParaRP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p"/>
            </a:pPr>
            <a:r>
              <a:rPr lang="zh-CN" altLang="en-US" dirty="0">
                <a:latin typeface="+mn-ea"/>
              </a:rPr>
              <a:t>供热工程课程内容跟不上规范更新，内容也比较陈旧</a:t>
            </a:r>
            <a:endParaRPr lang="en-US" altLang="zh-CN" dirty="0">
              <a:latin typeface="+mn-ea"/>
            </a:endParaRP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p"/>
            </a:pPr>
            <a:r>
              <a:rPr lang="zh-CN" altLang="en-US" dirty="0">
                <a:latin typeface="+mn-ea"/>
              </a:rPr>
              <a:t>缺少前沿及交叉类知识教材，多依靠教师通过文献综述整理，因人因校而异</a:t>
            </a:r>
            <a:endParaRPr lang="en-US" altLang="zh-CN" dirty="0">
              <a:latin typeface="+mn-ea"/>
            </a:endParaRP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p"/>
            </a:pPr>
            <a:r>
              <a:rPr lang="zh-CN" altLang="en-US" dirty="0">
                <a:latin typeface="+mn-ea"/>
              </a:rPr>
              <a:t>缺技术原理的深入度不够、技术动因欠缺</a:t>
            </a:r>
            <a:endParaRPr lang="en-US" altLang="zh-CN" dirty="0">
              <a:latin typeface="+mn-ea"/>
            </a:endParaRP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p"/>
            </a:pPr>
            <a:r>
              <a:rPr lang="zh-CN" altLang="en-US" dirty="0">
                <a:latin typeface="+mn-ea"/>
              </a:rPr>
              <a:t>教材内容与实际需求存在脱节</a:t>
            </a:r>
            <a:endParaRPr lang="en-US" altLang="zh-CN" dirty="0">
              <a:latin typeface="+mn-ea"/>
            </a:endParaRP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p"/>
            </a:pPr>
            <a:endParaRPr lang="en-US" altLang="zh-CN" dirty="0">
              <a:latin typeface="+mn-ea"/>
            </a:endParaRP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p"/>
            </a:pPr>
            <a:r>
              <a:rPr lang="zh-CN" altLang="en-US" dirty="0">
                <a:latin typeface="+mn-ea"/>
              </a:rPr>
              <a:t>实践环节太过时，与实际脱节</a:t>
            </a:r>
            <a:endParaRPr lang="en-US" altLang="zh-CN" dirty="0">
              <a:latin typeface="+mn-ea"/>
            </a:endParaRP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p"/>
            </a:pPr>
            <a:r>
              <a:rPr lang="zh-CN" altLang="en-US" dirty="0">
                <a:latin typeface="+mn-ea"/>
              </a:rPr>
              <a:t>现场生产实习难以完成</a:t>
            </a:r>
            <a:endParaRPr lang="en-US" altLang="zh-CN" dirty="0">
              <a:latin typeface="+mn-ea"/>
            </a:endParaRP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p"/>
            </a:pPr>
            <a:r>
              <a:rPr lang="zh-CN" altLang="en-US" dirty="0">
                <a:latin typeface="+mn-ea"/>
              </a:rPr>
              <a:t>实习难以实现动手训练</a:t>
            </a:r>
            <a:endParaRPr lang="en-US" altLang="zh-CN" dirty="0">
              <a:latin typeface="+mn-ea"/>
            </a:endParaRP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p"/>
            </a:pPr>
            <a:r>
              <a:rPr lang="zh-CN" altLang="en-US" dirty="0">
                <a:latin typeface="+mn-ea"/>
              </a:rPr>
              <a:t>实习可能</a:t>
            </a:r>
            <a:r>
              <a:rPr lang="zh-CN" altLang="en-US" b="1" dirty="0">
                <a:solidFill>
                  <a:srgbClr val="C00000"/>
                </a:solidFill>
                <a:latin typeface="+mn-ea"/>
              </a:rPr>
              <a:t>形式上</a:t>
            </a:r>
            <a:r>
              <a:rPr lang="zh-CN" altLang="en-US" dirty="0">
                <a:latin typeface="+mn-ea"/>
              </a:rPr>
              <a:t>多一些</a:t>
            </a:r>
            <a:endParaRPr lang="en-US" altLang="zh-CN" dirty="0">
              <a:latin typeface="+mn-ea"/>
            </a:endParaRP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p"/>
            </a:pPr>
            <a:r>
              <a:rPr lang="zh-CN" altLang="en-US" dirty="0">
                <a:latin typeface="+mn-ea"/>
              </a:rPr>
              <a:t>生产实习名存实亡，必须改变方式</a:t>
            </a:r>
            <a:endParaRPr lang="en-US" altLang="zh-CN" dirty="0">
              <a:latin typeface="+mn-ea"/>
            </a:endParaRP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p"/>
            </a:pPr>
            <a:r>
              <a:rPr lang="zh-CN" altLang="en-US" dirty="0">
                <a:latin typeface="+mn-ea"/>
              </a:rPr>
              <a:t>重系统设计，轻运维训练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436301C-6C2B-DCB9-912C-8CD9DE030B7C}"/>
              </a:ext>
            </a:extLst>
          </p:cNvPr>
          <p:cNvSpPr txBox="1"/>
          <p:nvPr/>
        </p:nvSpPr>
        <p:spPr>
          <a:xfrm>
            <a:off x="894960" y="3671838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/>
              <a:t>【</a:t>
            </a:r>
            <a:r>
              <a:rPr lang="zh-CN" altLang="en-US" sz="2000" b="1" dirty="0"/>
              <a:t>其它</a:t>
            </a:r>
            <a:r>
              <a:rPr lang="en-US" altLang="zh-CN" sz="2000" b="1" dirty="0"/>
              <a:t>】</a:t>
            </a:r>
            <a:endParaRPr lang="zh-CN" altLang="en-US" sz="2000" b="1" dirty="0"/>
          </a:p>
        </p:txBody>
      </p:sp>
      <p:sp>
        <p:nvSpPr>
          <p:cNvPr id="12" name="左大括号 11">
            <a:extLst>
              <a:ext uri="{FF2B5EF4-FFF2-40B4-BE49-F238E27FC236}">
                <a16:creationId xmlns:a16="http://schemas.microsoft.com/office/drawing/2014/main" id="{0C3A7B0C-C161-D4CC-6FF2-A2F2E776A473}"/>
              </a:ext>
            </a:extLst>
          </p:cNvPr>
          <p:cNvSpPr/>
          <p:nvPr/>
        </p:nvSpPr>
        <p:spPr bwMode="auto">
          <a:xfrm>
            <a:off x="1945564" y="1226664"/>
            <a:ext cx="502589" cy="5290458"/>
          </a:xfrm>
          <a:prstGeom prst="leftBrace">
            <a:avLst>
              <a:gd name="adj1" fmla="val 28062"/>
              <a:gd name="adj2" fmla="val 50000"/>
            </a:avLst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14268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8335"/>
    </mc:Choice>
    <mc:Fallback xmlns="">
      <p:transition spd="slow" advTm="58335"/>
    </mc:Fallback>
  </mc:AlternateContent>
  <p:extLst>
    <p:ext uri="{E180D4A7-C9FB-4DFB-919C-405C955672EB}">
      <p14:showEvtLst xmlns:p14="http://schemas.microsoft.com/office/powerpoint/2010/main">
        <p14:playEvt time="47893" objId="4"/>
        <p14:stopEvt time="56519" objId="4"/>
      </p14:showEvtLst>
    </p:ext>
  </p:extLs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D93222-C9F1-91E5-4D18-C8F0AF47D4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E59DF13-9FBE-D654-BECA-3A6E020903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400" y="116814"/>
            <a:ext cx="11379200" cy="584775"/>
          </a:xfr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/>
          <a:p>
            <a:pPr algn="ctr"/>
            <a:r>
              <a:rPr lang="zh-CN" altLang="en-US" sz="3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3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7</a:t>
            </a:r>
            <a:r>
              <a:rPr lang="zh-CN" altLang="en-US" sz="3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题  您认为课程体系培养目标的重点是？</a:t>
            </a:r>
            <a:endParaRPr lang="zh-CN" altLang="en-US" sz="3200" b="1" dirty="0">
              <a:solidFill>
                <a:srgbClr val="0033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5AE00433-6B32-750D-79CA-243AB6EEF1F1}"/>
              </a:ext>
            </a:extLst>
          </p:cNvPr>
          <p:cNvSpPr txBox="1"/>
          <p:nvPr/>
        </p:nvSpPr>
        <p:spPr>
          <a:xfrm>
            <a:off x="11760835" y="6400081"/>
            <a:ext cx="431165" cy="457200"/>
          </a:xfrm>
          <a:prstGeom prst="rect">
            <a:avLst/>
          </a:prstGeom>
        </p:spPr>
        <p:txBody>
          <a:bodyPr/>
          <a:lstStyle>
            <a:defPPr>
              <a:defRPr lang="da-DK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E6072FA8-668C-46EA-B154-4A6028CE30C8}" type="slidenum">
              <a:rPr lang="en-GB" altLang="da-DK" smtClean="0">
                <a:solidFill>
                  <a:srgbClr val="000000"/>
                </a:solidFill>
              </a:rPr>
              <a:t>12</a:t>
            </a:fld>
            <a:endParaRPr lang="en-GB" altLang="da-DK" dirty="0">
              <a:solidFill>
                <a:srgbClr val="000000"/>
              </a:solidFill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6B7AAB8F-37DA-9A7B-DAC0-B46A2A23FD5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0673" t="26832" r="44306" b="4768"/>
          <a:stretch/>
        </p:blipFill>
        <p:spPr>
          <a:xfrm>
            <a:off x="2064511" y="1763776"/>
            <a:ext cx="7524497" cy="382392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76424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8335"/>
    </mc:Choice>
    <mc:Fallback xmlns="">
      <p:transition spd="slow" advTm="58335"/>
    </mc:Fallback>
  </mc:AlternateContent>
  <p:extLst>
    <p:ext uri="{E180D4A7-C9FB-4DFB-919C-405C955672EB}">
      <p14:showEvtLst xmlns:p14="http://schemas.microsoft.com/office/powerpoint/2010/main">
        <p14:playEvt time="47893" objId="4"/>
        <p14:stopEvt time="56519" objId="4"/>
      </p14:showEvtLst>
    </p:ext>
  </p:extLs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4B8BFC-3462-5918-9BFD-B50B9EFE86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E91FB32-C231-8735-9FEA-2720FEBAB0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400" y="116814"/>
            <a:ext cx="11379200" cy="584775"/>
          </a:xfr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/>
          <a:p>
            <a:pPr algn="ctr"/>
            <a:r>
              <a:rPr lang="zh-CN" altLang="en-US" sz="3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3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7</a:t>
            </a:r>
            <a:r>
              <a:rPr lang="zh-CN" altLang="en-US" sz="3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题  您认为课程体系培养目标的重点是？</a:t>
            </a:r>
            <a:endParaRPr lang="zh-CN" altLang="en-US" sz="3200" b="1" dirty="0">
              <a:solidFill>
                <a:srgbClr val="0033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36DEB10E-70B5-0DC9-2B04-1CBA4E84AE87}"/>
              </a:ext>
            </a:extLst>
          </p:cNvPr>
          <p:cNvSpPr txBox="1"/>
          <p:nvPr/>
        </p:nvSpPr>
        <p:spPr>
          <a:xfrm>
            <a:off x="11760835" y="6400081"/>
            <a:ext cx="431165" cy="457200"/>
          </a:xfrm>
          <a:prstGeom prst="rect">
            <a:avLst/>
          </a:prstGeom>
        </p:spPr>
        <p:txBody>
          <a:bodyPr/>
          <a:lstStyle>
            <a:defPPr>
              <a:defRPr lang="da-DK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E6072FA8-668C-46EA-B154-4A6028CE30C8}" type="slidenum">
              <a:rPr lang="en-GB" altLang="da-DK" smtClean="0">
                <a:solidFill>
                  <a:srgbClr val="000000"/>
                </a:solidFill>
              </a:rPr>
              <a:t>13</a:t>
            </a:fld>
            <a:endParaRPr lang="en-GB" altLang="da-DK" dirty="0">
              <a:solidFill>
                <a:srgbClr val="000000"/>
              </a:solidFill>
            </a:endParaRP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A39DD4EE-7A02-4B73-A06F-EDDF652CA5D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31469404"/>
              </p:ext>
            </p:extLst>
          </p:nvPr>
        </p:nvGraphicFramePr>
        <p:xfrm>
          <a:off x="-817207" y="886097"/>
          <a:ext cx="9067801" cy="59719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文本框 7">
            <a:extLst>
              <a:ext uri="{FF2B5EF4-FFF2-40B4-BE49-F238E27FC236}">
                <a16:creationId xmlns:a16="http://schemas.microsoft.com/office/drawing/2014/main" id="{087A417E-BDF5-8B80-8DB8-CDCE3194327B}"/>
              </a:ext>
            </a:extLst>
          </p:cNvPr>
          <p:cNvSpPr txBox="1"/>
          <p:nvPr/>
        </p:nvSpPr>
        <p:spPr>
          <a:xfrm>
            <a:off x="8152233" y="5602571"/>
            <a:ext cx="30071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所有工作年限均排第一</a:t>
            </a:r>
          </a:p>
        </p:txBody>
      </p:sp>
      <p:sp>
        <p:nvSpPr>
          <p:cNvPr id="10" name="文本框 7">
            <a:extLst>
              <a:ext uri="{FF2B5EF4-FFF2-40B4-BE49-F238E27FC236}">
                <a16:creationId xmlns:a16="http://schemas.microsoft.com/office/drawing/2014/main" id="{9F418402-19D6-A748-5E59-1310D0EF2988}"/>
              </a:ext>
            </a:extLst>
          </p:cNvPr>
          <p:cNvSpPr txBox="1"/>
          <p:nvPr/>
        </p:nvSpPr>
        <p:spPr>
          <a:xfrm>
            <a:off x="8152233" y="4542463"/>
            <a:ext cx="264328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所有工作年限均排第二</a:t>
            </a:r>
          </a:p>
        </p:txBody>
      </p:sp>
      <p:sp>
        <p:nvSpPr>
          <p:cNvPr id="11" name="文本框 7">
            <a:extLst>
              <a:ext uri="{FF2B5EF4-FFF2-40B4-BE49-F238E27FC236}">
                <a16:creationId xmlns:a16="http://schemas.microsoft.com/office/drawing/2014/main" id="{6EB2922E-0991-6A39-B715-D703F36AAB22}"/>
              </a:ext>
            </a:extLst>
          </p:cNvPr>
          <p:cNvSpPr txBox="1"/>
          <p:nvPr/>
        </p:nvSpPr>
        <p:spPr>
          <a:xfrm>
            <a:off x="8152233" y="3579271"/>
            <a:ext cx="285788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所有工作年限均排第三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927FF21-F8FC-5EE7-3152-3A3C14C53717}"/>
              </a:ext>
            </a:extLst>
          </p:cNvPr>
          <p:cNvSpPr txBox="1"/>
          <p:nvPr/>
        </p:nvSpPr>
        <p:spPr>
          <a:xfrm>
            <a:off x="6655712" y="147338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工作年限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36733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8335"/>
    </mc:Choice>
    <mc:Fallback xmlns="">
      <p:transition spd="slow" advTm="583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1" grpId="0"/>
    </p:bldLst>
  </p:timing>
  <p:extLst>
    <p:ext uri="{E180D4A7-C9FB-4DFB-919C-405C955672EB}">
      <p14:showEvtLst xmlns:p14="http://schemas.microsoft.com/office/powerpoint/2010/main">
        <p14:playEvt time="47893" objId="4"/>
        <p14:stopEvt time="56519" objId="4"/>
      </p14:showEvtLst>
    </p:ext>
  </p:extLs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E9CE10-2F78-DBDE-B1BC-18D97433E5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1D2DE3E-5062-51C0-B535-28B136BA3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400" y="116814"/>
            <a:ext cx="11379200" cy="584775"/>
          </a:xfr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/>
          <a:p>
            <a:pPr algn="ctr"/>
            <a:r>
              <a:rPr lang="zh-CN" altLang="en-US" sz="3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3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7</a:t>
            </a:r>
            <a:r>
              <a:rPr lang="zh-CN" altLang="en-US" sz="3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题  您认为课程体系培养目标的重点是？</a:t>
            </a:r>
            <a:endParaRPr lang="zh-CN" altLang="en-US" sz="3200" b="1" dirty="0">
              <a:solidFill>
                <a:srgbClr val="0033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7FB60FB2-D4EA-0326-D0B0-A8F689830F91}"/>
              </a:ext>
            </a:extLst>
          </p:cNvPr>
          <p:cNvSpPr txBox="1"/>
          <p:nvPr/>
        </p:nvSpPr>
        <p:spPr>
          <a:xfrm>
            <a:off x="11760835" y="6400081"/>
            <a:ext cx="431165" cy="457200"/>
          </a:xfrm>
          <a:prstGeom prst="rect">
            <a:avLst/>
          </a:prstGeom>
        </p:spPr>
        <p:txBody>
          <a:bodyPr/>
          <a:lstStyle>
            <a:defPPr>
              <a:defRPr lang="da-DK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E6072FA8-668C-46EA-B154-4A6028CE30C8}" type="slidenum">
              <a:rPr lang="en-GB" altLang="da-DK" smtClean="0">
                <a:solidFill>
                  <a:srgbClr val="000000"/>
                </a:solidFill>
              </a:rPr>
              <a:t>14</a:t>
            </a:fld>
            <a:endParaRPr lang="en-GB" altLang="da-DK" dirty="0">
              <a:solidFill>
                <a:srgbClr val="000000"/>
              </a:solidFill>
            </a:endParaRP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8C18CB4E-C067-4CC7-9312-F0AAACA0AE0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37245047"/>
              </p:ext>
            </p:extLst>
          </p:nvPr>
        </p:nvGraphicFramePr>
        <p:xfrm>
          <a:off x="-1274407" y="984438"/>
          <a:ext cx="9067801" cy="56442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文本框 7">
            <a:extLst>
              <a:ext uri="{FF2B5EF4-FFF2-40B4-BE49-F238E27FC236}">
                <a16:creationId xmlns:a16="http://schemas.microsoft.com/office/drawing/2014/main" id="{087A417E-BDF5-8B80-8DB8-CDCE3194327B}"/>
              </a:ext>
            </a:extLst>
          </p:cNvPr>
          <p:cNvSpPr txBox="1"/>
          <p:nvPr/>
        </p:nvSpPr>
        <p:spPr>
          <a:xfrm>
            <a:off x="7793395" y="5431746"/>
            <a:ext cx="238163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高校排第一</a:t>
            </a:r>
          </a:p>
        </p:txBody>
      </p:sp>
      <p:sp>
        <p:nvSpPr>
          <p:cNvPr id="6" name="文本框 7">
            <a:extLst>
              <a:ext uri="{FF2B5EF4-FFF2-40B4-BE49-F238E27FC236}">
                <a16:creationId xmlns:a16="http://schemas.microsoft.com/office/drawing/2014/main" id="{9F418402-19D6-A748-5E59-1310D0EF2988}"/>
              </a:ext>
            </a:extLst>
          </p:cNvPr>
          <p:cNvSpPr txBox="1"/>
          <p:nvPr/>
        </p:nvSpPr>
        <p:spPr>
          <a:xfrm>
            <a:off x="7793395" y="4525288"/>
            <a:ext cx="335668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设计院和其他企业排第一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465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8335"/>
    </mc:Choice>
    <mc:Fallback xmlns="">
      <p:transition spd="slow" advTm="583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  <p:extLst>
    <p:ext uri="{E180D4A7-C9FB-4DFB-919C-405C955672EB}">
      <p14:showEvtLst xmlns:p14="http://schemas.microsoft.com/office/powerpoint/2010/main">
        <p14:playEvt time="47893" objId="4"/>
        <p14:stopEvt time="56519" objId="4"/>
      </p14:showEvtLst>
    </p:ext>
  </p:extLs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5178DA-6311-5587-39AD-2495920B00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1C92D39-0405-6D32-585A-4E5AC148C0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400" y="116814"/>
            <a:ext cx="11379200" cy="584775"/>
          </a:xfr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/>
          <a:p>
            <a:pPr algn="ctr"/>
            <a:r>
              <a:rPr lang="zh-CN" altLang="en-US" sz="3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3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8</a:t>
            </a:r>
            <a:r>
              <a:rPr lang="zh-CN" altLang="en-US" sz="3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题  关于基础课和专业基础课您认为应该如何改进？</a:t>
            </a:r>
            <a:endParaRPr lang="zh-CN" altLang="en-US" sz="3200" b="1" dirty="0">
              <a:solidFill>
                <a:srgbClr val="0033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6A5F318C-D696-40A3-1BD8-28758D60DD7B}"/>
              </a:ext>
            </a:extLst>
          </p:cNvPr>
          <p:cNvSpPr txBox="1"/>
          <p:nvPr/>
        </p:nvSpPr>
        <p:spPr>
          <a:xfrm>
            <a:off x="11760835" y="6400081"/>
            <a:ext cx="431165" cy="457200"/>
          </a:xfrm>
          <a:prstGeom prst="rect">
            <a:avLst/>
          </a:prstGeom>
        </p:spPr>
        <p:txBody>
          <a:bodyPr/>
          <a:lstStyle>
            <a:defPPr>
              <a:defRPr lang="da-DK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E6072FA8-668C-46EA-B154-4A6028CE30C8}" type="slidenum">
              <a:rPr lang="en-GB" altLang="da-DK" smtClean="0">
                <a:solidFill>
                  <a:srgbClr val="000000"/>
                </a:solidFill>
              </a:rPr>
              <a:t>15</a:t>
            </a:fld>
            <a:endParaRPr lang="en-GB" altLang="da-DK" dirty="0">
              <a:solidFill>
                <a:srgbClr val="00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70A2DDC8-531F-AE91-FE98-D917735C395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13184" y="1128806"/>
            <a:ext cx="11678816" cy="5271275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5155F606-C5C9-1631-278B-ECCDC17D027B}"/>
              </a:ext>
            </a:extLst>
          </p:cNvPr>
          <p:cNvSpPr txBox="1"/>
          <p:nvPr/>
        </p:nvSpPr>
        <p:spPr>
          <a:xfrm rot="16200000">
            <a:off x="-160879" y="3321859"/>
            <a:ext cx="12763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/>
              <a:t>比例（</a:t>
            </a:r>
            <a:r>
              <a:rPr lang="en-US" altLang="zh-CN" b="1" dirty="0"/>
              <a:t>%</a:t>
            </a:r>
            <a:r>
              <a:rPr lang="zh-CN" altLang="en-US" b="1" dirty="0"/>
              <a:t>）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5ADD638-9440-8A69-D361-AA9DD570767A}"/>
              </a:ext>
            </a:extLst>
          </p:cNvPr>
          <p:cNvSpPr txBox="1"/>
          <p:nvPr/>
        </p:nvSpPr>
        <p:spPr>
          <a:xfrm>
            <a:off x="6021352" y="621541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/>
              <a:t>改进方式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03491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8335"/>
    </mc:Choice>
    <mc:Fallback xmlns="">
      <p:transition spd="slow" advTm="58335"/>
    </mc:Fallback>
  </mc:AlternateContent>
  <p:extLst>
    <p:ext uri="{E180D4A7-C9FB-4DFB-919C-405C955672EB}">
      <p14:showEvtLst xmlns:p14="http://schemas.microsoft.com/office/powerpoint/2010/main">
        <p14:playEvt time="47893" objId="4"/>
        <p14:stopEvt time="56519" objId="4"/>
      </p14:showEvtLst>
    </p:ext>
  </p:extLs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09BFB1-0A76-A383-788C-4DD2230CB3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7AD9C73-B99F-12AC-F1B5-9140488692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400" y="116814"/>
            <a:ext cx="11379200" cy="584775"/>
          </a:xfr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/>
          <a:p>
            <a:pPr algn="ctr"/>
            <a:r>
              <a:rPr lang="zh-CN" altLang="en-US" sz="3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3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8</a:t>
            </a:r>
            <a:r>
              <a:rPr lang="zh-CN" altLang="en-US" sz="3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题  关于基础课和专业基础课您认为应该如何改进？</a:t>
            </a:r>
            <a:endParaRPr lang="zh-CN" altLang="en-US" sz="3200" b="1" dirty="0">
              <a:solidFill>
                <a:srgbClr val="0033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A86D320D-9891-D8A1-B5E1-D1331CE823D0}"/>
              </a:ext>
            </a:extLst>
          </p:cNvPr>
          <p:cNvSpPr txBox="1"/>
          <p:nvPr/>
        </p:nvSpPr>
        <p:spPr>
          <a:xfrm>
            <a:off x="11760835" y="6400081"/>
            <a:ext cx="431165" cy="457200"/>
          </a:xfrm>
          <a:prstGeom prst="rect">
            <a:avLst/>
          </a:prstGeom>
        </p:spPr>
        <p:txBody>
          <a:bodyPr/>
          <a:lstStyle>
            <a:defPPr>
              <a:defRPr lang="da-DK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E6072FA8-668C-46EA-B154-4A6028CE30C8}" type="slidenum">
              <a:rPr lang="en-GB" altLang="da-DK" smtClean="0">
                <a:solidFill>
                  <a:srgbClr val="000000"/>
                </a:solidFill>
              </a:rPr>
              <a:t>16</a:t>
            </a:fld>
            <a:endParaRPr lang="en-GB" altLang="da-DK" dirty="0">
              <a:solidFill>
                <a:srgbClr val="000000"/>
              </a:solidFill>
            </a:endParaRP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B648C5BF-CFE6-44A1-B88F-8D673006702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59816913"/>
              </p:ext>
            </p:extLst>
          </p:nvPr>
        </p:nvGraphicFramePr>
        <p:xfrm>
          <a:off x="-1862236" y="841763"/>
          <a:ext cx="9067801" cy="60162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文本框 7">
            <a:extLst>
              <a:ext uri="{FF2B5EF4-FFF2-40B4-BE49-F238E27FC236}">
                <a16:creationId xmlns:a16="http://schemas.microsoft.com/office/drawing/2014/main" id="{E682C4C9-C2C9-D45F-2B63-0768B303CD20}"/>
              </a:ext>
            </a:extLst>
          </p:cNvPr>
          <p:cNvSpPr txBox="1"/>
          <p:nvPr/>
        </p:nvSpPr>
        <p:spPr>
          <a:xfrm>
            <a:off x="6995238" y="2428464"/>
            <a:ext cx="30071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所有工作年限均排第一</a:t>
            </a:r>
          </a:p>
        </p:txBody>
      </p:sp>
      <p:sp>
        <p:nvSpPr>
          <p:cNvPr id="5" name="文本框 7">
            <a:extLst>
              <a:ext uri="{FF2B5EF4-FFF2-40B4-BE49-F238E27FC236}">
                <a16:creationId xmlns:a16="http://schemas.microsoft.com/office/drawing/2014/main" id="{21D67FB9-62BE-972D-2645-A8D25E74415A}"/>
              </a:ext>
            </a:extLst>
          </p:cNvPr>
          <p:cNvSpPr txBox="1"/>
          <p:nvPr/>
        </p:nvSpPr>
        <p:spPr>
          <a:xfrm>
            <a:off x="7088544" y="5414257"/>
            <a:ext cx="264328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/>
              <a:t>&lt;30</a:t>
            </a:r>
            <a:r>
              <a:rPr lang="zh-CN" altLang="en-US" dirty="0"/>
              <a:t>排第二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3CC443B-A06D-751B-1ECC-A62D16A01125}"/>
              </a:ext>
            </a:extLst>
          </p:cNvPr>
          <p:cNvSpPr txBox="1"/>
          <p:nvPr/>
        </p:nvSpPr>
        <p:spPr>
          <a:xfrm>
            <a:off x="6995238" y="1265782"/>
            <a:ext cx="264328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/>
              <a:t>&gt;30</a:t>
            </a:r>
            <a:r>
              <a:rPr lang="zh-CN" altLang="en-US" dirty="0"/>
              <a:t>排第二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2F88644-CA05-D920-573D-F0C066EC03BE}"/>
              </a:ext>
            </a:extLst>
          </p:cNvPr>
          <p:cNvSpPr txBox="1"/>
          <p:nvPr/>
        </p:nvSpPr>
        <p:spPr>
          <a:xfrm>
            <a:off x="5357264" y="138036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工作年限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08351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8335"/>
    </mc:Choice>
    <mc:Fallback xmlns="">
      <p:transition spd="slow" advTm="583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8" grpId="0"/>
    </p:bldLst>
  </p:timing>
  <p:extLst>
    <p:ext uri="{E180D4A7-C9FB-4DFB-919C-405C955672EB}">
      <p14:showEvtLst xmlns:p14="http://schemas.microsoft.com/office/powerpoint/2010/main">
        <p14:playEvt time="47893" objId="4"/>
        <p14:stopEvt time="56519" objId="4"/>
      </p14:showEvtLst>
    </p:ext>
  </p:extLs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1E2251-1413-8487-90C8-9FBB6229F5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FB3E18B-D443-B60F-281B-1770F0E2C1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400" y="116814"/>
            <a:ext cx="11379200" cy="584775"/>
          </a:xfr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/>
          <a:p>
            <a:pPr algn="ctr"/>
            <a:r>
              <a:rPr lang="zh-CN" altLang="en-US" sz="3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3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8</a:t>
            </a:r>
            <a:r>
              <a:rPr lang="zh-CN" altLang="en-US" sz="3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题  关于基础课和专业基础课您认为应该如何改进？</a:t>
            </a:r>
            <a:endParaRPr lang="zh-CN" altLang="en-US" sz="3200" b="1" dirty="0">
              <a:solidFill>
                <a:srgbClr val="0033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8B16F365-9B3E-034D-9865-3B76567DA822}"/>
              </a:ext>
            </a:extLst>
          </p:cNvPr>
          <p:cNvSpPr txBox="1"/>
          <p:nvPr/>
        </p:nvSpPr>
        <p:spPr>
          <a:xfrm>
            <a:off x="11760835" y="6400081"/>
            <a:ext cx="431165" cy="457200"/>
          </a:xfrm>
          <a:prstGeom prst="rect">
            <a:avLst/>
          </a:prstGeom>
        </p:spPr>
        <p:txBody>
          <a:bodyPr/>
          <a:lstStyle>
            <a:defPPr>
              <a:defRPr lang="da-DK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E6072FA8-668C-46EA-B154-4A6028CE30C8}" type="slidenum">
              <a:rPr lang="en-GB" altLang="da-DK" smtClean="0">
                <a:solidFill>
                  <a:srgbClr val="000000"/>
                </a:solidFill>
              </a:rPr>
              <a:t>17</a:t>
            </a:fld>
            <a:endParaRPr lang="en-GB" altLang="da-DK" dirty="0">
              <a:solidFill>
                <a:srgbClr val="000000"/>
              </a:solidFill>
            </a:endParaRP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25F3F331-6F72-4CF3-ABD8-8DE170F875A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72992815"/>
              </p:ext>
            </p:extLst>
          </p:nvPr>
        </p:nvGraphicFramePr>
        <p:xfrm>
          <a:off x="-2167437" y="914500"/>
          <a:ext cx="9067801" cy="60162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文本框 7">
            <a:extLst>
              <a:ext uri="{FF2B5EF4-FFF2-40B4-BE49-F238E27FC236}">
                <a16:creationId xmlns:a16="http://schemas.microsoft.com/office/drawing/2014/main" id="{DDB2B86C-9990-0C1A-49CC-D136FEF9F734}"/>
              </a:ext>
            </a:extLst>
          </p:cNvPr>
          <p:cNvSpPr txBox="1"/>
          <p:nvPr/>
        </p:nvSpPr>
        <p:spPr>
          <a:xfrm>
            <a:off x="6948960" y="5637019"/>
            <a:ext cx="238163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其他企业排第二</a:t>
            </a:r>
          </a:p>
        </p:txBody>
      </p:sp>
      <p:sp>
        <p:nvSpPr>
          <p:cNvPr id="5" name="文本框 7">
            <a:extLst>
              <a:ext uri="{FF2B5EF4-FFF2-40B4-BE49-F238E27FC236}">
                <a16:creationId xmlns:a16="http://schemas.microsoft.com/office/drawing/2014/main" id="{A023ABF2-F68A-B688-E629-5F6FECF97F0A}"/>
              </a:ext>
            </a:extLst>
          </p:cNvPr>
          <p:cNvSpPr txBox="1"/>
          <p:nvPr/>
        </p:nvSpPr>
        <p:spPr>
          <a:xfrm>
            <a:off x="6900364" y="2512669"/>
            <a:ext cx="335668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所有单位均排第一</a:t>
            </a:r>
          </a:p>
        </p:txBody>
      </p:sp>
      <p:sp>
        <p:nvSpPr>
          <p:cNvPr id="7" name="文本框 7">
            <a:extLst>
              <a:ext uri="{FF2B5EF4-FFF2-40B4-BE49-F238E27FC236}">
                <a16:creationId xmlns:a16="http://schemas.microsoft.com/office/drawing/2014/main" id="{E78425BE-F11A-F186-A8F2-39C87E95D3FA}"/>
              </a:ext>
            </a:extLst>
          </p:cNvPr>
          <p:cNvSpPr txBox="1"/>
          <p:nvPr/>
        </p:nvSpPr>
        <p:spPr>
          <a:xfrm>
            <a:off x="6900364" y="1422463"/>
            <a:ext cx="238163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高校和设计院排第二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70556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8335"/>
    </mc:Choice>
    <mc:Fallback xmlns="">
      <p:transition spd="slow" advTm="583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</p:bldLst>
  </p:timing>
  <p:extLst>
    <p:ext uri="{E180D4A7-C9FB-4DFB-919C-405C955672EB}">
      <p14:showEvtLst xmlns:p14="http://schemas.microsoft.com/office/powerpoint/2010/main">
        <p14:playEvt time="47893" objId="4"/>
        <p14:stopEvt time="56519" objId="4"/>
      </p14:showEvtLst>
    </p:ext>
  </p:extLs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EE9E8C-EA58-02EB-0262-C86F129BD1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DD9816E-C0FD-E6AB-546B-29CC1C23B6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400" y="116814"/>
            <a:ext cx="11379200" cy="584775"/>
          </a:xfr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/>
          <a:p>
            <a:pPr algn="ctr"/>
            <a:r>
              <a:rPr lang="zh-CN" altLang="en-US" sz="3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3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8</a:t>
            </a:r>
            <a:r>
              <a:rPr lang="zh-CN" altLang="en-US" sz="3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题  关于基础课和专业基础课您认为应该如何改进？</a:t>
            </a:r>
            <a:endParaRPr lang="zh-CN" altLang="en-US" sz="3200" b="1" dirty="0">
              <a:solidFill>
                <a:srgbClr val="0033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EFD35A0F-1AF5-119A-67B2-D7F0A4272853}"/>
              </a:ext>
            </a:extLst>
          </p:cNvPr>
          <p:cNvSpPr txBox="1"/>
          <p:nvPr/>
        </p:nvSpPr>
        <p:spPr>
          <a:xfrm>
            <a:off x="11760835" y="6400081"/>
            <a:ext cx="431165" cy="457200"/>
          </a:xfrm>
          <a:prstGeom prst="rect">
            <a:avLst/>
          </a:prstGeom>
        </p:spPr>
        <p:txBody>
          <a:bodyPr/>
          <a:lstStyle>
            <a:defPPr>
              <a:defRPr lang="da-DK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E6072FA8-668C-46EA-B154-4A6028CE30C8}" type="slidenum">
              <a:rPr lang="en-GB" altLang="da-DK" smtClean="0">
                <a:solidFill>
                  <a:srgbClr val="000000"/>
                </a:solidFill>
              </a:rPr>
              <a:t>18</a:t>
            </a:fld>
            <a:endParaRPr lang="en-GB" altLang="da-DK" dirty="0">
              <a:solidFill>
                <a:srgbClr val="00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E073C69-A3F5-3FCB-8806-53F9B58C2856}"/>
              </a:ext>
            </a:extLst>
          </p:cNvPr>
          <p:cNvSpPr txBox="1"/>
          <p:nvPr/>
        </p:nvSpPr>
        <p:spPr>
          <a:xfrm>
            <a:off x="1875130" y="1062708"/>
            <a:ext cx="9885706" cy="56015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p"/>
            </a:pPr>
            <a:r>
              <a:rPr lang="zh-CN" altLang="en-US" dirty="0">
                <a:latin typeface="+mn-ea"/>
              </a:rPr>
              <a:t>更新内容</a:t>
            </a:r>
            <a:r>
              <a:rPr lang="en-US" altLang="zh-CN" dirty="0">
                <a:latin typeface="+mn-ea"/>
              </a:rPr>
              <a:t>〖</a:t>
            </a:r>
            <a:r>
              <a:rPr lang="zh-CN" altLang="en-US" dirty="0">
                <a:latin typeface="+mn-ea"/>
              </a:rPr>
              <a:t>需要编写更适应建环专业的热力学、流体力学和传热学教材</a:t>
            </a:r>
            <a:r>
              <a:rPr lang="en-US" altLang="zh-CN" dirty="0">
                <a:latin typeface="+mn-ea"/>
              </a:rPr>
              <a:t>〗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p"/>
            </a:pPr>
            <a:r>
              <a:rPr lang="zh-CN" altLang="en-US" dirty="0">
                <a:latin typeface="+mn-ea"/>
              </a:rPr>
              <a:t>更新内容</a:t>
            </a:r>
            <a:r>
              <a:rPr lang="en-US" altLang="zh-CN" dirty="0">
                <a:latin typeface="+mn-ea"/>
              </a:rPr>
              <a:t>〖</a:t>
            </a:r>
            <a:r>
              <a:rPr lang="zh-CN" altLang="en-US" dirty="0">
                <a:latin typeface="+mn-ea"/>
              </a:rPr>
              <a:t>建筑环境测试技术与自动控制更新为智能化建筑技术</a:t>
            </a:r>
            <a:r>
              <a:rPr lang="en-US" altLang="zh-CN" dirty="0">
                <a:latin typeface="+mn-ea"/>
              </a:rPr>
              <a:t>〗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p"/>
            </a:pPr>
            <a:r>
              <a:rPr lang="zh-CN" altLang="en-US" dirty="0">
                <a:latin typeface="+mn-ea"/>
              </a:rPr>
              <a:t>更新内容</a:t>
            </a:r>
            <a:r>
              <a:rPr lang="en-US" altLang="zh-CN" dirty="0">
                <a:latin typeface="+mn-ea"/>
              </a:rPr>
              <a:t>〖</a:t>
            </a:r>
            <a:r>
              <a:rPr lang="zh-CN" altLang="en-US" dirty="0">
                <a:latin typeface="+mn-ea"/>
              </a:rPr>
              <a:t>更新</a:t>
            </a:r>
            <a:r>
              <a:rPr lang="zh-CN" altLang="en-US" b="1" dirty="0">
                <a:solidFill>
                  <a:srgbClr val="C00000"/>
                </a:solidFill>
                <a:latin typeface="+mn-ea"/>
              </a:rPr>
              <a:t>最新</a:t>
            </a:r>
            <a:r>
              <a:rPr lang="zh-CN" altLang="en-US" dirty="0">
                <a:latin typeface="+mn-ea"/>
              </a:rPr>
              <a:t>传热传质理论和案例</a:t>
            </a:r>
            <a:r>
              <a:rPr lang="en-US" altLang="zh-CN" dirty="0">
                <a:latin typeface="+mn-ea"/>
              </a:rPr>
              <a:t>〗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p"/>
            </a:pPr>
            <a:endParaRPr lang="en-US" altLang="zh-CN" dirty="0">
              <a:latin typeface="+mn-ea"/>
            </a:endParaRP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p"/>
            </a:pPr>
            <a:r>
              <a:rPr lang="zh-CN" altLang="en-US" dirty="0">
                <a:latin typeface="+mn-ea"/>
              </a:rPr>
              <a:t>合并</a:t>
            </a:r>
            <a:r>
              <a:rPr lang="en-US" altLang="zh-CN" dirty="0">
                <a:latin typeface="+mn-ea"/>
              </a:rPr>
              <a:t>〖</a:t>
            </a:r>
            <a:r>
              <a:rPr lang="zh-CN" altLang="en-US" dirty="0">
                <a:latin typeface="+mn-ea"/>
              </a:rPr>
              <a:t>传热与热质交换</a:t>
            </a:r>
            <a:r>
              <a:rPr lang="en-US" altLang="zh-CN" dirty="0">
                <a:latin typeface="+mn-ea"/>
              </a:rPr>
              <a:t>〗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p"/>
            </a:pPr>
            <a:r>
              <a:rPr lang="zh-CN" altLang="en-US" dirty="0">
                <a:latin typeface="+mn-ea"/>
              </a:rPr>
              <a:t>合并</a:t>
            </a:r>
            <a:r>
              <a:rPr lang="en-US" altLang="zh-CN" dirty="0">
                <a:latin typeface="+mn-ea"/>
              </a:rPr>
              <a:t>〖</a:t>
            </a:r>
            <a:r>
              <a:rPr lang="zh-CN" altLang="en-US" dirty="0">
                <a:latin typeface="+mn-ea"/>
              </a:rPr>
              <a:t>热工传质、流体输配、建筑环境、自动控制</a:t>
            </a:r>
            <a:r>
              <a:rPr lang="en-US" altLang="zh-CN" dirty="0">
                <a:latin typeface="+mn-ea"/>
              </a:rPr>
              <a:t>〗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p"/>
            </a:pPr>
            <a:r>
              <a:rPr lang="zh-CN" altLang="en-US" dirty="0">
                <a:latin typeface="+mn-ea"/>
              </a:rPr>
              <a:t>合并</a:t>
            </a:r>
            <a:r>
              <a:rPr lang="en-US" altLang="zh-CN" dirty="0">
                <a:latin typeface="+mn-ea"/>
              </a:rPr>
              <a:t>〖</a:t>
            </a:r>
            <a:r>
              <a:rPr lang="zh-CN" altLang="en-US" dirty="0">
                <a:latin typeface="+mn-ea"/>
              </a:rPr>
              <a:t>比如热质交换原理的工热部分合入工热</a:t>
            </a:r>
            <a:r>
              <a:rPr lang="en-US" altLang="zh-CN" dirty="0">
                <a:latin typeface="+mn-ea"/>
              </a:rPr>
              <a:t>〗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p"/>
            </a:pPr>
            <a:r>
              <a:rPr lang="zh-CN" altLang="en-US" dirty="0">
                <a:latin typeface="+mn-ea"/>
              </a:rPr>
              <a:t>合并</a:t>
            </a:r>
            <a:r>
              <a:rPr lang="en-US" altLang="zh-CN" dirty="0">
                <a:latin typeface="+mn-ea"/>
              </a:rPr>
              <a:t>〖</a:t>
            </a:r>
            <a:r>
              <a:rPr lang="zh-CN" altLang="en-US" dirty="0">
                <a:latin typeface="+mn-ea"/>
              </a:rPr>
              <a:t>如热质交换原理与设备可以与传热学</a:t>
            </a:r>
            <a:r>
              <a:rPr lang="zh-CN" altLang="en-US" b="1" dirty="0">
                <a:solidFill>
                  <a:srgbClr val="C00000"/>
                </a:solidFill>
                <a:latin typeface="+mn-ea"/>
              </a:rPr>
              <a:t>合并</a:t>
            </a:r>
            <a:r>
              <a:rPr lang="en-US" altLang="zh-CN" dirty="0">
                <a:latin typeface="+mn-ea"/>
              </a:rPr>
              <a:t>〗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p"/>
            </a:pPr>
            <a:r>
              <a:rPr lang="zh-CN" altLang="en-US" dirty="0">
                <a:latin typeface="+mn-ea"/>
              </a:rPr>
              <a:t>合并</a:t>
            </a:r>
            <a:r>
              <a:rPr lang="en-US" altLang="zh-CN" dirty="0">
                <a:latin typeface="+mn-ea"/>
              </a:rPr>
              <a:t>〖</a:t>
            </a:r>
            <a:r>
              <a:rPr lang="zh-CN" altLang="en-US" dirty="0">
                <a:latin typeface="+mn-ea"/>
              </a:rPr>
              <a:t>流体力学和流体输配管网</a:t>
            </a:r>
            <a:r>
              <a:rPr lang="en-US" altLang="zh-CN" dirty="0">
                <a:latin typeface="+mn-ea"/>
              </a:rPr>
              <a:t>〗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p"/>
            </a:pPr>
            <a:r>
              <a:rPr lang="zh-CN" altLang="en-US" dirty="0">
                <a:latin typeface="+mn-ea"/>
              </a:rPr>
              <a:t>合并</a:t>
            </a:r>
            <a:r>
              <a:rPr lang="en-US" altLang="zh-CN" dirty="0">
                <a:latin typeface="+mn-ea"/>
              </a:rPr>
              <a:t>〖</a:t>
            </a:r>
            <a:r>
              <a:rPr lang="zh-CN" altLang="en-US" dirty="0">
                <a:latin typeface="+mn-ea"/>
              </a:rPr>
              <a:t>流体力学和流体输配管网，传热学和热质交换原理，工程热力学和制冷技术</a:t>
            </a:r>
            <a:r>
              <a:rPr lang="en-US" altLang="zh-CN" dirty="0">
                <a:latin typeface="+mn-ea"/>
              </a:rPr>
              <a:t>〗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p"/>
            </a:pPr>
            <a:r>
              <a:rPr lang="zh-CN" altLang="en-US" dirty="0">
                <a:latin typeface="+mn-ea"/>
              </a:rPr>
              <a:t>合并</a:t>
            </a:r>
            <a:r>
              <a:rPr lang="en-US" altLang="zh-CN" dirty="0">
                <a:latin typeface="+mn-ea"/>
              </a:rPr>
              <a:t>〖</a:t>
            </a:r>
            <a:r>
              <a:rPr lang="zh-CN" altLang="en-US" dirty="0">
                <a:latin typeface="+mn-ea"/>
              </a:rPr>
              <a:t>按热</a:t>
            </a:r>
            <a:r>
              <a:rPr lang="en-US" altLang="zh-CN" dirty="0">
                <a:latin typeface="+mn-ea"/>
              </a:rPr>
              <a:t>-</a:t>
            </a:r>
            <a:r>
              <a:rPr lang="zh-CN" altLang="en-US" dirty="0">
                <a:latin typeface="+mn-ea"/>
              </a:rPr>
              <a:t>流动作为逻辑主线，或者按照理论</a:t>
            </a:r>
            <a:r>
              <a:rPr lang="en-US" altLang="zh-CN" dirty="0">
                <a:latin typeface="+mn-ea"/>
              </a:rPr>
              <a:t>-</a:t>
            </a:r>
            <a:r>
              <a:rPr lang="zh-CN" altLang="en-US" dirty="0">
                <a:latin typeface="+mn-ea"/>
              </a:rPr>
              <a:t>技术方法</a:t>
            </a:r>
            <a:r>
              <a:rPr lang="en-US" altLang="zh-CN" dirty="0">
                <a:latin typeface="+mn-ea"/>
              </a:rPr>
              <a:t>-</a:t>
            </a:r>
            <a:r>
              <a:rPr lang="zh-CN" altLang="en-US" dirty="0">
                <a:latin typeface="+mn-ea"/>
              </a:rPr>
              <a:t>应用为逻辑主线，课程里的共性知识点合并</a:t>
            </a:r>
            <a:r>
              <a:rPr lang="en-US" altLang="zh-CN" dirty="0">
                <a:latin typeface="+mn-ea"/>
              </a:rPr>
              <a:t>〗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p"/>
            </a:pPr>
            <a:endParaRPr lang="en-US" altLang="zh-CN" dirty="0">
              <a:latin typeface="+mn-ea"/>
            </a:endParaRP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p"/>
            </a:pPr>
            <a:r>
              <a:rPr lang="zh-CN" altLang="en-US" dirty="0">
                <a:latin typeface="+mn-ea"/>
              </a:rPr>
              <a:t>增加</a:t>
            </a:r>
            <a:r>
              <a:rPr lang="en-US" altLang="zh-CN" dirty="0">
                <a:latin typeface="+mn-ea"/>
              </a:rPr>
              <a:t>〖</a:t>
            </a:r>
            <a:r>
              <a:rPr lang="zh-CN" altLang="en-US" dirty="0">
                <a:latin typeface="+mn-ea"/>
              </a:rPr>
              <a:t>增加大数据、</a:t>
            </a:r>
            <a:r>
              <a:rPr lang="zh-CN" altLang="en-US" b="1" dirty="0">
                <a:solidFill>
                  <a:srgbClr val="C00000"/>
                </a:solidFill>
                <a:latin typeface="+mn-ea"/>
              </a:rPr>
              <a:t>人工智能</a:t>
            </a:r>
            <a:r>
              <a:rPr lang="zh-CN" altLang="en-US" dirty="0">
                <a:latin typeface="+mn-ea"/>
              </a:rPr>
              <a:t>方面的基础课</a:t>
            </a:r>
            <a:r>
              <a:rPr lang="en-US" altLang="zh-CN" dirty="0">
                <a:latin typeface="+mn-ea"/>
              </a:rPr>
              <a:t>〗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p"/>
            </a:pPr>
            <a:r>
              <a:rPr lang="zh-CN" altLang="en-US" dirty="0">
                <a:latin typeface="+mn-ea"/>
              </a:rPr>
              <a:t>增加</a:t>
            </a:r>
            <a:r>
              <a:rPr lang="en-US" altLang="zh-CN" dirty="0">
                <a:latin typeface="+mn-ea"/>
              </a:rPr>
              <a:t>〖</a:t>
            </a:r>
            <a:r>
              <a:rPr lang="zh-CN" altLang="en-US" dirty="0">
                <a:latin typeface="+mn-ea"/>
              </a:rPr>
              <a:t>增加应用数学、计算数学、</a:t>
            </a:r>
            <a:r>
              <a:rPr lang="en-US" altLang="zh-CN" dirty="0">
                <a:latin typeface="+mn-ea"/>
              </a:rPr>
              <a:t>AI</a:t>
            </a:r>
            <a:r>
              <a:rPr lang="zh-CN" altLang="en-US" dirty="0">
                <a:latin typeface="+mn-ea"/>
              </a:rPr>
              <a:t>、</a:t>
            </a:r>
            <a:r>
              <a:rPr lang="zh-CN" altLang="en-US" b="1" dirty="0">
                <a:solidFill>
                  <a:srgbClr val="C00000"/>
                </a:solidFill>
                <a:latin typeface="+mn-ea"/>
              </a:rPr>
              <a:t>数据科学</a:t>
            </a:r>
            <a:r>
              <a:rPr lang="zh-CN" altLang="en-US" dirty="0">
                <a:latin typeface="+mn-ea"/>
              </a:rPr>
              <a:t>等</a:t>
            </a:r>
            <a:r>
              <a:rPr lang="en-US" altLang="zh-CN" dirty="0">
                <a:latin typeface="+mn-ea"/>
              </a:rPr>
              <a:t>〗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p"/>
            </a:pPr>
            <a:r>
              <a:rPr lang="zh-CN" altLang="en-US" dirty="0">
                <a:latin typeface="+mn-ea"/>
              </a:rPr>
              <a:t>增加</a:t>
            </a:r>
            <a:r>
              <a:rPr lang="en-US" altLang="zh-CN" dirty="0">
                <a:latin typeface="+mn-ea"/>
              </a:rPr>
              <a:t>〖</a:t>
            </a:r>
            <a:r>
              <a:rPr lang="zh-CN" altLang="en-US" b="1" dirty="0">
                <a:solidFill>
                  <a:srgbClr val="C00000"/>
                </a:solidFill>
                <a:latin typeface="+mn-ea"/>
              </a:rPr>
              <a:t>控制类</a:t>
            </a:r>
            <a:r>
              <a:rPr lang="zh-CN" altLang="en-US" dirty="0">
                <a:latin typeface="+mn-ea"/>
              </a:rPr>
              <a:t>课程和能源应用类课程需要加强</a:t>
            </a:r>
            <a:r>
              <a:rPr lang="en-US" altLang="zh-CN" dirty="0">
                <a:latin typeface="+mn-ea"/>
              </a:rPr>
              <a:t>〗</a:t>
            </a:r>
            <a:endParaRPr lang="zh-CN" altLang="en-US" dirty="0">
              <a:latin typeface="+mn-ea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4FB8B4B-1C56-3AC7-2E8C-7D4104C297B7}"/>
              </a:ext>
            </a:extLst>
          </p:cNvPr>
          <p:cNvSpPr txBox="1"/>
          <p:nvPr/>
        </p:nvSpPr>
        <p:spPr>
          <a:xfrm>
            <a:off x="321936" y="3614618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/>
              <a:t>【</a:t>
            </a:r>
            <a:r>
              <a:rPr lang="zh-CN" altLang="en-US" sz="2000" b="1" dirty="0"/>
              <a:t>其它</a:t>
            </a:r>
            <a:r>
              <a:rPr lang="en-US" altLang="zh-CN" sz="2000" b="1" dirty="0"/>
              <a:t>】</a:t>
            </a:r>
            <a:endParaRPr lang="zh-CN" altLang="en-US" sz="2000" b="1" dirty="0"/>
          </a:p>
        </p:txBody>
      </p:sp>
      <p:sp>
        <p:nvSpPr>
          <p:cNvPr id="12" name="左大括号 11">
            <a:extLst>
              <a:ext uri="{FF2B5EF4-FFF2-40B4-BE49-F238E27FC236}">
                <a16:creationId xmlns:a16="http://schemas.microsoft.com/office/drawing/2014/main" id="{BFFB4062-098D-C4E8-B863-8EBDCFC4FD68}"/>
              </a:ext>
            </a:extLst>
          </p:cNvPr>
          <p:cNvSpPr/>
          <p:nvPr/>
        </p:nvSpPr>
        <p:spPr bwMode="auto">
          <a:xfrm>
            <a:off x="1372540" y="1181884"/>
            <a:ext cx="502589" cy="5290458"/>
          </a:xfrm>
          <a:prstGeom prst="leftBrace">
            <a:avLst>
              <a:gd name="adj1" fmla="val 22566"/>
              <a:gd name="adj2" fmla="val 50000"/>
            </a:avLst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5760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8335"/>
    </mc:Choice>
    <mc:Fallback xmlns="">
      <p:transition spd="slow" advTm="58335"/>
    </mc:Fallback>
  </mc:AlternateContent>
  <p:extLst>
    <p:ext uri="{E180D4A7-C9FB-4DFB-919C-405C955672EB}">
      <p14:showEvtLst xmlns:p14="http://schemas.microsoft.com/office/powerpoint/2010/main">
        <p14:playEvt time="47893" objId="4"/>
        <p14:stopEvt time="56519" objId="4"/>
      </p14:showEvtLst>
    </p:ext>
  </p:extLs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4D1A0-212D-6AD6-5CE9-DD008891D7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B22A6B0-EE20-DA59-3AC1-415053141A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400" y="116814"/>
            <a:ext cx="11379200" cy="584775"/>
          </a:xfr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/>
          <a:p>
            <a:pPr algn="ctr"/>
            <a:r>
              <a:rPr lang="zh-CN" altLang="en-US" sz="3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3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9</a:t>
            </a:r>
            <a:r>
              <a:rPr lang="zh-CN" altLang="en-US" sz="3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题  关于专业课程您认为如何改进？</a:t>
            </a:r>
            <a:endParaRPr lang="zh-CN" altLang="en-US" sz="3200" b="1" dirty="0">
              <a:solidFill>
                <a:srgbClr val="0033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E22DD268-08B7-B239-352C-AFD925214C8F}"/>
              </a:ext>
            </a:extLst>
          </p:cNvPr>
          <p:cNvSpPr txBox="1"/>
          <p:nvPr/>
        </p:nvSpPr>
        <p:spPr>
          <a:xfrm>
            <a:off x="11760835" y="6400081"/>
            <a:ext cx="431165" cy="457200"/>
          </a:xfrm>
          <a:prstGeom prst="rect">
            <a:avLst/>
          </a:prstGeom>
        </p:spPr>
        <p:txBody>
          <a:bodyPr/>
          <a:lstStyle>
            <a:defPPr>
              <a:defRPr lang="da-DK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E6072FA8-668C-46EA-B154-4A6028CE30C8}" type="slidenum">
              <a:rPr lang="en-GB" altLang="da-DK" smtClean="0">
                <a:solidFill>
                  <a:srgbClr val="000000"/>
                </a:solidFill>
              </a:rPr>
              <a:t>19</a:t>
            </a:fld>
            <a:endParaRPr lang="en-GB" altLang="da-DK" dirty="0">
              <a:solidFill>
                <a:srgbClr val="00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50A96E2-1A44-4ABA-96E8-94BA4A23744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81530" y="1144121"/>
            <a:ext cx="11610470" cy="5147443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989C4F7F-BF74-1D8B-FAA7-0EE999A45DE1}"/>
              </a:ext>
            </a:extLst>
          </p:cNvPr>
          <p:cNvSpPr txBox="1"/>
          <p:nvPr/>
        </p:nvSpPr>
        <p:spPr>
          <a:xfrm rot="16200000">
            <a:off x="-160879" y="3321859"/>
            <a:ext cx="12763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/>
              <a:t>比例（</a:t>
            </a:r>
            <a:r>
              <a:rPr lang="en-US" altLang="zh-CN" b="1" dirty="0"/>
              <a:t>%</a:t>
            </a:r>
            <a:r>
              <a:rPr lang="zh-CN" altLang="en-US" b="1" dirty="0"/>
              <a:t>）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83276D4-21C3-810B-5AFD-1B3A861354D0}"/>
              </a:ext>
            </a:extLst>
          </p:cNvPr>
          <p:cNvSpPr txBox="1"/>
          <p:nvPr/>
        </p:nvSpPr>
        <p:spPr>
          <a:xfrm>
            <a:off x="6021352" y="621541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/>
              <a:t>改进方式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4204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8335"/>
    </mc:Choice>
    <mc:Fallback xmlns="">
      <p:transition spd="slow" advTm="58335"/>
    </mc:Fallback>
  </mc:AlternateContent>
  <p:extLst>
    <p:ext uri="{E180D4A7-C9FB-4DFB-919C-405C955672EB}">
      <p14:showEvtLst xmlns:p14="http://schemas.microsoft.com/office/powerpoint/2010/main">
        <p14:playEvt time="47893" objId="4"/>
        <p14:stopEvt time="56519" objId="4"/>
      </p14:showEvtLst>
    </p:ext>
  </p:extLs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D609A4-1480-81FB-837C-0E63811A4E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9BD3886-AC7F-CCD0-BC24-B92C99C7FB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400" y="116814"/>
            <a:ext cx="11379200" cy="584775"/>
          </a:xfr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/>
          <a:p>
            <a:pPr algn="ctr"/>
            <a:r>
              <a:rPr lang="zh-CN" altLang="en-US" sz="3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建环专业课程体系现状及改进调研问卷</a:t>
            </a:r>
            <a:endParaRPr lang="zh-CN" altLang="en-US" sz="3200" b="1" dirty="0">
              <a:solidFill>
                <a:srgbClr val="0033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02E8CFED-2B07-9483-A81E-9ADC6019F640}"/>
              </a:ext>
            </a:extLst>
          </p:cNvPr>
          <p:cNvSpPr txBox="1"/>
          <p:nvPr/>
        </p:nvSpPr>
        <p:spPr>
          <a:xfrm>
            <a:off x="11760835" y="6400081"/>
            <a:ext cx="431165" cy="457200"/>
          </a:xfrm>
          <a:prstGeom prst="rect">
            <a:avLst/>
          </a:prstGeom>
        </p:spPr>
        <p:txBody>
          <a:bodyPr/>
          <a:lstStyle>
            <a:defPPr>
              <a:defRPr lang="da-DK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E6072FA8-668C-46EA-B154-4A6028CE30C8}" type="slidenum">
              <a:rPr lang="en-GB" altLang="da-DK" smtClean="0">
                <a:solidFill>
                  <a:srgbClr val="000000"/>
                </a:solidFill>
              </a:rPr>
              <a:t>2</a:t>
            </a:fld>
            <a:endParaRPr lang="en-GB" altLang="da-DK" dirty="0">
              <a:solidFill>
                <a:srgbClr val="00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5F0BD98-D4BD-666B-0393-91A8474F4724}"/>
              </a:ext>
            </a:extLst>
          </p:cNvPr>
          <p:cNvSpPr txBox="1"/>
          <p:nvPr/>
        </p:nvSpPr>
        <p:spPr>
          <a:xfrm>
            <a:off x="505588" y="932290"/>
            <a:ext cx="11180823" cy="58323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2200" dirty="0">
                <a:solidFill>
                  <a:srgbClr val="000000"/>
                </a:solidFill>
                <a:effectLst/>
                <a:latin typeface="+mn-ea"/>
              </a:rPr>
              <a:t>第1题     </a:t>
            </a:r>
            <a:r>
              <a:rPr lang="en-US" altLang="zh-CN" sz="2200" dirty="0" err="1">
                <a:solidFill>
                  <a:srgbClr val="000000"/>
                </a:solidFill>
                <a:effectLst/>
                <a:latin typeface="+mn-ea"/>
              </a:rPr>
              <a:t>您的性别</a:t>
            </a:r>
            <a:r>
              <a:rPr lang="zh-CN" altLang="en-US" sz="2200" dirty="0">
                <a:solidFill>
                  <a:srgbClr val="000000"/>
                </a:solidFill>
                <a:effectLst/>
                <a:latin typeface="+mn-ea"/>
              </a:rPr>
              <a:t>？</a:t>
            </a:r>
            <a:endParaRPr lang="en-US" altLang="zh-CN" sz="2200" dirty="0">
              <a:solidFill>
                <a:srgbClr val="000000"/>
              </a:solidFill>
              <a:effectLst/>
              <a:latin typeface="+mn-ea"/>
            </a:endParaRPr>
          </a:p>
          <a:p>
            <a:pPr>
              <a:spcBef>
                <a:spcPts val="600"/>
              </a:spcBef>
            </a:pPr>
            <a:r>
              <a:rPr lang="en-US" altLang="zh-CN" sz="2200" dirty="0">
                <a:solidFill>
                  <a:srgbClr val="000000"/>
                </a:solidFill>
                <a:effectLst/>
                <a:latin typeface="+mn-ea"/>
              </a:rPr>
              <a:t>第2题     </a:t>
            </a:r>
            <a:r>
              <a:rPr lang="en-US" altLang="zh-CN" sz="2200" dirty="0" err="1">
                <a:solidFill>
                  <a:srgbClr val="000000"/>
                </a:solidFill>
                <a:effectLst/>
                <a:latin typeface="+mn-ea"/>
              </a:rPr>
              <a:t>您的年龄段</a:t>
            </a:r>
            <a:r>
              <a:rPr lang="zh-CN" altLang="en-US" sz="2200" dirty="0">
                <a:solidFill>
                  <a:srgbClr val="000000"/>
                </a:solidFill>
                <a:latin typeface="+mn-ea"/>
              </a:rPr>
              <a:t>？</a:t>
            </a:r>
            <a:endParaRPr lang="en-US" altLang="zh-CN" sz="2200" dirty="0">
              <a:solidFill>
                <a:srgbClr val="000000"/>
              </a:solidFill>
              <a:latin typeface="+mn-ea"/>
            </a:endParaRPr>
          </a:p>
          <a:p>
            <a:pPr>
              <a:spcBef>
                <a:spcPts val="600"/>
              </a:spcBef>
            </a:pPr>
            <a:r>
              <a:rPr lang="en-US" altLang="zh-CN" sz="2200" dirty="0">
                <a:solidFill>
                  <a:srgbClr val="000000"/>
                </a:solidFill>
                <a:effectLst/>
                <a:latin typeface="+mn-ea"/>
              </a:rPr>
              <a:t>第3题     </a:t>
            </a:r>
            <a:r>
              <a:rPr lang="en-US" altLang="zh-CN" sz="2200" dirty="0" err="1">
                <a:solidFill>
                  <a:srgbClr val="000000"/>
                </a:solidFill>
                <a:effectLst/>
                <a:latin typeface="+mn-ea"/>
              </a:rPr>
              <a:t>您所在地区是</a:t>
            </a:r>
            <a:r>
              <a:rPr lang="zh-CN" altLang="en-US" sz="2200" dirty="0">
                <a:solidFill>
                  <a:srgbClr val="000000"/>
                </a:solidFill>
                <a:effectLst/>
                <a:latin typeface="+mn-ea"/>
              </a:rPr>
              <a:t>？</a:t>
            </a:r>
            <a:endParaRPr lang="en-US" altLang="zh-CN" sz="2200" dirty="0">
              <a:solidFill>
                <a:srgbClr val="000000"/>
              </a:solidFill>
              <a:effectLst/>
              <a:latin typeface="+mn-ea"/>
            </a:endParaRPr>
          </a:p>
          <a:p>
            <a:pPr>
              <a:spcBef>
                <a:spcPts val="600"/>
              </a:spcBef>
            </a:pPr>
            <a:r>
              <a:rPr lang="en-US" altLang="zh-CN" sz="2200" dirty="0">
                <a:solidFill>
                  <a:srgbClr val="000000"/>
                </a:solidFill>
                <a:effectLst/>
                <a:latin typeface="+mn-ea"/>
              </a:rPr>
              <a:t>第4题     </a:t>
            </a:r>
            <a:r>
              <a:rPr lang="en-US" altLang="zh-CN" sz="2200" dirty="0" err="1">
                <a:solidFill>
                  <a:srgbClr val="000000"/>
                </a:solidFill>
                <a:effectLst/>
                <a:latin typeface="+mn-ea"/>
              </a:rPr>
              <a:t>您所在的行业和单位</a:t>
            </a:r>
            <a:r>
              <a:rPr lang="zh-CN" altLang="en-US" sz="2200" dirty="0">
                <a:solidFill>
                  <a:srgbClr val="000000"/>
                </a:solidFill>
                <a:latin typeface="+mn-ea"/>
              </a:rPr>
              <a:t>？</a:t>
            </a:r>
            <a:endParaRPr lang="en-US" altLang="zh-CN" sz="2200" dirty="0">
              <a:solidFill>
                <a:srgbClr val="000000"/>
              </a:solidFill>
              <a:latin typeface="+mn-ea"/>
            </a:endParaRPr>
          </a:p>
          <a:p>
            <a:pPr>
              <a:spcBef>
                <a:spcPts val="600"/>
              </a:spcBef>
            </a:pPr>
            <a:r>
              <a:rPr lang="en-US" altLang="zh-CN" sz="2200" dirty="0">
                <a:solidFill>
                  <a:srgbClr val="000000"/>
                </a:solidFill>
                <a:effectLst/>
                <a:latin typeface="+mn-ea"/>
              </a:rPr>
              <a:t>第5题     </a:t>
            </a:r>
            <a:r>
              <a:rPr lang="en-US" altLang="zh-CN" sz="2200" dirty="0" err="1">
                <a:solidFill>
                  <a:srgbClr val="000000"/>
                </a:solidFill>
                <a:effectLst/>
                <a:latin typeface="+mn-ea"/>
              </a:rPr>
              <a:t>您的工作年限</a:t>
            </a:r>
            <a:r>
              <a:rPr lang="zh-CN" altLang="en-US" sz="2200" dirty="0">
                <a:solidFill>
                  <a:srgbClr val="000000"/>
                </a:solidFill>
                <a:effectLst/>
                <a:latin typeface="+mn-ea"/>
              </a:rPr>
              <a:t>？</a:t>
            </a:r>
            <a:endParaRPr lang="en-US" altLang="zh-CN" sz="2200" dirty="0">
              <a:solidFill>
                <a:srgbClr val="000000"/>
              </a:solidFill>
              <a:effectLst/>
              <a:latin typeface="+mn-ea"/>
            </a:endParaRPr>
          </a:p>
          <a:p>
            <a:pPr>
              <a:spcBef>
                <a:spcPts val="600"/>
              </a:spcBef>
            </a:pPr>
            <a:r>
              <a:rPr lang="en-US" altLang="zh-CN" sz="2200" dirty="0">
                <a:solidFill>
                  <a:srgbClr val="000000"/>
                </a:solidFill>
                <a:effectLst/>
                <a:latin typeface="+mn-ea"/>
              </a:rPr>
              <a:t>第6题     </a:t>
            </a:r>
            <a:r>
              <a:rPr lang="en-US" altLang="zh-CN" sz="2200" dirty="0" err="1">
                <a:solidFill>
                  <a:srgbClr val="000000"/>
                </a:solidFill>
                <a:effectLst/>
                <a:latin typeface="+mn-ea"/>
              </a:rPr>
              <a:t>您认为建环专业的课程体系</a:t>
            </a:r>
            <a:r>
              <a:rPr lang="en-US" altLang="zh-CN" sz="2200" b="1" dirty="0" err="1">
                <a:solidFill>
                  <a:srgbClr val="C00000"/>
                </a:solidFill>
                <a:effectLst/>
                <a:latin typeface="+mn-ea"/>
              </a:rPr>
              <a:t>存在的主要问题</a:t>
            </a:r>
            <a:r>
              <a:rPr lang="en-US" altLang="zh-CN" sz="2200" dirty="0" err="1">
                <a:solidFill>
                  <a:srgbClr val="000000"/>
                </a:solidFill>
                <a:effectLst/>
                <a:latin typeface="+mn-ea"/>
              </a:rPr>
              <a:t>是</a:t>
            </a:r>
            <a:r>
              <a:rPr lang="zh-CN" altLang="en-US" sz="2200" dirty="0">
                <a:solidFill>
                  <a:srgbClr val="000000"/>
                </a:solidFill>
                <a:latin typeface="+mn-ea"/>
              </a:rPr>
              <a:t>？</a:t>
            </a:r>
            <a:endParaRPr lang="en-US" altLang="zh-CN" sz="2200" dirty="0">
              <a:solidFill>
                <a:srgbClr val="000000"/>
              </a:solidFill>
              <a:latin typeface="+mn-ea"/>
            </a:endParaRPr>
          </a:p>
          <a:p>
            <a:pPr>
              <a:spcBef>
                <a:spcPts val="600"/>
              </a:spcBef>
            </a:pPr>
            <a:r>
              <a:rPr lang="en-US" altLang="zh-CN" sz="2200" dirty="0">
                <a:solidFill>
                  <a:srgbClr val="000000"/>
                </a:solidFill>
                <a:effectLst/>
                <a:latin typeface="+mn-ea"/>
              </a:rPr>
              <a:t>第7题     </a:t>
            </a:r>
            <a:r>
              <a:rPr lang="en-US" altLang="zh-CN" sz="2200" dirty="0" err="1">
                <a:solidFill>
                  <a:srgbClr val="000000"/>
                </a:solidFill>
                <a:effectLst/>
                <a:latin typeface="+mn-ea"/>
              </a:rPr>
              <a:t>您认为课程体系</a:t>
            </a:r>
            <a:r>
              <a:rPr lang="en-US" altLang="zh-CN" sz="2200" b="1" dirty="0" err="1">
                <a:solidFill>
                  <a:srgbClr val="C00000"/>
                </a:solidFill>
                <a:effectLst/>
                <a:latin typeface="+mn-ea"/>
              </a:rPr>
              <a:t>培养目标的重点</a:t>
            </a:r>
            <a:r>
              <a:rPr lang="en-US" altLang="zh-CN" sz="2200" dirty="0" err="1">
                <a:solidFill>
                  <a:srgbClr val="000000"/>
                </a:solidFill>
                <a:effectLst/>
                <a:latin typeface="+mn-ea"/>
              </a:rPr>
              <a:t>是</a:t>
            </a:r>
            <a:r>
              <a:rPr lang="zh-CN" altLang="en-US" sz="2200" dirty="0">
                <a:solidFill>
                  <a:srgbClr val="000000"/>
                </a:solidFill>
                <a:effectLst/>
                <a:latin typeface="+mn-ea"/>
              </a:rPr>
              <a:t>？</a:t>
            </a:r>
            <a:endParaRPr lang="en-US" altLang="zh-CN" sz="2200" dirty="0">
              <a:solidFill>
                <a:srgbClr val="000000"/>
              </a:solidFill>
              <a:effectLst/>
              <a:latin typeface="+mn-ea"/>
            </a:endParaRPr>
          </a:p>
          <a:p>
            <a:pPr>
              <a:spcBef>
                <a:spcPts val="600"/>
              </a:spcBef>
            </a:pPr>
            <a:r>
              <a:rPr lang="en-US" altLang="zh-CN" sz="2200" dirty="0">
                <a:solidFill>
                  <a:srgbClr val="000000"/>
                </a:solidFill>
                <a:effectLst/>
                <a:latin typeface="+mn-ea"/>
              </a:rPr>
              <a:t>第8题     </a:t>
            </a:r>
            <a:r>
              <a:rPr lang="en-US" altLang="zh-CN" sz="2200" dirty="0" err="1">
                <a:solidFill>
                  <a:srgbClr val="000000"/>
                </a:solidFill>
                <a:effectLst/>
                <a:latin typeface="+mn-ea"/>
              </a:rPr>
              <a:t>关于</a:t>
            </a:r>
            <a:r>
              <a:rPr lang="en-US" altLang="zh-CN" sz="2200" b="1" dirty="0" err="1">
                <a:solidFill>
                  <a:srgbClr val="C00000"/>
                </a:solidFill>
                <a:effectLst/>
                <a:latin typeface="+mn-ea"/>
              </a:rPr>
              <a:t>基础课</a:t>
            </a:r>
            <a:r>
              <a:rPr lang="en-US" altLang="zh-CN" sz="2200" dirty="0" err="1">
                <a:solidFill>
                  <a:srgbClr val="000000"/>
                </a:solidFill>
                <a:effectLst/>
                <a:latin typeface="+mn-ea"/>
              </a:rPr>
              <a:t>和</a:t>
            </a:r>
            <a:r>
              <a:rPr lang="en-US" altLang="zh-CN" sz="2200" b="1" dirty="0" err="1">
                <a:solidFill>
                  <a:srgbClr val="C00000"/>
                </a:solidFill>
                <a:effectLst/>
                <a:latin typeface="+mn-ea"/>
              </a:rPr>
              <a:t>专业基础课</a:t>
            </a:r>
            <a:r>
              <a:rPr lang="en-US" altLang="zh-CN" sz="2200" dirty="0" err="1">
                <a:solidFill>
                  <a:srgbClr val="000000"/>
                </a:solidFill>
                <a:effectLst/>
                <a:latin typeface="+mn-ea"/>
              </a:rPr>
              <a:t>您认为应该</a:t>
            </a:r>
            <a:r>
              <a:rPr lang="en-US" altLang="zh-CN" sz="2200" dirty="0" err="1">
                <a:effectLst/>
                <a:latin typeface="+mn-ea"/>
              </a:rPr>
              <a:t>如何改进</a:t>
            </a:r>
            <a:r>
              <a:rPr lang="en-US" altLang="zh-CN" sz="2200" dirty="0">
                <a:solidFill>
                  <a:srgbClr val="000000"/>
                </a:solidFill>
                <a:effectLst/>
                <a:latin typeface="+mn-ea"/>
              </a:rPr>
              <a:t>？</a:t>
            </a:r>
            <a:endParaRPr lang="en-US" altLang="zh-CN" sz="2200" dirty="0">
              <a:solidFill>
                <a:srgbClr val="000000"/>
              </a:solidFill>
              <a:latin typeface="+mn-ea"/>
            </a:endParaRPr>
          </a:p>
          <a:p>
            <a:pPr>
              <a:spcBef>
                <a:spcPts val="600"/>
              </a:spcBef>
            </a:pPr>
            <a:r>
              <a:rPr lang="en-US" altLang="zh-CN" sz="2200" dirty="0">
                <a:solidFill>
                  <a:srgbClr val="000000"/>
                </a:solidFill>
                <a:effectLst/>
                <a:latin typeface="+mn-ea"/>
              </a:rPr>
              <a:t>第9题     </a:t>
            </a:r>
            <a:r>
              <a:rPr lang="en-US" altLang="zh-CN" sz="2200" dirty="0" err="1">
                <a:solidFill>
                  <a:srgbClr val="000000"/>
                </a:solidFill>
                <a:effectLst/>
                <a:latin typeface="+mn-ea"/>
              </a:rPr>
              <a:t>关于</a:t>
            </a:r>
            <a:r>
              <a:rPr lang="en-US" altLang="zh-CN" sz="2200" b="1" dirty="0" err="1">
                <a:solidFill>
                  <a:srgbClr val="C00000"/>
                </a:solidFill>
                <a:effectLst/>
                <a:latin typeface="+mn-ea"/>
              </a:rPr>
              <a:t>专业课</a:t>
            </a:r>
            <a:r>
              <a:rPr lang="en-US" altLang="zh-CN" sz="2200" dirty="0" err="1">
                <a:solidFill>
                  <a:srgbClr val="000000"/>
                </a:solidFill>
                <a:effectLst/>
                <a:latin typeface="+mn-ea"/>
              </a:rPr>
              <a:t>程您认为</a:t>
            </a:r>
            <a:r>
              <a:rPr lang="en-US" altLang="zh-CN" sz="2200" dirty="0" err="1">
                <a:effectLst/>
                <a:latin typeface="+mn-ea"/>
              </a:rPr>
              <a:t>如何改进</a:t>
            </a:r>
            <a:r>
              <a:rPr lang="en-US" altLang="zh-CN" sz="2200" dirty="0">
                <a:solidFill>
                  <a:srgbClr val="000000"/>
                </a:solidFill>
                <a:effectLst/>
                <a:latin typeface="+mn-ea"/>
              </a:rPr>
              <a:t>？</a:t>
            </a:r>
          </a:p>
          <a:p>
            <a:pPr>
              <a:spcBef>
                <a:spcPts val="600"/>
              </a:spcBef>
            </a:pPr>
            <a:r>
              <a:rPr lang="en-US" altLang="zh-CN" sz="2200" dirty="0">
                <a:solidFill>
                  <a:srgbClr val="000000"/>
                </a:solidFill>
                <a:effectLst/>
                <a:latin typeface="+mn-ea"/>
              </a:rPr>
              <a:t>第10题   </a:t>
            </a:r>
            <a:r>
              <a:rPr lang="en-US" altLang="zh-CN" sz="2200" dirty="0" err="1">
                <a:solidFill>
                  <a:srgbClr val="000000"/>
                </a:solidFill>
                <a:effectLst/>
                <a:latin typeface="+mn-ea"/>
              </a:rPr>
              <a:t>关于</a:t>
            </a:r>
            <a:r>
              <a:rPr lang="en-US" altLang="zh-CN" sz="2200" b="1" dirty="0" err="1">
                <a:solidFill>
                  <a:srgbClr val="C00000"/>
                </a:solidFill>
                <a:effectLst/>
                <a:latin typeface="+mn-ea"/>
              </a:rPr>
              <a:t>实践教学环节</a:t>
            </a:r>
            <a:r>
              <a:rPr lang="en-US" altLang="zh-CN" sz="2200" dirty="0" err="1">
                <a:solidFill>
                  <a:srgbClr val="000000"/>
                </a:solidFill>
                <a:effectLst/>
                <a:latin typeface="+mn-ea"/>
              </a:rPr>
              <a:t>您认为迫切需要改进的是</a:t>
            </a:r>
            <a:r>
              <a:rPr lang="zh-CN" altLang="en-US" sz="2200" dirty="0">
                <a:solidFill>
                  <a:srgbClr val="000000"/>
                </a:solidFill>
                <a:latin typeface="+mn-ea"/>
              </a:rPr>
              <a:t>？</a:t>
            </a:r>
            <a:endParaRPr lang="en-US" altLang="zh-CN" sz="2200" dirty="0">
              <a:solidFill>
                <a:srgbClr val="000000"/>
              </a:solidFill>
              <a:latin typeface="+mn-ea"/>
            </a:endParaRPr>
          </a:p>
          <a:p>
            <a:pPr>
              <a:spcBef>
                <a:spcPts val="600"/>
              </a:spcBef>
            </a:pPr>
            <a:r>
              <a:rPr lang="en-US" altLang="zh-CN" sz="2200" dirty="0">
                <a:solidFill>
                  <a:srgbClr val="000000"/>
                </a:solidFill>
                <a:effectLst/>
                <a:latin typeface="+mn-ea"/>
              </a:rPr>
              <a:t>第11题   </a:t>
            </a:r>
            <a:r>
              <a:rPr lang="en-US" altLang="zh-CN" sz="2200" dirty="0" err="1">
                <a:solidFill>
                  <a:srgbClr val="000000"/>
                </a:solidFill>
                <a:effectLst/>
                <a:latin typeface="+mn-ea"/>
              </a:rPr>
              <a:t>您认为</a:t>
            </a:r>
            <a:r>
              <a:rPr lang="en-US" altLang="zh-CN" sz="2200" b="1" dirty="0" err="1">
                <a:solidFill>
                  <a:srgbClr val="C00000"/>
                </a:solidFill>
                <a:effectLst/>
                <a:latin typeface="+mn-ea"/>
              </a:rPr>
              <a:t>课程体系改革</a:t>
            </a:r>
            <a:r>
              <a:rPr lang="en-US" altLang="zh-CN" sz="2200" dirty="0" err="1">
                <a:solidFill>
                  <a:srgbClr val="000000"/>
                </a:solidFill>
                <a:effectLst/>
                <a:latin typeface="+mn-ea"/>
              </a:rPr>
              <a:t>最大的</a:t>
            </a:r>
            <a:r>
              <a:rPr lang="en-US" altLang="zh-CN" sz="2200" dirty="0" err="1">
                <a:effectLst/>
                <a:latin typeface="+mn-ea"/>
              </a:rPr>
              <a:t>瓶颈</a:t>
            </a:r>
            <a:r>
              <a:rPr lang="en-US" altLang="zh-CN" sz="2200" dirty="0" err="1">
                <a:solidFill>
                  <a:srgbClr val="000000"/>
                </a:solidFill>
                <a:effectLst/>
                <a:latin typeface="+mn-ea"/>
              </a:rPr>
              <a:t>是什么</a:t>
            </a:r>
            <a:r>
              <a:rPr lang="en-US" altLang="zh-CN" sz="2200" dirty="0">
                <a:solidFill>
                  <a:srgbClr val="000000"/>
                </a:solidFill>
                <a:effectLst/>
                <a:latin typeface="+mn-ea"/>
              </a:rPr>
              <a:t>？</a:t>
            </a:r>
          </a:p>
          <a:p>
            <a:pPr>
              <a:spcBef>
                <a:spcPts val="600"/>
              </a:spcBef>
            </a:pPr>
            <a:r>
              <a:rPr lang="en-US" altLang="zh-CN" sz="2200" dirty="0">
                <a:solidFill>
                  <a:srgbClr val="000000"/>
                </a:solidFill>
                <a:effectLst/>
                <a:latin typeface="+mn-ea"/>
              </a:rPr>
              <a:t>第12题   </a:t>
            </a:r>
            <a:r>
              <a:rPr lang="en-US" altLang="zh-CN" sz="2200" dirty="0" err="1">
                <a:solidFill>
                  <a:srgbClr val="000000"/>
                </a:solidFill>
                <a:effectLst/>
                <a:latin typeface="+mn-ea"/>
              </a:rPr>
              <a:t>您是否赞同</a:t>
            </a:r>
            <a:r>
              <a:rPr lang="en-US" altLang="zh-CN" sz="2200" b="1" dirty="0" err="1">
                <a:solidFill>
                  <a:srgbClr val="C00000"/>
                </a:solidFill>
                <a:effectLst/>
                <a:latin typeface="+mn-ea"/>
              </a:rPr>
              <a:t>减少公共核心知识单元</a:t>
            </a:r>
            <a:r>
              <a:rPr lang="en-US" altLang="zh-CN" sz="2200" dirty="0" err="1">
                <a:solidFill>
                  <a:srgbClr val="000000"/>
                </a:solidFill>
                <a:effectLst/>
                <a:latin typeface="+mn-ea"/>
              </a:rPr>
              <a:t>，为各学校留出更大的特色办学空间</a:t>
            </a:r>
            <a:r>
              <a:rPr lang="en-US" altLang="zh-CN" sz="2200" dirty="0">
                <a:solidFill>
                  <a:srgbClr val="000000"/>
                </a:solidFill>
                <a:effectLst/>
                <a:latin typeface="+mn-ea"/>
              </a:rPr>
              <a:t>？</a:t>
            </a:r>
            <a:endParaRPr lang="en-US" altLang="zh-CN" sz="2200" dirty="0">
              <a:solidFill>
                <a:srgbClr val="000000"/>
              </a:solidFill>
              <a:latin typeface="+mn-ea"/>
            </a:endParaRPr>
          </a:p>
          <a:p>
            <a:pPr>
              <a:spcBef>
                <a:spcPts val="600"/>
              </a:spcBef>
            </a:pPr>
            <a:r>
              <a:rPr lang="en-US" altLang="zh-CN" sz="2200" dirty="0">
                <a:solidFill>
                  <a:srgbClr val="000000"/>
                </a:solidFill>
                <a:effectLst/>
                <a:latin typeface="+mn-ea"/>
              </a:rPr>
              <a:t>第13题   </a:t>
            </a:r>
            <a:r>
              <a:rPr lang="en-US" altLang="zh-CN" sz="2200" dirty="0" err="1">
                <a:solidFill>
                  <a:srgbClr val="000000"/>
                </a:solidFill>
                <a:effectLst/>
                <a:latin typeface="+mn-ea"/>
              </a:rPr>
              <a:t>您是否赞同</a:t>
            </a:r>
            <a:r>
              <a:rPr lang="en-US" altLang="zh-CN" sz="2200" b="1" dirty="0" err="1">
                <a:solidFill>
                  <a:srgbClr val="C00000"/>
                </a:solidFill>
                <a:effectLst/>
                <a:latin typeface="+mn-ea"/>
              </a:rPr>
              <a:t>增设AI类课程</a:t>
            </a:r>
            <a:r>
              <a:rPr lang="en-US" altLang="zh-CN" sz="2200" dirty="0">
                <a:solidFill>
                  <a:srgbClr val="000000"/>
                </a:solidFill>
                <a:effectLst/>
                <a:latin typeface="+mn-ea"/>
              </a:rPr>
              <a:t>？</a:t>
            </a:r>
          </a:p>
          <a:p>
            <a:pPr>
              <a:spcBef>
                <a:spcPts val="600"/>
              </a:spcBef>
            </a:pPr>
            <a:r>
              <a:rPr lang="en-US" altLang="zh-CN" sz="2200" dirty="0">
                <a:solidFill>
                  <a:srgbClr val="000000"/>
                </a:solidFill>
                <a:effectLst/>
                <a:latin typeface="+mn-ea"/>
              </a:rPr>
              <a:t>第14题   </a:t>
            </a:r>
            <a:r>
              <a:rPr lang="en-US" altLang="zh-CN" sz="2200" dirty="0" err="1">
                <a:solidFill>
                  <a:srgbClr val="000000"/>
                </a:solidFill>
                <a:effectLst/>
                <a:latin typeface="+mn-ea"/>
              </a:rPr>
              <a:t>关于教材建设，请说明存在的问题、改善的方法及相关建议</a:t>
            </a:r>
            <a:r>
              <a:rPr lang="zh-CN" altLang="en-US" sz="2200" dirty="0">
                <a:solidFill>
                  <a:srgbClr val="000000"/>
                </a:solidFill>
                <a:latin typeface="+mn-ea"/>
              </a:rPr>
              <a:t>？</a:t>
            </a:r>
            <a:endParaRPr lang="zh-CN" altLang="en-US" sz="2200" dirty="0">
              <a:latin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66124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8335"/>
    </mc:Choice>
    <mc:Fallback xmlns="">
      <p:transition spd="slow" advTm="58335"/>
    </mc:Fallback>
  </mc:AlternateContent>
  <p:extLst>
    <p:ext uri="{E180D4A7-C9FB-4DFB-919C-405C955672EB}">
      <p14:showEvtLst xmlns:p14="http://schemas.microsoft.com/office/powerpoint/2010/main">
        <p14:playEvt time="47893" objId="4"/>
        <p14:stopEvt time="56519" objId="4"/>
      </p14:showEvtLst>
    </p:ext>
  </p:extLs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193333-1A0F-B895-4BA4-F83AC3B771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040648D-7493-0AD6-F7DA-2E108EE03F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400" y="116814"/>
            <a:ext cx="11379200" cy="584775"/>
          </a:xfr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/>
          <a:p>
            <a:pPr algn="ctr"/>
            <a:r>
              <a:rPr lang="zh-CN" altLang="en-US" sz="3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3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9</a:t>
            </a:r>
            <a:r>
              <a:rPr lang="zh-CN" altLang="en-US" sz="3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题  关于专业课程您认为如何改进？</a:t>
            </a:r>
            <a:endParaRPr lang="zh-CN" altLang="en-US" sz="3200" b="1" dirty="0">
              <a:solidFill>
                <a:srgbClr val="0033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8AD60122-37DA-80FA-1A08-94B1640CDB33}"/>
              </a:ext>
            </a:extLst>
          </p:cNvPr>
          <p:cNvSpPr txBox="1"/>
          <p:nvPr/>
        </p:nvSpPr>
        <p:spPr>
          <a:xfrm>
            <a:off x="11760835" y="6400081"/>
            <a:ext cx="431165" cy="457200"/>
          </a:xfrm>
          <a:prstGeom prst="rect">
            <a:avLst/>
          </a:prstGeom>
        </p:spPr>
        <p:txBody>
          <a:bodyPr/>
          <a:lstStyle>
            <a:defPPr>
              <a:defRPr lang="da-DK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E6072FA8-668C-46EA-B154-4A6028CE30C8}" type="slidenum">
              <a:rPr lang="en-GB" altLang="da-DK" smtClean="0">
                <a:solidFill>
                  <a:srgbClr val="000000"/>
                </a:solidFill>
              </a:rPr>
              <a:t>20</a:t>
            </a:fld>
            <a:endParaRPr lang="en-GB" altLang="da-DK" dirty="0">
              <a:solidFill>
                <a:srgbClr val="000000"/>
              </a:solidFill>
            </a:endParaRPr>
          </a:p>
        </p:txBody>
      </p:sp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id="{AF722007-38EA-4DF6-94DF-2C6EED8E4DE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34846587"/>
              </p:ext>
            </p:extLst>
          </p:nvPr>
        </p:nvGraphicFramePr>
        <p:xfrm>
          <a:off x="-1918220" y="1032347"/>
          <a:ext cx="9067801" cy="58943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文本框 7">
            <a:extLst>
              <a:ext uri="{FF2B5EF4-FFF2-40B4-BE49-F238E27FC236}">
                <a16:creationId xmlns:a16="http://schemas.microsoft.com/office/drawing/2014/main" id="{E682C4C9-C2C9-D45F-2B63-0768B303CD20}"/>
              </a:ext>
            </a:extLst>
          </p:cNvPr>
          <p:cNvSpPr txBox="1"/>
          <p:nvPr/>
        </p:nvSpPr>
        <p:spPr>
          <a:xfrm>
            <a:off x="6915733" y="3571539"/>
            <a:ext cx="30071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所有工作年限均排第一</a:t>
            </a:r>
          </a:p>
        </p:txBody>
      </p:sp>
      <p:sp>
        <p:nvSpPr>
          <p:cNvPr id="5" name="文本框 7">
            <a:extLst>
              <a:ext uri="{FF2B5EF4-FFF2-40B4-BE49-F238E27FC236}">
                <a16:creationId xmlns:a16="http://schemas.microsoft.com/office/drawing/2014/main" id="{21D67FB9-62BE-972D-2645-A8D25E74415A}"/>
              </a:ext>
            </a:extLst>
          </p:cNvPr>
          <p:cNvSpPr txBox="1"/>
          <p:nvPr/>
        </p:nvSpPr>
        <p:spPr>
          <a:xfrm>
            <a:off x="6915733" y="2527514"/>
            <a:ext cx="264328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/>
              <a:t>&lt;30</a:t>
            </a:r>
            <a:r>
              <a:rPr lang="zh-CN" altLang="en-US" dirty="0"/>
              <a:t>排第二</a:t>
            </a:r>
          </a:p>
        </p:txBody>
      </p:sp>
      <p:sp>
        <p:nvSpPr>
          <p:cNvPr id="6" name="文本框 7">
            <a:extLst>
              <a:ext uri="{FF2B5EF4-FFF2-40B4-BE49-F238E27FC236}">
                <a16:creationId xmlns:a16="http://schemas.microsoft.com/office/drawing/2014/main" id="{73CC443B-A06D-751B-1ECC-A62D16A01125}"/>
              </a:ext>
            </a:extLst>
          </p:cNvPr>
          <p:cNvSpPr txBox="1"/>
          <p:nvPr/>
        </p:nvSpPr>
        <p:spPr>
          <a:xfrm>
            <a:off x="6915733" y="1483490"/>
            <a:ext cx="264328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/>
              <a:t>&gt;30</a:t>
            </a:r>
            <a:r>
              <a:rPr lang="zh-CN" altLang="en-US" dirty="0"/>
              <a:t>排第二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8EB6EDB-1533-A5C2-AD60-5AC77BFFCD89}"/>
              </a:ext>
            </a:extLst>
          </p:cNvPr>
          <p:cNvSpPr txBox="1"/>
          <p:nvPr/>
        </p:nvSpPr>
        <p:spPr>
          <a:xfrm>
            <a:off x="5276268" y="158256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工作年限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93602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8335"/>
    </mc:Choice>
    <mc:Fallback xmlns="">
      <p:transition spd="slow" advTm="583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  <p:extLst>
    <p:ext uri="{E180D4A7-C9FB-4DFB-919C-405C955672EB}">
      <p14:showEvtLst xmlns:p14="http://schemas.microsoft.com/office/powerpoint/2010/main">
        <p14:playEvt time="47893" objId="4"/>
        <p14:stopEvt time="56519" objId="4"/>
      </p14:showEvtLst>
    </p:ext>
  </p:extLs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C70173-F728-3A06-F1F7-56AEF40653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885BE78-0F90-FC24-AF39-CE747DB804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400" y="116814"/>
            <a:ext cx="11379200" cy="584775"/>
          </a:xfr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/>
          <a:p>
            <a:pPr algn="ctr"/>
            <a:r>
              <a:rPr lang="zh-CN" altLang="en-US" sz="3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3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9</a:t>
            </a:r>
            <a:r>
              <a:rPr lang="zh-CN" altLang="en-US" sz="3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题  关于专业课程您认为如何改进？</a:t>
            </a:r>
            <a:endParaRPr lang="zh-CN" altLang="en-US" sz="3200" b="1" dirty="0">
              <a:solidFill>
                <a:srgbClr val="0033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F4206C50-E604-8BC5-C355-5BF8EDFBE63A}"/>
              </a:ext>
            </a:extLst>
          </p:cNvPr>
          <p:cNvSpPr txBox="1"/>
          <p:nvPr/>
        </p:nvSpPr>
        <p:spPr>
          <a:xfrm>
            <a:off x="11760835" y="6400081"/>
            <a:ext cx="431165" cy="457200"/>
          </a:xfrm>
          <a:prstGeom prst="rect">
            <a:avLst/>
          </a:prstGeom>
        </p:spPr>
        <p:txBody>
          <a:bodyPr/>
          <a:lstStyle>
            <a:defPPr>
              <a:defRPr lang="da-DK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E6072FA8-668C-46EA-B154-4A6028CE30C8}" type="slidenum">
              <a:rPr lang="en-GB" altLang="da-DK" smtClean="0">
                <a:solidFill>
                  <a:srgbClr val="000000"/>
                </a:solidFill>
              </a:rPr>
              <a:t>21</a:t>
            </a:fld>
            <a:endParaRPr lang="en-GB" altLang="da-DK" dirty="0">
              <a:solidFill>
                <a:srgbClr val="000000"/>
              </a:solidFill>
            </a:endParaRP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888176EF-68DB-40E9-BB08-B473E309333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97059729"/>
              </p:ext>
            </p:extLst>
          </p:nvPr>
        </p:nvGraphicFramePr>
        <p:xfrm>
          <a:off x="-808179" y="962964"/>
          <a:ext cx="9067801" cy="58943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文本框 7">
            <a:extLst>
              <a:ext uri="{FF2B5EF4-FFF2-40B4-BE49-F238E27FC236}">
                <a16:creationId xmlns:a16="http://schemas.microsoft.com/office/drawing/2014/main" id="{48191F5C-013A-1A61-91DF-80E9A50C0971}"/>
              </a:ext>
            </a:extLst>
          </p:cNvPr>
          <p:cNvSpPr txBox="1"/>
          <p:nvPr/>
        </p:nvSpPr>
        <p:spPr>
          <a:xfrm>
            <a:off x="8122674" y="1447327"/>
            <a:ext cx="238163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设计院排第二</a:t>
            </a:r>
          </a:p>
        </p:txBody>
      </p:sp>
      <p:sp>
        <p:nvSpPr>
          <p:cNvPr id="6" name="文本框 7">
            <a:extLst>
              <a:ext uri="{FF2B5EF4-FFF2-40B4-BE49-F238E27FC236}">
                <a16:creationId xmlns:a16="http://schemas.microsoft.com/office/drawing/2014/main" id="{90BDBDD2-CDA3-F51B-B7AB-7636CD9424F2}"/>
              </a:ext>
            </a:extLst>
          </p:cNvPr>
          <p:cNvSpPr txBox="1"/>
          <p:nvPr/>
        </p:nvSpPr>
        <p:spPr>
          <a:xfrm>
            <a:off x="8122675" y="3624974"/>
            <a:ext cx="335668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所有单位均排第一</a:t>
            </a:r>
          </a:p>
        </p:txBody>
      </p:sp>
      <p:sp>
        <p:nvSpPr>
          <p:cNvPr id="7" name="文本框 7">
            <a:extLst>
              <a:ext uri="{FF2B5EF4-FFF2-40B4-BE49-F238E27FC236}">
                <a16:creationId xmlns:a16="http://schemas.microsoft.com/office/drawing/2014/main" id="{0FB8CC9D-E11F-56D2-0345-1E8520A91E28}"/>
              </a:ext>
            </a:extLst>
          </p:cNvPr>
          <p:cNvSpPr txBox="1"/>
          <p:nvPr/>
        </p:nvSpPr>
        <p:spPr>
          <a:xfrm>
            <a:off x="8122675" y="2534768"/>
            <a:ext cx="291543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高校和其他企业排第二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98506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8335"/>
    </mc:Choice>
    <mc:Fallback xmlns="">
      <p:transition spd="slow" advTm="583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</p:bldLst>
  </p:timing>
  <p:extLst>
    <p:ext uri="{E180D4A7-C9FB-4DFB-919C-405C955672EB}">
      <p14:showEvtLst xmlns:p14="http://schemas.microsoft.com/office/powerpoint/2010/main">
        <p14:playEvt time="47893" objId="4"/>
        <p14:stopEvt time="56519" objId="4"/>
      </p14:showEvtLst>
    </p:ext>
  </p:extLs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F2F4FA-D667-87B4-E1AC-446F0498E1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62F5849-EE91-7838-B236-C01FC5F18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400" y="116814"/>
            <a:ext cx="11379200" cy="584775"/>
          </a:xfr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/>
          <a:p>
            <a:pPr algn="ctr"/>
            <a:r>
              <a:rPr lang="zh-CN" altLang="en-US" sz="3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3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9</a:t>
            </a:r>
            <a:r>
              <a:rPr lang="zh-CN" altLang="en-US" sz="3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题  关于专业课程您认为如何改进？</a:t>
            </a:r>
            <a:endParaRPr lang="zh-CN" altLang="en-US" sz="3200" b="1" dirty="0">
              <a:solidFill>
                <a:srgbClr val="0033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99AD823E-2B43-1D53-001E-2AB078035E2E}"/>
              </a:ext>
            </a:extLst>
          </p:cNvPr>
          <p:cNvSpPr txBox="1"/>
          <p:nvPr/>
        </p:nvSpPr>
        <p:spPr>
          <a:xfrm>
            <a:off x="11760835" y="6400081"/>
            <a:ext cx="431165" cy="457200"/>
          </a:xfrm>
          <a:prstGeom prst="rect">
            <a:avLst/>
          </a:prstGeom>
        </p:spPr>
        <p:txBody>
          <a:bodyPr/>
          <a:lstStyle>
            <a:defPPr>
              <a:defRPr lang="da-DK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E6072FA8-668C-46EA-B154-4A6028CE30C8}" type="slidenum">
              <a:rPr lang="en-GB" altLang="da-DK" smtClean="0">
                <a:solidFill>
                  <a:srgbClr val="000000"/>
                </a:solidFill>
              </a:rPr>
              <a:t>22</a:t>
            </a:fld>
            <a:endParaRPr lang="en-GB" altLang="da-DK" dirty="0">
              <a:solidFill>
                <a:srgbClr val="00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CAC610D-0C4E-7F44-6A07-D677F29E38A1}"/>
              </a:ext>
            </a:extLst>
          </p:cNvPr>
          <p:cNvSpPr txBox="1"/>
          <p:nvPr/>
        </p:nvSpPr>
        <p:spPr>
          <a:xfrm>
            <a:off x="1875130" y="1108556"/>
            <a:ext cx="9885706" cy="56015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p"/>
            </a:pPr>
            <a:r>
              <a:rPr lang="zh-CN" altLang="en-US" dirty="0">
                <a:latin typeface="+mn-ea"/>
              </a:rPr>
              <a:t>合并专业课程</a:t>
            </a:r>
            <a:r>
              <a:rPr lang="en-US" altLang="zh-CN" dirty="0">
                <a:latin typeface="+mn-ea"/>
              </a:rPr>
              <a:t>〖</a:t>
            </a:r>
            <a:r>
              <a:rPr lang="zh-CN" altLang="en-US" dirty="0">
                <a:latin typeface="+mn-ea"/>
              </a:rPr>
              <a:t>供热工程、锅炉技术等技术可以并入冷热源工程</a:t>
            </a:r>
            <a:r>
              <a:rPr lang="en-US" altLang="zh-CN" dirty="0">
                <a:latin typeface="+mn-ea"/>
              </a:rPr>
              <a:t>〗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p"/>
            </a:pPr>
            <a:r>
              <a:rPr lang="zh-CN" altLang="en-US" dirty="0">
                <a:latin typeface="+mn-ea"/>
              </a:rPr>
              <a:t>合并专业课程</a:t>
            </a:r>
            <a:r>
              <a:rPr lang="en-US" altLang="zh-CN" dirty="0">
                <a:latin typeface="+mn-ea"/>
              </a:rPr>
              <a:t>〖</a:t>
            </a:r>
            <a:r>
              <a:rPr lang="zh-CN" altLang="en-US" dirty="0">
                <a:latin typeface="+mn-ea"/>
              </a:rPr>
              <a:t>空调，通风，供热合并，制冷与锅炉</a:t>
            </a:r>
            <a:r>
              <a:rPr lang="zh-CN" altLang="en-US" b="1" dirty="0">
                <a:solidFill>
                  <a:srgbClr val="C00000"/>
                </a:solidFill>
                <a:latin typeface="+mn-ea"/>
              </a:rPr>
              <a:t>合并</a:t>
            </a:r>
            <a:r>
              <a:rPr lang="zh-CN" altLang="en-US" dirty="0">
                <a:latin typeface="+mn-ea"/>
              </a:rPr>
              <a:t>，建筑节能改成双碳课程</a:t>
            </a:r>
            <a:r>
              <a:rPr lang="en-US" altLang="zh-CN" dirty="0">
                <a:latin typeface="+mn-ea"/>
              </a:rPr>
              <a:t>〗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p"/>
            </a:pPr>
            <a:endParaRPr lang="en-US" altLang="zh-CN" dirty="0">
              <a:latin typeface="+mn-ea"/>
            </a:endParaRP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p"/>
            </a:pPr>
            <a:r>
              <a:rPr lang="zh-CN" altLang="en-US" dirty="0">
                <a:latin typeface="+mn-ea"/>
              </a:rPr>
              <a:t>新增专业课程</a:t>
            </a:r>
            <a:r>
              <a:rPr lang="en-US" altLang="zh-CN" dirty="0">
                <a:latin typeface="+mn-ea"/>
              </a:rPr>
              <a:t>〖</a:t>
            </a:r>
            <a:r>
              <a:rPr lang="zh-CN" altLang="en-US" dirty="0">
                <a:latin typeface="+mn-ea"/>
              </a:rPr>
              <a:t>建筑</a:t>
            </a:r>
            <a:r>
              <a:rPr lang="zh-CN" altLang="en-US" b="1" dirty="0">
                <a:solidFill>
                  <a:srgbClr val="C00000"/>
                </a:solidFill>
                <a:latin typeface="+mn-ea"/>
              </a:rPr>
              <a:t>碳中和</a:t>
            </a:r>
            <a:r>
              <a:rPr lang="zh-CN" altLang="en-US" dirty="0">
                <a:latin typeface="+mn-ea"/>
              </a:rPr>
              <a:t>技术应该纳入课程体系</a:t>
            </a:r>
            <a:r>
              <a:rPr lang="en-US" altLang="zh-CN" dirty="0">
                <a:latin typeface="+mn-ea"/>
              </a:rPr>
              <a:t>〗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p"/>
            </a:pPr>
            <a:r>
              <a:rPr lang="zh-CN" altLang="en-US" dirty="0">
                <a:latin typeface="+mn-ea"/>
              </a:rPr>
              <a:t>新增专业课程</a:t>
            </a:r>
            <a:r>
              <a:rPr lang="en-US" altLang="zh-CN" dirty="0">
                <a:latin typeface="+mn-ea"/>
              </a:rPr>
              <a:t>〖</a:t>
            </a:r>
            <a:r>
              <a:rPr lang="zh-CN" altLang="en-US" dirty="0">
                <a:latin typeface="+mn-ea"/>
              </a:rPr>
              <a:t>建筑可再生能源</a:t>
            </a:r>
            <a:r>
              <a:rPr lang="en-US" altLang="zh-CN" dirty="0">
                <a:latin typeface="+mn-ea"/>
              </a:rPr>
              <a:t>〗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p"/>
            </a:pPr>
            <a:r>
              <a:rPr lang="zh-CN" altLang="en-US" dirty="0">
                <a:latin typeface="+mn-ea"/>
              </a:rPr>
              <a:t>新增专业课程</a:t>
            </a:r>
            <a:r>
              <a:rPr lang="en-US" altLang="zh-CN" dirty="0">
                <a:latin typeface="+mn-ea"/>
              </a:rPr>
              <a:t>〖</a:t>
            </a:r>
            <a:r>
              <a:rPr lang="zh-CN" altLang="en-US" dirty="0">
                <a:latin typeface="+mn-ea"/>
              </a:rPr>
              <a:t>交叉型课程</a:t>
            </a:r>
            <a:r>
              <a:rPr lang="en-US" altLang="zh-CN" dirty="0">
                <a:latin typeface="+mn-ea"/>
              </a:rPr>
              <a:t>〗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p"/>
            </a:pPr>
            <a:r>
              <a:rPr lang="zh-CN" altLang="en-US" dirty="0">
                <a:latin typeface="+mn-ea"/>
              </a:rPr>
              <a:t>新增专业课程</a:t>
            </a:r>
            <a:r>
              <a:rPr lang="en-US" altLang="zh-CN" dirty="0">
                <a:latin typeface="+mn-ea"/>
              </a:rPr>
              <a:t>〖</a:t>
            </a:r>
            <a:r>
              <a:rPr lang="zh-CN" altLang="en-US" b="1" dirty="0">
                <a:solidFill>
                  <a:srgbClr val="C00000"/>
                </a:solidFill>
                <a:latin typeface="+mn-ea"/>
              </a:rPr>
              <a:t>运维类</a:t>
            </a:r>
            <a:r>
              <a:rPr lang="zh-CN" altLang="en-US" dirty="0">
                <a:latin typeface="+mn-ea"/>
              </a:rPr>
              <a:t>专业课程</a:t>
            </a:r>
            <a:r>
              <a:rPr lang="en-US" altLang="zh-CN" dirty="0">
                <a:latin typeface="+mn-ea"/>
              </a:rPr>
              <a:t>〗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p"/>
            </a:pPr>
            <a:r>
              <a:rPr lang="zh-CN" altLang="en-US" dirty="0">
                <a:latin typeface="+mn-ea"/>
              </a:rPr>
              <a:t>新增专业课程</a:t>
            </a:r>
            <a:r>
              <a:rPr lang="en-US" altLang="zh-CN" dirty="0">
                <a:latin typeface="+mn-ea"/>
              </a:rPr>
              <a:t>〖</a:t>
            </a:r>
            <a:r>
              <a:rPr lang="zh-CN" altLang="en-US" dirty="0">
                <a:latin typeface="+mn-ea"/>
              </a:rPr>
              <a:t>增设大数据在专业中的应用等课程。</a:t>
            </a:r>
            <a:r>
              <a:rPr lang="en-US" altLang="zh-CN" dirty="0">
                <a:latin typeface="+mn-ea"/>
              </a:rPr>
              <a:t>〗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p"/>
            </a:pPr>
            <a:r>
              <a:rPr lang="zh-CN" altLang="en-US" dirty="0">
                <a:latin typeface="+mn-ea"/>
              </a:rPr>
              <a:t>新增专业课程</a:t>
            </a:r>
            <a:r>
              <a:rPr lang="en-US" altLang="zh-CN" dirty="0">
                <a:latin typeface="+mn-ea"/>
              </a:rPr>
              <a:t>〖</a:t>
            </a:r>
            <a:r>
              <a:rPr lang="zh-CN" altLang="en-US" dirty="0">
                <a:latin typeface="+mn-ea"/>
              </a:rPr>
              <a:t>与</a:t>
            </a:r>
            <a:r>
              <a:rPr lang="en-US" altLang="zh-CN" b="1" dirty="0">
                <a:solidFill>
                  <a:srgbClr val="C00000"/>
                </a:solidFill>
                <a:latin typeface="+mn-ea"/>
              </a:rPr>
              <a:t>AI</a:t>
            </a:r>
            <a:r>
              <a:rPr lang="zh-CN" altLang="en-US" dirty="0">
                <a:latin typeface="+mn-ea"/>
              </a:rPr>
              <a:t>结合；洁净空调</a:t>
            </a:r>
            <a:r>
              <a:rPr lang="en-US" altLang="zh-CN" dirty="0">
                <a:latin typeface="+mn-ea"/>
              </a:rPr>
              <a:t>〗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p"/>
            </a:pPr>
            <a:r>
              <a:rPr lang="zh-CN" altLang="en-US" dirty="0">
                <a:latin typeface="+mn-ea"/>
              </a:rPr>
              <a:t>新增专业课程</a:t>
            </a:r>
            <a:r>
              <a:rPr lang="en-US" altLang="zh-CN" dirty="0">
                <a:latin typeface="+mn-ea"/>
              </a:rPr>
              <a:t>〖</a:t>
            </a:r>
            <a:r>
              <a:rPr lang="zh-CN" altLang="en-US" b="1" dirty="0">
                <a:solidFill>
                  <a:srgbClr val="C00000"/>
                </a:solidFill>
                <a:latin typeface="+mn-ea"/>
              </a:rPr>
              <a:t>智能化</a:t>
            </a:r>
            <a:r>
              <a:rPr lang="zh-CN" altLang="en-US" dirty="0">
                <a:latin typeface="+mn-ea"/>
              </a:rPr>
              <a:t>控制</a:t>
            </a:r>
            <a:r>
              <a:rPr lang="en-US" altLang="zh-CN" dirty="0">
                <a:latin typeface="+mn-ea"/>
              </a:rPr>
              <a:t>〗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p"/>
            </a:pPr>
            <a:r>
              <a:rPr lang="zh-CN" altLang="en-US" dirty="0">
                <a:latin typeface="+mn-ea"/>
              </a:rPr>
              <a:t>新增专业课程</a:t>
            </a:r>
            <a:r>
              <a:rPr lang="en-US" altLang="zh-CN" dirty="0">
                <a:latin typeface="+mn-ea"/>
              </a:rPr>
              <a:t>〖</a:t>
            </a:r>
            <a:r>
              <a:rPr lang="zh-CN" altLang="en-US" dirty="0">
                <a:latin typeface="+mn-ea"/>
              </a:rPr>
              <a:t>半导体行业相关专业课程</a:t>
            </a:r>
            <a:r>
              <a:rPr lang="en-US" altLang="zh-CN" dirty="0">
                <a:latin typeface="+mn-ea"/>
              </a:rPr>
              <a:t>〗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p"/>
            </a:pPr>
            <a:endParaRPr lang="en-US" altLang="zh-CN" dirty="0">
              <a:latin typeface="+mn-ea"/>
            </a:endParaRP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p"/>
            </a:pPr>
            <a:r>
              <a:rPr lang="zh-CN" altLang="en-US" dirty="0">
                <a:latin typeface="+mn-ea"/>
              </a:rPr>
              <a:t>更新专业课内容</a:t>
            </a:r>
            <a:r>
              <a:rPr lang="en-US" altLang="zh-CN" dirty="0">
                <a:latin typeface="+mn-ea"/>
              </a:rPr>
              <a:t>〖</a:t>
            </a:r>
            <a:r>
              <a:rPr lang="zh-CN" altLang="en-US" dirty="0">
                <a:latin typeface="+mn-ea"/>
              </a:rPr>
              <a:t>增加工业与</a:t>
            </a:r>
            <a:r>
              <a:rPr lang="zh-CN" altLang="en-US" b="1" dirty="0">
                <a:solidFill>
                  <a:srgbClr val="C00000"/>
                </a:solidFill>
                <a:latin typeface="+mn-ea"/>
              </a:rPr>
              <a:t>特殊领域</a:t>
            </a:r>
            <a:r>
              <a:rPr lang="zh-CN" altLang="en-US" dirty="0">
                <a:latin typeface="+mn-ea"/>
              </a:rPr>
              <a:t>建环专业</a:t>
            </a:r>
            <a:r>
              <a:rPr lang="en-US" altLang="zh-CN" dirty="0">
                <a:latin typeface="+mn-ea"/>
              </a:rPr>
              <a:t>〗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p"/>
            </a:pPr>
            <a:r>
              <a:rPr lang="zh-CN" altLang="en-US" dirty="0">
                <a:latin typeface="+mn-ea"/>
              </a:rPr>
              <a:t>更新专业课内容</a:t>
            </a:r>
            <a:r>
              <a:rPr lang="en-US" altLang="zh-CN" dirty="0">
                <a:latin typeface="+mn-ea"/>
              </a:rPr>
              <a:t>〖</a:t>
            </a:r>
            <a:r>
              <a:rPr lang="zh-CN" altLang="en-US" dirty="0">
                <a:latin typeface="+mn-ea"/>
              </a:rPr>
              <a:t>专业课程中加大</a:t>
            </a:r>
            <a:r>
              <a:rPr lang="zh-CN" altLang="en-US" b="1" dirty="0">
                <a:solidFill>
                  <a:srgbClr val="C00000"/>
                </a:solidFill>
                <a:latin typeface="+mn-ea"/>
              </a:rPr>
              <a:t>非建筑应用</a:t>
            </a:r>
            <a:r>
              <a:rPr lang="zh-CN" altLang="en-US" dirty="0">
                <a:latin typeface="+mn-ea"/>
              </a:rPr>
              <a:t>和</a:t>
            </a:r>
            <a:r>
              <a:rPr lang="zh-CN" altLang="en-US" b="1" dirty="0">
                <a:solidFill>
                  <a:srgbClr val="C00000"/>
                </a:solidFill>
                <a:latin typeface="+mn-ea"/>
              </a:rPr>
              <a:t>非人员舒适性应用</a:t>
            </a:r>
            <a:r>
              <a:rPr lang="zh-CN" altLang="en-US" dirty="0">
                <a:latin typeface="+mn-ea"/>
              </a:rPr>
              <a:t>的比重，如工业项目的环境控制和能源应用系统规划。</a:t>
            </a:r>
            <a:r>
              <a:rPr lang="en-US" altLang="zh-CN" dirty="0">
                <a:latin typeface="+mn-ea"/>
              </a:rPr>
              <a:t>〗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p"/>
            </a:pPr>
            <a:r>
              <a:rPr lang="zh-CN" altLang="en-US" dirty="0">
                <a:latin typeface="+mn-ea"/>
              </a:rPr>
              <a:t>更新专业课内容</a:t>
            </a:r>
            <a:r>
              <a:rPr lang="en-US" altLang="zh-CN" dirty="0">
                <a:latin typeface="+mn-ea"/>
              </a:rPr>
              <a:t>〖</a:t>
            </a:r>
            <a:r>
              <a:rPr lang="zh-CN" altLang="en-US" dirty="0">
                <a:latin typeface="+mn-ea"/>
              </a:rPr>
              <a:t>增加双碳与健康环境营造</a:t>
            </a:r>
            <a:r>
              <a:rPr lang="en-US" altLang="zh-CN" dirty="0">
                <a:latin typeface="+mn-ea"/>
              </a:rPr>
              <a:t>〗</a:t>
            </a:r>
            <a:endParaRPr lang="zh-CN" altLang="en-US" dirty="0">
              <a:latin typeface="+mn-ea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5A778DB-AC18-54DC-DF84-903087AA3EE4}"/>
              </a:ext>
            </a:extLst>
          </p:cNvPr>
          <p:cNvSpPr txBox="1"/>
          <p:nvPr/>
        </p:nvSpPr>
        <p:spPr>
          <a:xfrm>
            <a:off x="321936" y="3658158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/>
              <a:t>【</a:t>
            </a:r>
            <a:r>
              <a:rPr lang="zh-CN" altLang="en-US" sz="2000" b="1" dirty="0"/>
              <a:t>其它</a:t>
            </a:r>
            <a:r>
              <a:rPr lang="en-US" altLang="zh-CN" sz="2000" b="1" dirty="0"/>
              <a:t>】</a:t>
            </a:r>
            <a:endParaRPr lang="zh-CN" altLang="en-US" sz="2000" b="1" dirty="0"/>
          </a:p>
        </p:txBody>
      </p:sp>
      <p:sp>
        <p:nvSpPr>
          <p:cNvPr id="12" name="左大括号 11">
            <a:extLst>
              <a:ext uri="{FF2B5EF4-FFF2-40B4-BE49-F238E27FC236}">
                <a16:creationId xmlns:a16="http://schemas.microsoft.com/office/drawing/2014/main" id="{66267487-B1FC-5F2E-151A-224E42B36F11}"/>
              </a:ext>
            </a:extLst>
          </p:cNvPr>
          <p:cNvSpPr/>
          <p:nvPr/>
        </p:nvSpPr>
        <p:spPr bwMode="auto">
          <a:xfrm>
            <a:off x="1372540" y="1212984"/>
            <a:ext cx="502589" cy="5290458"/>
          </a:xfrm>
          <a:prstGeom prst="leftBrace">
            <a:avLst>
              <a:gd name="adj1" fmla="val 27517"/>
              <a:gd name="adj2" fmla="val 50000"/>
            </a:avLst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33300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8335"/>
    </mc:Choice>
    <mc:Fallback xmlns="">
      <p:transition spd="slow" advTm="58335"/>
    </mc:Fallback>
  </mc:AlternateContent>
  <p:extLst>
    <p:ext uri="{E180D4A7-C9FB-4DFB-919C-405C955672EB}">
      <p14:showEvtLst xmlns:p14="http://schemas.microsoft.com/office/powerpoint/2010/main">
        <p14:playEvt time="47893" objId="4"/>
        <p14:stopEvt time="56519" objId="4"/>
      </p14:showEvtLst>
    </p:ext>
  </p:extLs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DFD505-77B3-ABCB-2BEE-1694319EA7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8FC6681-ACBC-0D25-F24C-42E4A88E8C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400" y="116814"/>
            <a:ext cx="11379200" cy="584775"/>
          </a:xfr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/>
          <a:p>
            <a:pPr algn="ctr"/>
            <a:r>
              <a:rPr lang="zh-CN" altLang="en-US" sz="3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3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10</a:t>
            </a:r>
            <a:r>
              <a:rPr lang="zh-CN" altLang="en-US" sz="3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题  关于实践教学环节您认为迫切需要改进的是？</a:t>
            </a:r>
            <a:endParaRPr lang="zh-CN" altLang="en-US" sz="3200" b="1" dirty="0">
              <a:solidFill>
                <a:srgbClr val="0033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1108176B-9E6B-AD81-EBE0-659DE089D23C}"/>
              </a:ext>
            </a:extLst>
          </p:cNvPr>
          <p:cNvSpPr txBox="1"/>
          <p:nvPr/>
        </p:nvSpPr>
        <p:spPr>
          <a:xfrm>
            <a:off x="11760835" y="6400081"/>
            <a:ext cx="431165" cy="457200"/>
          </a:xfrm>
          <a:prstGeom prst="rect">
            <a:avLst/>
          </a:prstGeom>
        </p:spPr>
        <p:txBody>
          <a:bodyPr/>
          <a:lstStyle>
            <a:defPPr>
              <a:defRPr lang="da-DK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E6072FA8-668C-46EA-B154-4A6028CE30C8}" type="slidenum">
              <a:rPr lang="en-GB" altLang="da-DK" smtClean="0">
                <a:solidFill>
                  <a:srgbClr val="000000"/>
                </a:solidFill>
              </a:rPr>
              <a:t>23</a:t>
            </a:fld>
            <a:endParaRPr lang="en-GB" altLang="da-DK" dirty="0">
              <a:solidFill>
                <a:srgbClr val="00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4C7576F-09D3-8690-2B49-95B0C3113B1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77276" y="1195714"/>
            <a:ext cx="11726153" cy="5204367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BA4C42A6-21B0-EDC4-E183-5BC57C35D031}"/>
              </a:ext>
            </a:extLst>
          </p:cNvPr>
          <p:cNvSpPr txBox="1"/>
          <p:nvPr/>
        </p:nvSpPr>
        <p:spPr>
          <a:xfrm rot="16200000">
            <a:off x="-160879" y="3321859"/>
            <a:ext cx="12763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/>
              <a:t>比例（</a:t>
            </a:r>
            <a:r>
              <a:rPr lang="en-US" altLang="zh-CN" b="1" dirty="0"/>
              <a:t>%</a:t>
            </a:r>
            <a:r>
              <a:rPr lang="zh-CN" altLang="en-US" b="1" dirty="0"/>
              <a:t>）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3CFD7CE-833A-94A7-0729-F455EE0B6E70}"/>
              </a:ext>
            </a:extLst>
          </p:cNvPr>
          <p:cNvSpPr txBox="1"/>
          <p:nvPr/>
        </p:nvSpPr>
        <p:spPr>
          <a:xfrm>
            <a:off x="6021352" y="621541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/>
              <a:t>改进对象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52641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8335"/>
    </mc:Choice>
    <mc:Fallback xmlns="">
      <p:transition spd="slow" advTm="58335"/>
    </mc:Fallback>
  </mc:AlternateContent>
  <p:extLst>
    <p:ext uri="{E180D4A7-C9FB-4DFB-919C-405C955672EB}">
      <p14:showEvtLst xmlns:p14="http://schemas.microsoft.com/office/powerpoint/2010/main">
        <p14:playEvt time="47893" objId="4"/>
        <p14:stopEvt time="56519" objId="4"/>
      </p14:showEvtLst>
    </p:ext>
  </p:extLs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4CBD8B-08BE-536F-044C-F366B92DEA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5489479-38E2-2C45-3741-1F19106260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400" y="116814"/>
            <a:ext cx="11379200" cy="584775"/>
          </a:xfr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/>
          <a:p>
            <a:pPr algn="ctr"/>
            <a:r>
              <a:rPr lang="zh-CN" altLang="en-US" sz="3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3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10</a:t>
            </a:r>
            <a:r>
              <a:rPr lang="zh-CN" altLang="en-US" sz="3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题  关于实践教学环节您认为迫切需要改进的是？</a:t>
            </a:r>
            <a:endParaRPr lang="zh-CN" altLang="en-US" sz="3200" b="1" dirty="0">
              <a:solidFill>
                <a:srgbClr val="0033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CEA4729B-82CD-1B2A-E70A-58155B0181A1}"/>
              </a:ext>
            </a:extLst>
          </p:cNvPr>
          <p:cNvSpPr txBox="1"/>
          <p:nvPr/>
        </p:nvSpPr>
        <p:spPr>
          <a:xfrm>
            <a:off x="11760835" y="6400081"/>
            <a:ext cx="431165" cy="457200"/>
          </a:xfrm>
          <a:prstGeom prst="rect">
            <a:avLst/>
          </a:prstGeom>
        </p:spPr>
        <p:txBody>
          <a:bodyPr/>
          <a:lstStyle>
            <a:defPPr>
              <a:defRPr lang="da-DK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E6072FA8-668C-46EA-B154-4A6028CE30C8}" type="slidenum">
              <a:rPr lang="en-GB" altLang="da-DK" smtClean="0">
                <a:solidFill>
                  <a:srgbClr val="000000"/>
                </a:solidFill>
              </a:rPr>
              <a:t>24</a:t>
            </a:fld>
            <a:endParaRPr lang="en-GB" altLang="da-DK" dirty="0">
              <a:solidFill>
                <a:srgbClr val="000000"/>
              </a:solidFill>
            </a:endParaRPr>
          </a:p>
        </p:txBody>
      </p:sp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id="{45220C00-7494-4F3D-8F23-4B829A40C9A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27810516"/>
              </p:ext>
            </p:extLst>
          </p:nvPr>
        </p:nvGraphicFramePr>
        <p:xfrm>
          <a:off x="-1423697" y="899146"/>
          <a:ext cx="9067801" cy="60300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文本框 7">
            <a:extLst>
              <a:ext uri="{FF2B5EF4-FFF2-40B4-BE49-F238E27FC236}">
                <a16:creationId xmlns:a16="http://schemas.microsoft.com/office/drawing/2014/main" id="{E682C4C9-C2C9-D45F-2B63-0768B303CD20}"/>
              </a:ext>
            </a:extLst>
          </p:cNvPr>
          <p:cNvSpPr txBox="1"/>
          <p:nvPr/>
        </p:nvSpPr>
        <p:spPr>
          <a:xfrm>
            <a:off x="7559546" y="4231401"/>
            <a:ext cx="30071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所有工作年限均排第一</a:t>
            </a:r>
          </a:p>
        </p:txBody>
      </p:sp>
      <p:sp>
        <p:nvSpPr>
          <p:cNvPr id="11" name="文本框 7">
            <a:extLst>
              <a:ext uri="{FF2B5EF4-FFF2-40B4-BE49-F238E27FC236}">
                <a16:creationId xmlns:a16="http://schemas.microsoft.com/office/drawing/2014/main" id="{A321DCD0-E24B-0ED9-A3F4-553C93198EDC}"/>
              </a:ext>
            </a:extLst>
          </p:cNvPr>
          <p:cNvSpPr txBox="1"/>
          <p:nvPr/>
        </p:nvSpPr>
        <p:spPr>
          <a:xfrm>
            <a:off x="7559546" y="2849226"/>
            <a:ext cx="30071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所有工作年限均排第二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B60AB9B-3338-1181-79A2-E1B6D20A6B45}"/>
              </a:ext>
            </a:extLst>
          </p:cNvPr>
          <p:cNvSpPr txBox="1"/>
          <p:nvPr/>
        </p:nvSpPr>
        <p:spPr>
          <a:xfrm>
            <a:off x="5832752" y="146853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工作年限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81512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8335"/>
    </mc:Choice>
    <mc:Fallback xmlns="">
      <p:transition spd="slow" advTm="58335"/>
    </mc:Fallback>
  </mc:AlternateContent>
  <p:extLst>
    <p:ext uri="{E180D4A7-C9FB-4DFB-919C-405C955672EB}">
      <p14:showEvtLst xmlns:p14="http://schemas.microsoft.com/office/powerpoint/2010/main">
        <p14:playEvt time="47893" objId="4"/>
        <p14:stopEvt time="56519" objId="4"/>
      </p14:showEvtLst>
    </p:ext>
  </p:extLs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9EED6B-45FA-736E-4654-C82AB95CD9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212F5F3-62FA-55D3-9533-224F96AEC9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400" y="116814"/>
            <a:ext cx="11379200" cy="584775"/>
          </a:xfr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/>
          <a:p>
            <a:pPr algn="ctr"/>
            <a:r>
              <a:rPr lang="zh-CN" altLang="en-US" sz="3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3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10</a:t>
            </a:r>
            <a:r>
              <a:rPr lang="zh-CN" altLang="en-US" sz="3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题  关于实践教学环节您认为迫切需要改进的是？</a:t>
            </a:r>
            <a:endParaRPr lang="zh-CN" altLang="en-US" sz="3200" b="1" dirty="0">
              <a:solidFill>
                <a:srgbClr val="0033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18EA8E21-12E1-6602-CB70-A935702319AA}"/>
              </a:ext>
            </a:extLst>
          </p:cNvPr>
          <p:cNvSpPr txBox="1"/>
          <p:nvPr/>
        </p:nvSpPr>
        <p:spPr>
          <a:xfrm>
            <a:off x="11760835" y="6400081"/>
            <a:ext cx="431165" cy="457200"/>
          </a:xfrm>
          <a:prstGeom prst="rect">
            <a:avLst/>
          </a:prstGeom>
        </p:spPr>
        <p:txBody>
          <a:bodyPr/>
          <a:lstStyle>
            <a:defPPr>
              <a:defRPr lang="da-DK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E6072FA8-668C-46EA-B154-4A6028CE30C8}" type="slidenum">
              <a:rPr lang="en-GB" altLang="da-DK" smtClean="0">
                <a:solidFill>
                  <a:srgbClr val="000000"/>
                </a:solidFill>
              </a:rPr>
              <a:t>25</a:t>
            </a:fld>
            <a:endParaRPr lang="en-GB" altLang="da-DK" dirty="0">
              <a:solidFill>
                <a:srgbClr val="000000"/>
              </a:solidFill>
            </a:endParaRP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B180C7C8-8EAC-4A6B-B71F-61F4C36F88D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96147056"/>
              </p:ext>
            </p:extLst>
          </p:nvPr>
        </p:nvGraphicFramePr>
        <p:xfrm>
          <a:off x="-1322264" y="827908"/>
          <a:ext cx="9067801" cy="60300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文本框 7">
            <a:extLst>
              <a:ext uri="{FF2B5EF4-FFF2-40B4-BE49-F238E27FC236}">
                <a16:creationId xmlns:a16="http://schemas.microsoft.com/office/drawing/2014/main" id="{B7FF79C0-B0A2-3AE5-8102-8F7BE89A296D}"/>
              </a:ext>
            </a:extLst>
          </p:cNvPr>
          <p:cNvSpPr txBox="1"/>
          <p:nvPr/>
        </p:nvSpPr>
        <p:spPr>
          <a:xfrm>
            <a:off x="7628152" y="4240794"/>
            <a:ext cx="335668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所有单位均排第一</a:t>
            </a:r>
          </a:p>
        </p:txBody>
      </p:sp>
      <p:sp>
        <p:nvSpPr>
          <p:cNvPr id="7" name="文本框 7">
            <a:extLst>
              <a:ext uri="{FF2B5EF4-FFF2-40B4-BE49-F238E27FC236}">
                <a16:creationId xmlns:a16="http://schemas.microsoft.com/office/drawing/2014/main" id="{D2D1200F-DF5A-22AF-DF1D-842BB12E5BA3}"/>
              </a:ext>
            </a:extLst>
          </p:cNvPr>
          <p:cNvSpPr txBox="1"/>
          <p:nvPr/>
        </p:nvSpPr>
        <p:spPr>
          <a:xfrm>
            <a:off x="7628152" y="2833347"/>
            <a:ext cx="291543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所有单位均第二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62615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8335"/>
    </mc:Choice>
    <mc:Fallback xmlns="">
      <p:transition spd="slow" advTm="58335"/>
    </mc:Fallback>
  </mc:AlternateContent>
  <p:extLst>
    <p:ext uri="{E180D4A7-C9FB-4DFB-919C-405C955672EB}">
      <p14:showEvtLst xmlns:p14="http://schemas.microsoft.com/office/powerpoint/2010/main">
        <p14:playEvt time="47893" objId="4"/>
        <p14:stopEvt time="56519" objId="4"/>
      </p14:showEvtLst>
    </p:ext>
  </p:extLs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9CFC27-375C-6E78-E98B-79A573FF12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F5EA394-356B-791C-1B77-C9D2703763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400" y="116814"/>
            <a:ext cx="11379200" cy="584775"/>
          </a:xfr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/>
          <a:p>
            <a:pPr algn="ctr"/>
            <a:r>
              <a:rPr lang="zh-CN" altLang="en-US" sz="3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3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10</a:t>
            </a:r>
            <a:r>
              <a:rPr lang="zh-CN" altLang="en-US" sz="3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题  关于实践教学环节您认为迫切需要改进的是？</a:t>
            </a:r>
            <a:endParaRPr lang="zh-CN" altLang="en-US" sz="3200" b="1" dirty="0">
              <a:solidFill>
                <a:srgbClr val="0033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ECF08BC6-FD95-9C59-2A38-FF305D227756}"/>
              </a:ext>
            </a:extLst>
          </p:cNvPr>
          <p:cNvSpPr txBox="1"/>
          <p:nvPr/>
        </p:nvSpPr>
        <p:spPr>
          <a:xfrm>
            <a:off x="11760835" y="6400081"/>
            <a:ext cx="431165" cy="457200"/>
          </a:xfrm>
          <a:prstGeom prst="rect">
            <a:avLst/>
          </a:prstGeom>
        </p:spPr>
        <p:txBody>
          <a:bodyPr/>
          <a:lstStyle>
            <a:defPPr>
              <a:defRPr lang="da-DK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E6072FA8-668C-46EA-B154-4A6028CE30C8}" type="slidenum">
              <a:rPr lang="en-GB" altLang="da-DK" smtClean="0">
                <a:solidFill>
                  <a:srgbClr val="000000"/>
                </a:solidFill>
              </a:rPr>
              <a:t>26</a:t>
            </a:fld>
            <a:endParaRPr lang="en-GB" altLang="da-DK" dirty="0">
              <a:solidFill>
                <a:srgbClr val="00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85137A0-E4DE-6223-C5C2-50CF18617609}"/>
              </a:ext>
            </a:extLst>
          </p:cNvPr>
          <p:cNvSpPr txBox="1"/>
          <p:nvPr/>
        </p:nvSpPr>
        <p:spPr>
          <a:xfrm>
            <a:off x="1875130" y="1077456"/>
            <a:ext cx="9885706" cy="5324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p"/>
            </a:pPr>
            <a:r>
              <a:rPr lang="zh-CN" altLang="en-US" dirty="0">
                <a:latin typeface="+mn-ea"/>
              </a:rPr>
              <a:t>课程实验</a:t>
            </a:r>
            <a:r>
              <a:rPr lang="en-US" altLang="zh-CN" dirty="0">
                <a:latin typeface="+mn-ea"/>
              </a:rPr>
              <a:t>〖</a:t>
            </a:r>
            <a:r>
              <a:rPr lang="zh-CN" altLang="en-US" dirty="0">
                <a:latin typeface="+mn-ea"/>
              </a:rPr>
              <a:t>实验偏老旧</a:t>
            </a:r>
            <a:r>
              <a:rPr lang="en-US" altLang="zh-CN" dirty="0">
                <a:latin typeface="+mn-ea"/>
              </a:rPr>
              <a:t>〗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p"/>
            </a:pPr>
            <a:r>
              <a:rPr lang="zh-CN" altLang="en-US" dirty="0">
                <a:latin typeface="+mn-ea"/>
              </a:rPr>
              <a:t>课程实验</a:t>
            </a:r>
            <a:r>
              <a:rPr lang="en-US" altLang="zh-CN" dirty="0">
                <a:latin typeface="+mn-ea"/>
              </a:rPr>
              <a:t>〖</a:t>
            </a:r>
            <a:r>
              <a:rPr lang="zh-CN" altLang="en-US" b="1" dirty="0">
                <a:solidFill>
                  <a:srgbClr val="C00000"/>
                </a:solidFill>
                <a:latin typeface="+mn-ea"/>
              </a:rPr>
              <a:t>增加探究性实验，综合性实验</a:t>
            </a:r>
            <a:r>
              <a:rPr lang="en-US" altLang="zh-CN" dirty="0">
                <a:latin typeface="+mn-ea"/>
              </a:rPr>
              <a:t>〗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p"/>
            </a:pPr>
            <a:r>
              <a:rPr lang="zh-CN" altLang="en-US" dirty="0">
                <a:latin typeface="+mn-ea"/>
              </a:rPr>
              <a:t>课程实验</a:t>
            </a:r>
            <a:r>
              <a:rPr lang="en-US" altLang="zh-CN" dirty="0">
                <a:latin typeface="+mn-ea"/>
              </a:rPr>
              <a:t>〖</a:t>
            </a:r>
            <a:r>
              <a:rPr lang="zh-CN" altLang="en-US" dirty="0">
                <a:latin typeface="+mn-ea"/>
              </a:rPr>
              <a:t>课程实验难度太低，对学生能力锻炼有限</a:t>
            </a:r>
            <a:r>
              <a:rPr lang="en-US" altLang="zh-CN" dirty="0">
                <a:latin typeface="+mn-ea"/>
              </a:rPr>
              <a:t>〗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p"/>
            </a:pPr>
            <a:endParaRPr lang="en-US" altLang="zh-CN" dirty="0">
              <a:latin typeface="+mn-ea"/>
            </a:endParaRP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p"/>
            </a:pPr>
            <a:r>
              <a:rPr lang="zh-CN" altLang="en-US" dirty="0">
                <a:latin typeface="+mn-ea"/>
              </a:rPr>
              <a:t>设计</a:t>
            </a:r>
            <a:r>
              <a:rPr lang="en-US" altLang="zh-CN" dirty="0">
                <a:latin typeface="+mn-ea"/>
              </a:rPr>
              <a:t>〖</a:t>
            </a:r>
            <a:r>
              <a:rPr lang="zh-CN" altLang="en-US" b="1" dirty="0">
                <a:solidFill>
                  <a:srgbClr val="C00000"/>
                </a:solidFill>
                <a:latin typeface="+mn-ea"/>
              </a:rPr>
              <a:t>应该与时俱进</a:t>
            </a:r>
            <a:r>
              <a:rPr lang="en-US" altLang="zh-CN" dirty="0">
                <a:latin typeface="+mn-ea"/>
              </a:rPr>
              <a:t>〗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p"/>
            </a:pPr>
            <a:r>
              <a:rPr lang="zh-CN" altLang="en-US" dirty="0">
                <a:latin typeface="+mn-ea"/>
              </a:rPr>
              <a:t>设计</a:t>
            </a:r>
            <a:r>
              <a:rPr lang="en-US" altLang="zh-CN" dirty="0">
                <a:latin typeface="+mn-ea"/>
              </a:rPr>
              <a:t>〖</a:t>
            </a:r>
            <a:r>
              <a:rPr lang="zh-CN" altLang="en-US" dirty="0">
                <a:latin typeface="+mn-ea"/>
              </a:rPr>
              <a:t>简单重复，考核要求低</a:t>
            </a:r>
            <a:r>
              <a:rPr lang="en-US" altLang="zh-CN" dirty="0">
                <a:latin typeface="+mn-ea"/>
              </a:rPr>
              <a:t>〗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p"/>
            </a:pPr>
            <a:r>
              <a:rPr lang="zh-CN" altLang="en-US" dirty="0">
                <a:latin typeface="+mn-ea"/>
              </a:rPr>
              <a:t>设计</a:t>
            </a:r>
            <a:r>
              <a:rPr lang="en-US" altLang="zh-CN" dirty="0">
                <a:latin typeface="+mn-ea"/>
              </a:rPr>
              <a:t>〖</a:t>
            </a:r>
            <a:r>
              <a:rPr lang="zh-CN" altLang="en-US" dirty="0">
                <a:latin typeface="+mn-ea"/>
              </a:rPr>
              <a:t>未能跟上行业发展，大部分还是设计传统的暖通空调系统。</a:t>
            </a:r>
            <a:r>
              <a:rPr lang="en-US" altLang="zh-CN" dirty="0">
                <a:latin typeface="+mn-ea"/>
              </a:rPr>
              <a:t>〗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p"/>
            </a:pPr>
            <a:r>
              <a:rPr lang="zh-CN" altLang="en-US" dirty="0">
                <a:latin typeface="+mn-ea"/>
              </a:rPr>
              <a:t>设计</a:t>
            </a:r>
            <a:r>
              <a:rPr lang="en-US" altLang="zh-CN" dirty="0">
                <a:latin typeface="+mn-ea"/>
              </a:rPr>
              <a:t>〖</a:t>
            </a:r>
            <a:r>
              <a:rPr lang="zh-CN" altLang="en-US" dirty="0">
                <a:latin typeface="+mn-ea"/>
              </a:rPr>
              <a:t>既有建筑暖通空调系统节能改造设计</a:t>
            </a:r>
            <a:r>
              <a:rPr lang="en-US" altLang="zh-CN" dirty="0">
                <a:latin typeface="+mn-ea"/>
              </a:rPr>
              <a:t>〗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p"/>
            </a:pPr>
            <a:endParaRPr lang="en-US" altLang="zh-CN" dirty="0">
              <a:latin typeface="+mn-ea"/>
            </a:endParaRP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p"/>
            </a:pPr>
            <a:r>
              <a:rPr lang="zh-CN" altLang="en-US" dirty="0">
                <a:latin typeface="+mn-ea"/>
              </a:rPr>
              <a:t>实习</a:t>
            </a:r>
            <a:r>
              <a:rPr lang="en-US" altLang="zh-CN" dirty="0">
                <a:latin typeface="+mn-ea"/>
              </a:rPr>
              <a:t>〖</a:t>
            </a:r>
            <a:r>
              <a:rPr lang="zh-CN" altLang="en-US" dirty="0">
                <a:latin typeface="+mn-ea"/>
              </a:rPr>
              <a:t>很多学校认识实习、生产实习、毕业实习都是去</a:t>
            </a:r>
            <a:r>
              <a:rPr lang="zh-CN" altLang="en-US" b="1" dirty="0">
                <a:solidFill>
                  <a:srgbClr val="C00000"/>
                </a:solidFill>
                <a:latin typeface="+mn-ea"/>
              </a:rPr>
              <a:t>参观</a:t>
            </a:r>
            <a:r>
              <a:rPr lang="zh-CN" altLang="en-US" dirty="0">
                <a:latin typeface="+mn-ea"/>
              </a:rPr>
              <a:t>学习，缺少动手环节</a:t>
            </a:r>
            <a:r>
              <a:rPr lang="en-US" altLang="zh-CN" dirty="0">
                <a:latin typeface="+mn-ea"/>
              </a:rPr>
              <a:t>〗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p"/>
            </a:pPr>
            <a:r>
              <a:rPr lang="zh-CN" altLang="en-US" dirty="0">
                <a:latin typeface="+mn-ea"/>
              </a:rPr>
              <a:t>实习</a:t>
            </a:r>
            <a:r>
              <a:rPr lang="en-US" altLang="zh-CN" dirty="0">
                <a:latin typeface="+mn-ea"/>
              </a:rPr>
              <a:t>〖</a:t>
            </a:r>
            <a:r>
              <a:rPr lang="zh-CN" altLang="en-US" dirty="0">
                <a:latin typeface="+mn-ea"/>
              </a:rPr>
              <a:t>实习接触专业前沿的东西少，绝大部分是</a:t>
            </a:r>
            <a:r>
              <a:rPr lang="zh-CN" altLang="en-US" b="1" dirty="0">
                <a:solidFill>
                  <a:srgbClr val="C00000"/>
                </a:solidFill>
                <a:latin typeface="+mn-ea"/>
              </a:rPr>
              <a:t>传统的暖通空调系统</a:t>
            </a:r>
            <a:r>
              <a:rPr lang="zh-CN" altLang="en-US" dirty="0">
                <a:latin typeface="+mn-ea"/>
              </a:rPr>
              <a:t>。</a:t>
            </a:r>
            <a:r>
              <a:rPr lang="en-US" altLang="zh-CN" dirty="0">
                <a:latin typeface="+mn-ea"/>
              </a:rPr>
              <a:t>〗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p"/>
            </a:pPr>
            <a:r>
              <a:rPr lang="zh-CN" altLang="en-US" dirty="0">
                <a:latin typeface="+mn-ea"/>
              </a:rPr>
              <a:t>实习</a:t>
            </a:r>
            <a:r>
              <a:rPr lang="en-US" altLang="zh-CN" dirty="0">
                <a:latin typeface="+mn-ea"/>
              </a:rPr>
              <a:t>〖</a:t>
            </a:r>
            <a:r>
              <a:rPr lang="zh-CN" altLang="en-US" dirty="0">
                <a:latin typeface="+mn-ea"/>
              </a:rPr>
              <a:t>理论教学多，根据学生兴趣增加工程实习</a:t>
            </a:r>
            <a:r>
              <a:rPr lang="en-US" altLang="zh-CN" dirty="0">
                <a:latin typeface="+mn-ea"/>
              </a:rPr>
              <a:t>〗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p"/>
            </a:pPr>
            <a:r>
              <a:rPr lang="zh-CN" altLang="en-US" dirty="0">
                <a:latin typeface="+mn-ea"/>
              </a:rPr>
              <a:t>实习</a:t>
            </a:r>
            <a:r>
              <a:rPr lang="en-US" altLang="zh-CN" dirty="0">
                <a:latin typeface="+mn-ea"/>
              </a:rPr>
              <a:t>〖</a:t>
            </a:r>
            <a:r>
              <a:rPr lang="zh-CN" altLang="en-US" dirty="0">
                <a:latin typeface="+mn-ea"/>
              </a:rPr>
              <a:t>生产实习，基本上都是没用</a:t>
            </a:r>
            <a:r>
              <a:rPr lang="en-US" altLang="zh-CN" dirty="0">
                <a:latin typeface="+mn-ea"/>
              </a:rPr>
              <a:t>〗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p"/>
            </a:pPr>
            <a:r>
              <a:rPr lang="zh-CN" altLang="en-US" dirty="0">
                <a:latin typeface="+mn-ea"/>
              </a:rPr>
              <a:t>实习</a:t>
            </a:r>
            <a:r>
              <a:rPr lang="en-US" altLang="zh-CN" dirty="0">
                <a:latin typeface="+mn-ea"/>
              </a:rPr>
              <a:t>〖</a:t>
            </a:r>
            <a:r>
              <a:rPr lang="zh-CN" altLang="en-US" dirty="0">
                <a:latin typeface="+mn-ea"/>
              </a:rPr>
              <a:t>金工实习可取消</a:t>
            </a:r>
            <a:r>
              <a:rPr lang="en-US" altLang="zh-CN" dirty="0">
                <a:latin typeface="+mn-ea"/>
              </a:rPr>
              <a:t>〗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p"/>
            </a:pPr>
            <a:r>
              <a:rPr lang="zh-CN" altLang="en-US" dirty="0">
                <a:latin typeface="+mn-ea"/>
              </a:rPr>
              <a:t>实习</a:t>
            </a:r>
            <a:r>
              <a:rPr lang="en-US" altLang="zh-CN" dirty="0">
                <a:latin typeface="+mn-ea"/>
              </a:rPr>
              <a:t>〖</a:t>
            </a:r>
            <a:r>
              <a:rPr lang="zh-CN" altLang="en-US" dirty="0">
                <a:latin typeface="+mn-ea"/>
              </a:rPr>
              <a:t>新技术、新材料、新设备</a:t>
            </a:r>
            <a:r>
              <a:rPr lang="en-US" altLang="zh-CN" dirty="0">
                <a:latin typeface="+mn-ea"/>
              </a:rPr>
              <a:t>〗</a:t>
            </a:r>
            <a:endParaRPr lang="zh-CN" altLang="en-US" dirty="0">
              <a:latin typeface="+mn-ea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6FFC51F-6094-AF4F-8059-7DB457B3B60E}"/>
              </a:ext>
            </a:extLst>
          </p:cNvPr>
          <p:cNvSpPr txBox="1"/>
          <p:nvPr/>
        </p:nvSpPr>
        <p:spPr>
          <a:xfrm>
            <a:off x="299506" y="3561861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/>
              <a:t>【</a:t>
            </a:r>
            <a:r>
              <a:rPr lang="zh-CN" altLang="en-US" sz="2000" b="1" dirty="0"/>
              <a:t>其它</a:t>
            </a:r>
            <a:r>
              <a:rPr lang="en-US" altLang="zh-CN" sz="2000" b="1" dirty="0"/>
              <a:t>】</a:t>
            </a:r>
            <a:endParaRPr lang="zh-CN" altLang="en-US" sz="2000" b="1" dirty="0"/>
          </a:p>
        </p:txBody>
      </p:sp>
      <p:sp>
        <p:nvSpPr>
          <p:cNvPr id="12" name="左大括号 11">
            <a:extLst>
              <a:ext uri="{FF2B5EF4-FFF2-40B4-BE49-F238E27FC236}">
                <a16:creationId xmlns:a16="http://schemas.microsoft.com/office/drawing/2014/main" id="{6EC66993-D889-3186-3DD2-92C0EBAEBF49}"/>
              </a:ext>
            </a:extLst>
          </p:cNvPr>
          <p:cNvSpPr/>
          <p:nvPr/>
        </p:nvSpPr>
        <p:spPr bwMode="auto">
          <a:xfrm>
            <a:off x="1372540" y="1287624"/>
            <a:ext cx="502589" cy="4948584"/>
          </a:xfrm>
          <a:prstGeom prst="leftBrace">
            <a:avLst>
              <a:gd name="adj1" fmla="val 28062"/>
              <a:gd name="adj2" fmla="val 50000"/>
            </a:avLst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24647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8335"/>
    </mc:Choice>
    <mc:Fallback xmlns="">
      <p:transition spd="slow" advTm="58335"/>
    </mc:Fallback>
  </mc:AlternateContent>
  <p:extLst>
    <p:ext uri="{E180D4A7-C9FB-4DFB-919C-405C955672EB}">
      <p14:showEvtLst xmlns:p14="http://schemas.microsoft.com/office/powerpoint/2010/main">
        <p14:playEvt time="47893" objId="4"/>
        <p14:stopEvt time="56519" objId="4"/>
      </p14:showEvtLst>
    </p:ext>
  </p:extLs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450D04-3483-3790-6579-1CD1EBA03F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30CECB0-8DCD-840B-62A6-BC52109DC1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400" y="116814"/>
            <a:ext cx="11379200" cy="584775"/>
          </a:xfr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/>
          <a:p>
            <a:pPr algn="ctr"/>
            <a:r>
              <a:rPr lang="zh-CN" altLang="en-US" sz="3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3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11</a:t>
            </a:r>
            <a:r>
              <a:rPr lang="zh-CN" altLang="en-US" sz="3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题  您认为课程体系改革最大的瓶颈是什么？</a:t>
            </a:r>
            <a:endParaRPr lang="zh-CN" altLang="en-US" sz="3200" b="1" dirty="0">
              <a:solidFill>
                <a:srgbClr val="0033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77BE6E4C-34B9-C23C-2F4E-C191FC14A08D}"/>
              </a:ext>
            </a:extLst>
          </p:cNvPr>
          <p:cNvSpPr txBox="1"/>
          <p:nvPr/>
        </p:nvSpPr>
        <p:spPr>
          <a:xfrm>
            <a:off x="11760835" y="6400081"/>
            <a:ext cx="431165" cy="457200"/>
          </a:xfrm>
          <a:prstGeom prst="rect">
            <a:avLst/>
          </a:prstGeom>
        </p:spPr>
        <p:txBody>
          <a:bodyPr/>
          <a:lstStyle>
            <a:defPPr>
              <a:defRPr lang="da-DK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E6072FA8-668C-46EA-B154-4A6028CE30C8}" type="slidenum">
              <a:rPr lang="en-GB" altLang="da-DK" smtClean="0">
                <a:solidFill>
                  <a:srgbClr val="000000"/>
                </a:solidFill>
              </a:rPr>
              <a:t>27</a:t>
            </a:fld>
            <a:endParaRPr lang="en-GB" altLang="da-DK" dirty="0">
              <a:solidFill>
                <a:srgbClr val="000000"/>
              </a:solidFill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AC37B24-A012-1369-8B48-2303C28951A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0712" t="24548" r="17775" b="3937"/>
          <a:stretch/>
        </p:blipFill>
        <p:spPr>
          <a:xfrm>
            <a:off x="468312" y="1744336"/>
            <a:ext cx="11115983" cy="412120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3835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8335"/>
    </mc:Choice>
    <mc:Fallback xmlns="">
      <p:transition spd="slow" advTm="58335"/>
    </mc:Fallback>
  </mc:AlternateContent>
  <p:extLst>
    <p:ext uri="{E180D4A7-C9FB-4DFB-919C-405C955672EB}">
      <p14:showEvtLst xmlns:p14="http://schemas.microsoft.com/office/powerpoint/2010/main">
        <p14:playEvt time="47893" objId="4"/>
        <p14:stopEvt time="56519" objId="4"/>
      </p14:showEvtLst>
    </p:ext>
  </p:extLs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C621D1-C55A-8D72-1CA5-341139AC5A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76D442A-51B7-B05D-3006-4F78A90BBD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400" y="116814"/>
            <a:ext cx="11379200" cy="584775"/>
          </a:xfr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/>
          <a:p>
            <a:pPr algn="ctr"/>
            <a:r>
              <a:rPr lang="zh-CN" altLang="en-US" sz="3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3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11</a:t>
            </a:r>
            <a:r>
              <a:rPr lang="zh-CN" altLang="en-US" sz="3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题  您认为课程体系改革最大的瓶颈是什么？</a:t>
            </a:r>
            <a:endParaRPr lang="zh-CN" altLang="en-US" sz="3200" b="1" dirty="0">
              <a:solidFill>
                <a:srgbClr val="0033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74C0D0C9-0844-6227-A8DF-11C6072F96BB}"/>
              </a:ext>
            </a:extLst>
          </p:cNvPr>
          <p:cNvSpPr txBox="1"/>
          <p:nvPr/>
        </p:nvSpPr>
        <p:spPr>
          <a:xfrm>
            <a:off x="11760835" y="6400081"/>
            <a:ext cx="431165" cy="457200"/>
          </a:xfrm>
          <a:prstGeom prst="rect">
            <a:avLst/>
          </a:prstGeom>
        </p:spPr>
        <p:txBody>
          <a:bodyPr/>
          <a:lstStyle>
            <a:defPPr>
              <a:defRPr lang="da-DK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E6072FA8-668C-46EA-B154-4A6028CE30C8}" type="slidenum">
              <a:rPr lang="en-GB" altLang="da-DK" smtClean="0">
                <a:solidFill>
                  <a:srgbClr val="000000"/>
                </a:solidFill>
              </a:rPr>
              <a:t>28</a:t>
            </a:fld>
            <a:endParaRPr lang="en-GB" altLang="da-DK" dirty="0">
              <a:solidFill>
                <a:srgbClr val="000000"/>
              </a:solidFill>
            </a:endParaRP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EE8B1F5D-3BBF-472D-AD69-78C851F05DA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50698219"/>
              </p:ext>
            </p:extLst>
          </p:nvPr>
        </p:nvGraphicFramePr>
        <p:xfrm>
          <a:off x="160338" y="989295"/>
          <a:ext cx="9067801" cy="58333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文本框 7">
            <a:extLst>
              <a:ext uri="{FF2B5EF4-FFF2-40B4-BE49-F238E27FC236}">
                <a16:creationId xmlns:a16="http://schemas.microsoft.com/office/drawing/2014/main" id="{B7FB7252-6F19-84BD-52BF-04C1116C4C1B}"/>
              </a:ext>
            </a:extLst>
          </p:cNvPr>
          <p:cNvSpPr txBox="1"/>
          <p:nvPr/>
        </p:nvSpPr>
        <p:spPr>
          <a:xfrm>
            <a:off x="9035996" y="5630993"/>
            <a:ext cx="30071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所有工作年限均排第一</a:t>
            </a:r>
          </a:p>
        </p:txBody>
      </p:sp>
      <p:sp>
        <p:nvSpPr>
          <p:cNvPr id="6" name="文本框 7">
            <a:extLst>
              <a:ext uri="{FF2B5EF4-FFF2-40B4-BE49-F238E27FC236}">
                <a16:creationId xmlns:a16="http://schemas.microsoft.com/office/drawing/2014/main" id="{B86DCD6A-6BBB-F799-E1AB-9CA35F7E8937}"/>
              </a:ext>
            </a:extLst>
          </p:cNvPr>
          <p:cNvSpPr txBox="1"/>
          <p:nvPr/>
        </p:nvSpPr>
        <p:spPr>
          <a:xfrm>
            <a:off x="8990898" y="4589371"/>
            <a:ext cx="30071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/>
              <a:t>&lt;30</a:t>
            </a:r>
            <a:r>
              <a:rPr lang="zh-CN" altLang="en-US" dirty="0"/>
              <a:t>排第二</a:t>
            </a:r>
          </a:p>
        </p:txBody>
      </p:sp>
      <p:sp>
        <p:nvSpPr>
          <p:cNvPr id="7" name="文本框 7">
            <a:extLst>
              <a:ext uri="{FF2B5EF4-FFF2-40B4-BE49-F238E27FC236}">
                <a16:creationId xmlns:a16="http://schemas.microsoft.com/office/drawing/2014/main" id="{35C714E6-DA05-4932-0170-18F39FE1C030}"/>
              </a:ext>
            </a:extLst>
          </p:cNvPr>
          <p:cNvSpPr txBox="1"/>
          <p:nvPr/>
        </p:nvSpPr>
        <p:spPr>
          <a:xfrm>
            <a:off x="8990898" y="3536642"/>
            <a:ext cx="30071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/>
              <a:t>&gt;30</a:t>
            </a:r>
            <a:r>
              <a:rPr lang="zh-CN" altLang="en-US" dirty="0"/>
              <a:t>排第二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67F4BD8-62C1-AAAE-0E60-D19EA2C1EA7F}"/>
              </a:ext>
            </a:extLst>
          </p:cNvPr>
          <p:cNvSpPr txBox="1"/>
          <p:nvPr/>
        </p:nvSpPr>
        <p:spPr>
          <a:xfrm>
            <a:off x="7423808" y="156511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工作年限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92014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8335"/>
    </mc:Choice>
    <mc:Fallback xmlns="">
      <p:transition spd="slow" advTm="58335"/>
    </mc:Fallback>
  </mc:AlternateContent>
  <p:extLst>
    <p:ext uri="{E180D4A7-C9FB-4DFB-919C-405C955672EB}">
      <p14:showEvtLst xmlns:p14="http://schemas.microsoft.com/office/powerpoint/2010/main">
        <p14:playEvt time="47893" objId="4"/>
        <p14:stopEvt time="56519" objId="4"/>
      </p14:showEvtLst>
    </p:ext>
  </p:extLs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10F0CF-F470-61A7-B60C-896B1FDF6F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1A3DE15-E9B6-5286-5B05-170DD0DB38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400" y="116814"/>
            <a:ext cx="11379200" cy="584775"/>
          </a:xfr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/>
          <a:p>
            <a:pPr algn="ctr"/>
            <a:r>
              <a:rPr lang="zh-CN" altLang="en-US" sz="3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3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11</a:t>
            </a:r>
            <a:r>
              <a:rPr lang="zh-CN" altLang="en-US" sz="3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题  您认为课程体系改革最大的瓶颈是什么？</a:t>
            </a:r>
            <a:endParaRPr lang="zh-CN" altLang="en-US" sz="3200" b="1" dirty="0">
              <a:solidFill>
                <a:srgbClr val="0033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20E01CE9-41B9-315B-C4DC-0776F7C083C9}"/>
              </a:ext>
            </a:extLst>
          </p:cNvPr>
          <p:cNvSpPr txBox="1"/>
          <p:nvPr/>
        </p:nvSpPr>
        <p:spPr>
          <a:xfrm>
            <a:off x="11760835" y="6400081"/>
            <a:ext cx="431165" cy="457200"/>
          </a:xfrm>
          <a:prstGeom prst="rect">
            <a:avLst/>
          </a:prstGeom>
        </p:spPr>
        <p:txBody>
          <a:bodyPr/>
          <a:lstStyle>
            <a:defPPr>
              <a:defRPr lang="da-DK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E6072FA8-668C-46EA-B154-4A6028CE30C8}" type="slidenum">
              <a:rPr lang="en-GB" altLang="da-DK" smtClean="0">
                <a:solidFill>
                  <a:srgbClr val="000000"/>
                </a:solidFill>
              </a:rPr>
              <a:t>29</a:t>
            </a:fld>
            <a:endParaRPr lang="en-GB" altLang="da-DK" dirty="0">
              <a:solidFill>
                <a:srgbClr val="000000"/>
              </a:solidFill>
            </a:endParaRPr>
          </a:p>
        </p:txBody>
      </p:sp>
      <p:graphicFrame>
        <p:nvGraphicFramePr>
          <p:cNvPr id="9" name="图表 8">
            <a:extLst>
              <a:ext uri="{FF2B5EF4-FFF2-40B4-BE49-F238E27FC236}">
                <a16:creationId xmlns:a16="http://schemas.microsoft.com/office/drawing/2014/main" id="{F344D72C-CF69-439D-B188-7F4A60B124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0495111"/>
              </p:ext>
            </p:extLst>
          </p:nvPr>
        </p:nvGraphicFramePr>
        <p:xfrm>
          <a:off x="209550" y="839258"/>
          <a:ext cx="9067801" cy="58333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文本框 7">
            <a:extLst>
              <a:ext uri="{FF2B5EF4-FFF2-40B4-BE49-F238E27FC236}">
                <a16:creationId xmlns:a16="http://schemas.microsoft.com/office/drawing/2014/main" id="{2839D2C5-D1DF-94F6-AB00-36A82E09C0D3}"/>
              </a:ext>
            </a:extLst>
          </p:cNvPr>
          <p:cNvSpPr txBox="1"/>
          <p:nvPr/>
        </p:nvSpPr>
        <p:spPr>
          <a:xfrm>
            <a:off x="9065067" y="5410452"/>
            <a:ext cx="27794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所有单位均排第一</a:t>
            </a:r>
          </a:p>
        </p:txBody>
      </p:sp>
      <p:sp>
        <p:nvSpPr>
          <p:cNvPr id="5" name="文本框 7">
            <a:extLst>
              <a:ext uri="{FF2B5EF4-FFF2-40B4-BE49-F238E27FC236}">
                <a16:creationId xmlns:a16="http://schemas.microsoft.com/office/drawing/2014/main" id="{C3F12B6E-69B2-F335-20EA-E1E83AE91B8D}"/>
              </a:ext>
            </a:extLst>
          </p:cNvPr>
          <p:cNvSpPr txBox="1"/>
          <p:nvPr/>
        </p:nvSpPr>
        <p:spPr>
          <a:xfrm>
            <a:off x="9060978" y="4395138"/>
            <a:ext cx="28448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设计院和其他企业排第二</a:t>
            </a:r>
          </a:p>
        </p:txBody>
      </p:sp>
      <p:sp>
        <p:nvSpPr>
          <p:cNvPr id="6" name="文本框 7">
            <a:extLst>
              <a:ext uri="{FF2B5EF4-FFF2-40B4-BE49-F238E27FC236}">
                <a16:creationId xmlns:a16="http://schemas.microsoft.com/office/drawing/2014/main" id="{AED79F5B-9B52-0038-CFBB-10023E3D14C2}"/>
              </a:ext>
            </a:extLst>
          </p:cNvPr>
          <p:cNvSpPr txBox="1"/>
          <p:nvPr/>
        </p:nvSpPr>
        <p:spPr>
          <a:xfrm>
            <a:off x="9060979" y="3501191"/>
            <a:ext cx="257628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高校排第二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1033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8335"/>
    </mc:Choice>
    <mc:Fallback xmlns="">
      <p:transition spd="slow" advTm="58335"/>
    </mc:Fallback>
  </mc:AlternateContent>
  <p:extLst>
    <p:ext uri="{E180D4A7-C9FB-4DFB-919C-405C955672EB}">
      <p14:showEvtLst xmlns:p14="http://schemas.microsoft.com/office/powerpoint/2010/main">
        <p14:playEvt time="47893" objId="4"/>
        <p14:stopEvt time="56519" objId="4"/>
      </p14:showEvtLst>
    </p:ext>
  </p:extLs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D4FE9D-74B5-900B-637F-A09404B80B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F831C1D-238E-FA98-699F-FA500973F0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400" y="116814"/>
            <a:ext cx="11379200" cy="584775"/>
          </a:xfr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/>
          <a:p>
            <a:pPr algn="ctr"/>
            <a:r>
              <a:rPr lang="zh-CN" altLang="en-US" sz="3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3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sz="3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题  您的性别？</a:t>
            </a:r>
            <a:endParaRPr lang="zh-CN" altLang="en-US" sz="3200" b="1" dirty="0">
              <a:solidFill>
                <a:srgbClr val="0033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A21471E4-7E7A-774C-8916-72D27660F336}"/>
              </a:ext>
            </a:extLst>
          </p:cNvPr>
          <p:cNvSpPr txBox="1"/>
          <p:nvPr/>
        </p:nvSpPr>
        <p:spPr>
          <a:xfrm>
            <a:off x="11760835" y="6400081"/>
            <a:ext cx="431165" cy="457200"/>
          </a:xfrm>
          <a:prstGeom prst="rect">
            <a:avLst/>
          </a:prstGeom>
        </p:spPr>
        <p:txBody>
          <a:bodyPr/>
          <a:lstStyle>
            <a:defPPr>
              <a:defRPr lang="da-DK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E6072FA8-668C-46EA-B154-4A6028CE30C8}" type="slidenum">
              <a:rPr lang="en-GB" altLang="da-DK" smtClean="0">
                <a:solidFill>
                  <a:srgbClr val="000000"/>
                </a:solidFill>
              </a:rPr>
              <a:t>3</a:t>
            </a:fld>
            <a:endParaRPr lang="en-GB" altLang="da-DK" dirty="0">
              <a:solidFill>
                <a:srgbClr val="00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65DC86F-28A4-8ACD-4BD2-D77A8BCD998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21414" t="13769" r="21335" b="13620"/>
          <a:stretch/>
        </p:blipFill>
        <p:spPr>
          <a:xfrm>
            <a:off x="2051304" y="1478280"/>
            <a:ext cx="8089392" cy="455371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56310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8335"/>
    </mc:Choice>
    <mc:Fallback xmlns="">
      <p:transition spd="slow" advTm="58335"/>
    </mc:Fallback>
  </mc:AlternateContent>
  <p:extLst>
    <p:ext uri="{E180D4A7-C9FB-4DFB-919C-405C955672EB}">
      <p14:showEvtLst xmlns:p14="http://schemas.microsoft.com/office/powerpoint/2010/main">
        <p14:playEvt time="47893" objId="4"/>
        <p14:stopEvt time="56519" objId="4"/>
      </p14:showEvtLst>
    </p:ext>
  </p:extLs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46972A-7B62-94F8-5611-615175A23D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E7BC201-54C9-C91B-2E4F-D18F4AC509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72569"/>
            <a:ext cx="12192000" cy="492443"/>
          </a:xfr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/>
          <a:p>
            <a:pPr algn="ctr"/>
            <a:r>
              <a:rPr lang="zh-CN" altLang="en-US" sz="26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26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12</a:t>
            </a:r>
            <a:r>
              <a:rPr lang="zh-CN" altLang="en-US" sz="26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题  您是否赞同减少公共核心知识单元，为各学校留出更大的特色办学空间？</a:t>
            </a:r>
            <a:endParaRPr lang="zh-CN" altLang="en-US" sz="2600" b="1" dirty="0">
              <a:solidFill>
                <a:srgbClr val="0033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D6B89EA5-309C-A288-D065-E1A961B09389}"/>
              </a:ext>
            </a:extLst>
          </p:cNvPr>
          <p:cNvSpPr txBox="1"/>
          <p:nvPr/>
        </p:nvSpPr>
        <p:spPr>
          <a:xfrm>
            <a:off x="11760835" y="6400081"/>
            <a:ext cx="431165" cy="457200"/>
          </a:xfrm>
          <a:prstGeom prst="rect">
            <a:avLst/>
          </a:prstGeom>
        </p:spPr>
        <p:txBody>
          <a:bodyPr/>
          <a:lstStyle>
            <a:defPPr>
              <a:defRPr lang="da-DK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E6072FA8-668C-46EA-B154-4A6028CE30C8}" type="slidenum">
              <a:rPr lang="en-GB" altLang="da-DK" smtClean="0">
                <a:solidFill>
                  <a:srgbClr val="000000"/>
                </a:solidFill>
              </a:rPr>
              <a:t>30</a:t>
            </a:fld>
            <a:endParaRPr lang="en-GB" altLang="da-DK" dirty="0">
              <a:solidFill>
                <a:srgbClr val="00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387397A-2F26-6D6C-462B-9D57744104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0722" y="1184563"/>
            <a:ext cx="11751278" cy="5215518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D9EC75A0-0862-A1EC-3B84-7838B7452D98}"/>
              </a:ext>
            </a:extLst>
          </p:cNvPr>
          <p:cNvSpPr txBox="1"/>
          <p:nvPr/>
        </p:nvSpPr>
        <p:spPr>
          <a:xfrm rot="16200000">
            <a:off x="-160879" y="3321859"/>
            <a:ext cx="12763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/>
              <a:t>比例（</a:t>
            </a:r>
            <a:r>
              <a:rPr lang="en-US" altLang="zh-CN" b="1" dirty="0"/>
              <a:t>%</a:t>
            </a:r>
            <a:r>
              <a:rPr lang="zh-CN" altLang="en-US" b="1" dirty="0"/>
              <a:t>）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4299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8335"/>
    </mc:Choice>
    <mc:Fallback xmlns="">
      <p:transition spd="slow" advTm="58335"/>
    </mc:Fallback>
  </mc:AlternateContent>
  <p:extLst>
    <p:ext uri="{E180D4A7-C9FB-4DFB-919C-405C955672EB}">
      <p14:showEvtLst xmlns:p14="http://schemas.microsoft.com/office/powerpoint/2010/main">
        <p14:playEvt time="47893" objId="4"/>
        <p14:stopEvt time="56519" objId="4"/>
      </p14:showEvtLst>
    </p:ext>
  </p:extLs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09222C-A74B-1A7A-B4DC-53DC26FC43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7D5D39E-EA7C-08DB-3DF2-52F0E9687C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400" y="116814"/>
            <a:ext cx="11379200" cy="584775"/>
          </a:xfr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/>
          <a:p>
            <a:pPr algn="ctr"/>
            <a:r>
              <a:rPr lang="zh-CN" altLang="en-US" sz="3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3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13</a:t>
            </a:r>
            <a:r>
              <a:rPr lang="zh-CN" altLang="en-US" sz="3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题  您是否赞同增设</a:t>
            </a:r>
            <a:r>
              <a:rPr lang="en-US" altLang="zh-CN" sz="3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AI</a:t>
            </a:r>
            <a:r>
              <a:rPr lang="zh-CN" altLang="en-US" sz="3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类课程？</a:t>
            </a:r>
            <a:endParaRPr lang="zh-CN" altLang="en-US" sz="3200" b="1" dirty="0">
              <a:solidFill>
                <a:srgbClr val="0033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AEB6D5E8-61E6-8C75-B743-FA8D2E07AC06}"/>
              </a:ext>
            </a:extLst>
          </p:cNvPr>
          <p:cNvSpPr txBox="1"/>
          <p:nvPr/>
        </p:nvSpPr>
        <p:spPr>
          <a:xfrm>
            <a:off x="11760835" y="6400081"/>
            <a:ext cx="431165" cy="457200"/>
          </a:xfrm>
          <a:prstGeom prst="rect">
            <a:avLst/>
          </a:prstGeom>
        </p:spPr>
        <p:txBody>
          <a:bodyPr/>
          <a:lstStyle>
            <a:defPPr>
              <a:defRPr lang="da-DK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E6072FA8-668C-46EA-B154-4A6028CE30C8}" type="slidenum">
              <a:rPr lang="en-GB" altLang="da-DK" smtClean="0">
                <a:solidFill>
                  <a:srgbClr val="000000"/>
                </a:solidFill>
              </a:rPr>
              <a:t>31</a:t>
            </a:fld>
            <a:endParaRPr lang="en-GB" altLang="da-DK" dirty="0">
              <a:solidFill>
                <a:srgbClr val="00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A07F59A3-1D60-0224-4551-B75052D7FD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77276" y="1251470"/>
            <a:ext cx="11600527" cy="5148611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063FC62D-9FF0-02F2-37D3-EA14925F7143}"/>
              </a:ext>
            </a:extLst>
          </p:cNvPr>
          <p:cNvSpPr txBox="1"/>
          <p:nvPr/>
        </p:nvSpPr>
        <p:spPr>
          <a:xfrm rot="16200000">
            <a:off x="-160879" y="3321859"/>
            <a:ext cx="12763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/>
              <a:t>比例（</a:t>
            </a:r>
            <a:r>
              <a:rPr lang="en-US" altLang="zh-CN" b="1" dirty="0"/>
              <a:t>%</a:t>
            </a:r>
            <a:r>
              <a:rPr lang="zh-CN" altLang="en-US" b="1" dirty="0"/>
              <a:t>）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00030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8335"/>
    </mc:Choice>
    <mc:Fallback xmlns="">
      <p:transition spd="slow" advTm="58335"/>
    </mc:Fallback>
  </mc:AlternateContent>
  <p:extLst>
    <p:ext uri="{E180D4A7-C9FB-4DFB-919C-405C955672EB}">
      <p14:showEvtLst xmlns:p14="http://schemas.microsoft.com/office/powerpoint/2010/main">
        <p14:playEvt time="47893" objId="4"/>
        <p14:stopEvt time="56519" objId="4"/>
      </p14:showEvtLst>
    </p:ext>
  </p:extLs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99E463-8711-ACFA-7D5E-CE90882582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4310A49-1D31-DBB8-061F-995FF779D5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16814"/>
            <a:ext cx="12192000" cy="523220"/>
          </a:xfr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/>
          <a:p>
            <a:pPr algn="ctr"/>
            <a:r>
              <a:rPr lang="zh-CN" altLang="en-US" sz="28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28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14</a:t>
            </a:r>
            <a:r>
              <a:rPr lang="zh-CN" altLang="en-US" sz="28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题  关于教材建设，请说明存在的问题、改善的方法及相关建议？</a:t>
            </a:r>
            <a:endParaRPr lang="zh-CN" altLang="en-US" sz="2800" b="1" dirty="0">
              <a:solidFill>
                <a:srgbClr val="0033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0D29CE46-970C-A872-BA04-4FE2B96EA644}"/>
              </a:ext>
            </a:extLst>
          </p:cNvPr>
          <p:cNvSpPr txBox="1"/>
          <p:nvPr/>
        </p:nvSpPr>
        <p:spPr>
          <a:xfrm>
            <a:off x="11760835" y="6400081"/>
            <a:ext cx="431165" cy="457200"/>
          </a:xfrm>
          <a:prstGeom prst="rect">
            <a:avLst/>
          </a:prstGeom>
        </p:spPr>
        <p:txBody>
          <a:bodyPr/>
          <a:lstStyle>
            <a:defPPr>
              <a:defRPr lang="da-DK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E6072FA8-668C-46EA-B154-4A6028CE30C8}" type="slidenum">
              <a:rPr lang="en-GB" altLang="da-DK" smtClean="0">
                <a:solidFill>
                  <a:srgbClr val="000000"/>
                </a:solidFill>
              </a:rPr>
              <a:t>32</a:t>
            </a:fld>
            <a:endParaRPr lang="en-GB" altLang="da-DK" dirty="0">
              <a:solidFill>
                <a:srgbClr val="000000"/>
              </a:solidFill>
            </a:endParaRPr>
          </a:p>
        </p:txBody>
      </p:sp>
      <p:pic>
        <p:nvPicPr>
          <p:cNvPr id="3" name="图片 2" descr="chart (14)">
            <a:extLst>
              <a:ext uri="{FF2B5EF4-FFF2-40B4-BE49-F238E27FC236}">
                <a16:creationId xmlns:a16="http://schemas.microsoft.com/office/drawing/2014/main" id="{056BCE09-FAB6-ED95-4398-5D4B83D53EF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rcRect l="19497" t="18291" r="15612" b="3762"/>
          <a:stretch/>
        </p:blipFill>
        <p:spPr>
          <a:xfrm>
            <a:off x="2786336" y="921192"/>
            <a:ext cx="5069711" cy="593608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44145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8335"/>
    </mc:Choice>
    <mc:Fallback xmlns="">
      <p:transition spd="slow" advTm="58335"/>
    </mc:Fallback>
  </mc:AlternateContent>
  <p:extLst>
    <p:ext uri="{E180D4A7-C9FB-4DFB-919C-405C955672EB}">
      <p14:showEvtLst xmlns:p14="http://schemas.microsoft.com/office/powerpoint/2010/main">
        <p14:playEvt time="47893" objId="4"/>
        <p14:stopEvt time="56519" objId="4"/>
      </p14:showEvtLst>
    </p:ext>
  </p:extLs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235005-0D1D-6F88-4856-F3473B7930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E9DA34F-B69D-1751-900E-740C63E994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400" y="116814"/>
            <a:ext cx="11379200" cy="584775"/>
          </a:xfr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/>
          <a:p>
            <a:pPr algn="ctr"/>
            <a:r>
              <a:rPr lang="zh-CN" altLang="en-US" sz="3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主要结果总结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365F575B-995E-88AD-831F-FA3845A17134}"/>
              </a:ext>
            </a:extLst>
          </p:cNvPr>
          <p:cNvSpPr txBox="1"/>
          <p:nvPr/>
        </p:nvSpPr>
        <p:spPr>
          <a:xfrm>
            <a:off x="11760835" y="6400081"/>
            <a:ext cx="431165" cy="457200"/>
          </a:xfrm>
          <a:prstGeom prst="rect">
            <a:avLst/>
          </a:prstGeom>
        </p:spPr>
        <p:txBody>
          <a:bodyPr/>
          <a:lstStyle>
            <a:defPPr>
              <a:defRPr lang="da-DK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E6072FA8-668C-46EA-B154-4A6028CE30C8}" type="slidenum">
              <a:rPr lang="en-GB" altLang="da-DK" smtClean="0">
                <a:solidFill>
                  <a:srgbClr val="000000"/>
                </a:solidFill>
              </a:rPr>
              <a:t>33</a:t>
            </a:fld>
            <a:endParaRPr lang="en-GB" altLang="da-DK" dirty="0">
              <a:solidFill>
                <a:srgbClr val="00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616C069-13AE-E0EA-9BDB-A3EC2ABD9A5E}"/>
              </a:ext>
            </a:extLst>
          </p:cNvPr>
          <p:cNvSpPr txBox="1"/>
          <p:nvPr/>
        </p:nvSpPr>
        <p:spPr>
          <a:xfrm>
            <a:off x="345045" y="1047320"/>
            <a:ext cx="11501910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9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altLang="zh-CN" sz="2400" b="1" dirty="0" err="1">
                <a:solidFill>
                  <a:srgbClr val="000000"/>
                </a:solidFill>
                <a:effectLst/>
                <a:latin typeface="+mn-ea"/>
              </a:rPr>
              <a:t>建环专业的课程体系存在的主要问题是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+mn-ea"/>
              </a:rPr>
              <a:t>：</a:t>
            </a:r>
            <a:r>
              <a:rPr lang="zh-CN" altLang="zh-CN" sz="2400" dirty="0">
                <a:solidFill>
                  <a:srgbClr val="C00000"/>
                </a:solidFill>
                <a:effectLst/>
                <a:latin typeface="+mn-ea"/>
                <a:cs typeface="Times New Roman" panose="02020603050405020304" pitchFamily="18" charset="0"/>
              </a:rPr>
              <a:t>现有课程体系已经不能适应社会发展的需要</a:t>
            </a:r>
            <a:r>
              <a:rPr lang="zh-CN" altLang="en-US" sz="2400" dirty="0">
                <a:effectLst/>
                <a:latin typeface="+mn-ea"/>
                <a:cs typeface="Times New Roman" panose="02020603050405020304" pitchFamily="18" charset="0"/>
              </a:rPr>
              <a:t>，</a:t>
            </a:r>
            <a:r>
              <a:rPr lang="en-US" altLang="zh-CN" sz="2400" dirty="0" err="1">
                <a:effectLst/>
                <a:latin typeface="+mn-ea"/>
                <a:cs typeface="Times New Roman" panose="02020603050405020304" pitchFamily="18" charset="0"/>
              </a:rPr>
              <a:t>课程体系系统性欠强</a:t>
            </a:r>
            <a:r>
              <a:rPr lang="zh-CN" altLang="en-US" sz="2400" dirty="0">
                <a:effectLst/>
                <a:latin typeface="+mn-ea"/>
                <a:cs typeface="Times New Roman" panose="02020603050405020304" pitchFamily="18" charset="0"/>
              </a:rPr>
              <a:t>，</a:t>
            </a:r>
            <a:r>
              <a:rPr lang="en-US" altLang="zh-CN" sz="2400" dirty="0" err="1">
                <a:effectLst/>
                <a:latin typeface="+mn-ea"/>
                <a:cs typeface="Times New Roman" panose="02020603050405020304" pitchFamily="18" charset="0"/>
              </a:rPr>
              <a:t>各课程内容重复度高</a:t>
            </a:r>
            <a:r>
              <a:rPr lang="zh-CN" altLang="en-US" sz="2400" dirty="0">
                <a:effectLst/>
                <a:latin typeface="+mn-ea"/>
                <a:cs typeface="Times New Roman" panose="02020603050405020304" pitchFamily="18" charset="0"/>
              </a:rPr>
              <a:t>；</a:t>
            </a:r>
            <a:endParaRPr lang="en-US" altLang="zh-CN" sz="2400" dirty="0">
              <a:effectLst/>
              <a:latin typeface="+mn-ea"/>
              <a:cs typeface="Times New Roman" panose="02020603050405020304" pitchFamily="18" charset="0"/>
            </a:endParaRPr>
          </a:p>
          <a:p>
            <a:pPr marL="342900" indent="-342900">
              <a:spcBef>
                <a:spcPts val="9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altLang="zh-CN" sz="2400" b="1" dirty="0" err="1">
                <a:solidFill>
                  <a:srgbClr val="000000"/>
                </a:solidFill>
                <a:effectLst/>
                <a:latin typeface="+mn-ea"/>
              </a:rPr>
              <a:t>课程体系培养目标的重点是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+mn-ea"/>
              </a:rPr>
              <a:t>：</a:t>
            </a:r>
            <a:r>
              <a:rPr lang="en-US" altLang="zh-CN" sz="2400" dirty="0" err="1">
                <a:solidFill>
                  <a:srgbClr val="C00000"/>
                </a:solidFill>
                <a:effectLst/>
                <a:latin typeface="+mn-ea"/>
                <a:cs typeface="Times New Roman" panose="02020603050405020304" pitchFamily="18" charset="0"/>
              </a:rPr>
              <a:t>强化能力培养</a:t>
            </a:r>
            <a:r>
              <a:rPr lang="zh-CN" altLang="en-US" sz="2400" dirty="0">
                <a:effectLst/>
                <a:latin typeface="+mn-ea"/>
                <a:cs typeface="Times New Roman" panose="02020603050405020304" pitchFamily="18" charset="0"/>
              </a:rPr>
              <a:t>，</a:t>
            </a:r>
            <a:r>
              <a:rPr lang="en-US" altLang="zh-CN" sz="2400" dirty="0" err="1">
                <a:effectLst/>
                <a:latin typeface="+mn-ea"/>
                <a:cs typeface="Times New Roman" panose="02020603050405020304" pitchFamily="18" charset="0"/>
              </a:rPr>
              <a:t>强化专业技能培养</a:t>
            </a:r>
            <a:r>
              <a:rPr lang="zh-CN" altLang="en-US" sz="2400" dirty="0">
                <a:effectLst/>
                <a:latin typeface="+mn-ea"/>
                <a:cs typeface="Times New Roman" panose="02020603050405020304" pitchFamily="18" charset="0"/>
              </a:rPr>
              <a:t>，</a:t>
            </a:r>
            <a:r>
              <a:rPr lang="en-US" altLang="zh-CN" sz="2400" dirty="0" err="1">
                <a:effectLst/>
                <a:latin typeface="+mn-ea"/>
                <a:cs typeface="Times New Roman" panose="02020603050405020304" pitchFamily="18" charset="0"/>
              </a:rPr>
              <a:t>强化基础教育</a:t>
            </a:r>
            <a:r>
              <a:rPr lang="zh-CN" altLang="en-US" sz="2400" dirty="0">
                <a:effectLst/>
                <a:latin typeface="+mn-ea"/>
                <a:cs typeface="Times New Roman" panose="02020603050405020304" pitchFamily="18" charset="0"/>
              </a:rPr>
              <a:t>；</a:t>
            </a:r>
            <a:endParaRPr lang="en-US" altLang="zh-CN" sz="2400" dirty="0">
              <a:effectLst/>
              <a:latin typeface="+mn-ea"/>
              <a:cs typeface="Times New Roman" panose="02020603050405020304" pitchFamily="18" charset="0"/>
            </a:endParaRPr>
          </a:p>
          <a:p>
            <a:pPr marL="342900" indent="-342900">
              <a:spcBef>
                <a:spcPts val="9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altLang="zh-CN" sz="2400" b="1" dirty="0" err="1">
                <a:solidFill>
                  <a:srgbClr val="000000"/>
                </a:solidFill>
                <a:effectLst/>
                <a:latin typeface="+mn-ea"/>
              </a:rPr>
              <a:t>基础课和专业基础课如何改进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+mn-ea"/>
              </a:rPr>
              <a:t>：</a:t>
            </a:r>
            <a:r>
              <a:rPr lang="en-US" altLang="zh-CN" sz="2400" dirty="0" err="1">
                <a:solidFill>
                  <a:srgbClr val="C00000"/>
                </a:solidFill>
                <a:effectLst/>
                <a:latin typeface="+mn-ea"/>
              </a:rPr>
              <a:t>更新内容</a:t>
            </a:r>
            <a:r>
              <a:rPr lang="zh-CN" altLang="en-US" sz="2400" dirty="0">
                <a:effectLst/>
                <a:latin typeface="+mn-ea"/>
              </a:rPr>
              <a:t>，</a:t>
            </a:r>
            <a:r>
              <a:rPr lang="en-US" altLang="zh-CN" sz="2400" dirty="0" err="1">
                <a:effectLst/>
                <a:latin typeface="+mn-ea"/>
              </a:rPr>
              <a:t>合并</a:t>
            </a:r>
            <a:r>
              <a:rPr lang="zh-CN" altLang="en-US" sz="2400" dirty="0">
                <a:effectLst/>
                <a:latin typeface="+mn-ea"/>
              </a:rPr>
              <a:t>，增加</a:t>
            </a:r>
            <a:endParaRPr lang="en-US" altLang="zh-CN" sz="2400" dirty="0">
              <a:latin typeface="+mn-ea"/>
            </a:endParaRPr>
          </a:p>
          <a:p>
            <a:pPr marL="342900" indent="-342900">
              <a:spcBef>
                <a:spcPts val="9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altLang="zh-CN" sz="2400" b="1" dirty="0" err="1">
                <a:solidFill>
                  <a:srgbClr val="000000"/>
                </a:solidFill>
                <a:effectLst/>
                <a:latin typeface="+mn-ea"/>
              </a:rPr>
              <a:t>专业课程如何改进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+mn-ea"/>
              </a:rPr>
              <a:t>：</a:t>
            </a:r>
            <a:r>
              <a:rPr lang="en-US" altLang="zh-CN" sz="2400" dirty="0" err="1">
                <a:solidFill>
                  <a:srgbClr val="C00000"/>
                </a:solidFill>
                <a:effectLst/>
                <a:latin typeface="+mn-ea"/>
              </a:rPr>
              <a:t>更新专业课内容</a:t>
            </a:r>
            <a:r>
              <a:rPr lang="zh-CN" altLang="en-US" sz="2400" dirty="0">
                <a:effectLst/>
                <a:latin typeface="+mn-ea"/>
              </a:rPr>
              <a:t>，</a:t>
            </a:r>
            <a:r>
              <a:rPr lang="en-US" altLang="zh-CN" sz="2400" dirty="0" err="1">
                <a:effectLst/>
                <a:latin typeface="+mn-ea"/>
              </a:rPr>
              <a:t>新增专业课程</a:t>
            </a:r>
            <a:r>
              <a:rPr lang="zh-CN" altLang="en-US" sz="2400" dirty="0">
                <a:effectLst/>
                <a:latin typeface="+mn-ea"/>
              </a:rPr>
              <a:t>，</a:t>
            </a:r>
            <a:r>
              <a:rPr lang="en-US" altLang="zh-CN" sz="2400" dirty="0" err="1">
                <a:effectLst/>
                <a:latin typeface="+mn-ea"/>
              </a:rPr>
              <a:t>合并专业课程</a:t>
            </a:r>
            <a:r>
              <a:rPr lang="zh-CN" altLang="en-US" sz="2400" dirty="0">
                <a:effectLst/>
                <a:latin typeface="+mn-ea"/>
              </a:rPr>
              <a:t>；</a:t>
            </a:r>
            <a:endParaRPr lang="en-US" altLang="zh-CN" sz="2400" dirty="0">
              <a:effectLst/>
              <a:latin typeface="+mn-ea"/>
            </a:endParaRPr>
          </a:p>
          <a:p>
            <a:pPr marL="342900" indent="-342900">
              <a:spcBef>
                <a:spcPts val="9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altLang="zh-CN" sz="2400" b="1" dirty="0" err="1">
                <a:solidFill>
                  <a:srgbClr val="000000"/>
                </a:solidFill>
                <a:effectLst/>
                <a:latin typeface="+mn-ea"/>
              </a:rPr>
              <a:t>实践教学环节迫切需要改进的是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+mn-ea"/>
              </a:rPr>
              <a:t>：</a:t>
            </a:r>
            <a:r>
              <a:rPr lang="en-US" altLang="zh-CN" sz="2400" dirty="0" err="1">
                <a:solidFill>
                  <a:srgbClr val="C00000"/>
                </a:solidFill>
                <a:effectLst/>
                <a:latin typeface="+mn-ea"/>
              </a:rPr>
              <a:t>实习</a:t>
            </a:r>
            <a:r>
              <a:rPr lang="zh-CN" altLang="en-US" sz="2400" dirty="0">
                <a:effectLst/>
                <a:latin typeface="+mn-ea"/>
              </a:rPr>
              <a:t>，</a:t>
            </a:r>
            <a:r>
              <a:rPr lang="en-US" altLang="zh-CN" sz="2400" dirty="0" err="1">
                <a:effectLst/>
                <a:latin typeface="+mn-ea"/>
              </a:rPr>
              <a:t>设计</a:t>
            </a:r>
            <a:r>
              <a:rPr lang="zh-CN" altLang="en-US" sz="2400" dirty="0">
                <a:effectLst/>
                <a:latin typeface="+mn-ea"/>
              </a:rPr>
              <a:t>，</a:t>
            </a:r>
            <a:r>
              <a:rPr lang="en-US" altLang="zh-CN" sz="2400" dirty="0" err="1">
                <a:effectLst/>
                <a:latin typeface="+mn-ea"/>
              </a:rPr>
              <a:t>课程实验</a:t>
            </a:r>
            <a:r>
              <a:rPr lang="zh-CN" altLang="en-US" sz="2400" dirty="0">
                <a:effectLst/>
                <a:latin typeface="+mn-ea"/>
              </a:rPr>
              <a:t>；</a:t>
            </a:r>
            <a:endParaRPr lang="en-US" altLang="zh-CN" sz="2400" dirty="0">
              <a:effectLst/>
              <a:latin typeface="+mn-ea"/>
            </a:endParaRPr>
          </a:p>
          <a:p>
            <a:pPr marL="342900" indent="-342900">
              <a:spcBef>
                <a:spcPts val="9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altLang="zh-CN" sz="2400" b="1" dirty="0" err="1">
                <a:solidFill>
                  <a:srgbClr val="000000"/>
                </a:solidFill>
                <a:effectLst/>
                <a:latin typeface="+mn-ea"/>
              </a:rPr>
              <a:t>课程体系改革最大的瓶颈是</a:t>
            </a:r>
            <a:r>
              <a:rPr lang="zh-CN" altLang="en-US" sz="2400" dirty="0">
                <a:solidFill>
                  <a:srgbClr val="000000"/>
                </a:solidFill>
                <a:latin typeface="+mn-ea"/>
              </a:rPr>
              <a:t>：</a:t>
            </a:r>
            <a:r>
              <a:rPr lang="en-US" altLang="zh-CN" sz="2400" dirty="0" err="1">
                <a:solidFill>
                  <a:srgbClr val="C00000"/>
                </a:solidFill>
                <a:effectLst/>
                <a:latin typeface="+mn-ea"/>
              </a:rPr>
              <a:t>须考虑的因素太多</a:t>
            </a:r>
            <a:r>
              <a:rPr lang="en-US" altLang="zh-CN" sz="2400" dirty="0" err="1">
                <a:effectLst/>
                <a:latin typeface="+mn-ea"/>
              </a:rPr>
              <a:t>（如评估、教师教学课时要求等</a:t>
            </a:r>
            <a:r>
              <a:rPr lang="en-US" altLang="zh-CN" sz="2400" dirty="0">
                <a:effectLst/>
                <a:latin typeface="+mn-ea"/>
              </a:rPr>
              <a:t>）</a:t>
            </a:r>
            <a:r>
              <a:rPr lang="zh-CN" altLang="en-US" sz="2400" dirty="0">
                <a:effectLst/>
                <a:latin typeface="+mn-ea"/>
              </a:rPr>
              <a:t>；</a:t>
            </a:r>
            <a:endParaRPr lang="en-US" altLang="zh-CN" sz="2400" dirty="0">
              <a:effectLst/>
              <a:latin typeface="+mn-ea"/>
            </a:endParaRPr>
          </a:p>
          <a:p>
            <a:pPr marL="342900" indent="-342900">
              <a:spcBef>
                <a:spcPts val="9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altLang="zh-CN" sz="2400" b="1" dirty="0" err="1">
                <a:solidFill>
                  <a:srgbClr val="000000"/>
                </a:solidFill>
                <a:effectLst/>
                <a:latin typeface="+mn-ea"/>
              </a:rPr>
              <a:t>是否赞同减少公共核心知识单元，为各学校留出更大的特色办学空间</a:t>
            </a:r>
            <a:r>
              <a:rPr lang="zh-CN" altLang="en-US" sz="2400" dirty="0">
                <a:solidFill>
                  <a:srgbClr val="000000"/>
                </a:solidFill>
                <a:latin typeface="+mn-ea"/>
              </a:rPr>
              <a:t>：</a:t>
            </a:r>
            <a:r>
              <a:rPr lang="zh-CN" altLang="en-US" sz="2400" dirty="0">
                <a:solidFill>
                  <a:srgbClr val="C00000"/>
                </a:solidFill>
                <a:latin typeface="+mn-ea"/>
              </a:rPr>
              <a:t>是</a:t>
            </a:r>
            <a:endParaRPr lang="en-US" altLang="zh-CN" sz="2400" dirty="0">
              <a:solidFill>
                <a:srgbClr val="C00000"/>
              </a:solidFill>
              <a:latin typeface="+mn-ea"/>
            </a:endParaRPr>
          </a:p>
          <a:p>
            <a:pPr marL="342900" indent="-342900">
              <a:spcBef>
                <a:spcPts val="9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altLang="zh-CN" sz="2400" b="1" dirty="0" err="1">
                <a:solidFill>
                  <a:srgbClr val="000000"/>
                </a:solidFill>
                <a:effectLst/>
                <a:latin typeface="+mn-ea"/>
              </a:rPr>
              <a:t>是否赞同增设AI类课程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+mn-ea"/>
              </a:rPr>
              <a:t>：</a:t>
            </a:r>
            <a:r>
              <a:rPr lang="zh-CN" altLang="en-US" sz="2400" dirty="0">
                <a:solidFill>
                  <a:srgbClr val="C00000"/>
                </a:solidFill>
                <a:effectLst/>
                <a:latin typeface="+mn-ea"/>
              </a:rPr>
              <a:t>是（选修）</a:t>
            </a:r>
            <a:r>
              <a:rPr lang="zh-CN" altLang="en-US" sz="2400" dirty="0">
                <a:effectLst/>
                <a:latin typeface="+mn-ea"/>
              </a:rPr>
              <a:t>，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+mn-ea"/>
              </a:rPr>
              <a:t>是（必修）</a:t>
            </a:r>
            <a:endParaRPr lang="en-US" altLang="zh-CN" sz="2400" dirty="0">
              <a:solidFill>
                <a:srgbClr val="000000"/>
              </a:solidFill>
              <a:effectLst/>
              <a:latin typeface="+mn-ea"/>
            </a:endParaRPr>
          </a:p>
          <a:p>
            <a:pPr marL="342900" indent="-342900">
              <a:spcBef>
                <a:spcPts val="9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altLang="zh-CN" sz="2400" b="1" dirty="0" err="1">
                <a:solidFill>
                  <a:srgbClr val="000000"/>
                </a:solidFill>
                <a:effectLst/>
                <a:latin typeface="+mn-ea"/>
              </a:rPr>
              <a:t>关于教材建设，请说明存在的问题、改善的方法及相关建议</a:t>
            </a:r>
            <a:r>
              <a:rPr lang="zh-CN" altLang="en-US" sz="2400" dirty="0">
                <a:solidFill>
                  <a:srgbClr val="000000"/>
                </a:solidFill>
                <a:latin typeface="+mn-ea"/>
              </a:rPr>
              <a:t>：</a:t>
            </a:r>
            <a:r>
              <a:rPr lang="en-US" altLang="zh-CN" sz="2400" dirty="0">
                <a:solidFill>
                  <a:srgbClr val="000000"/>
                </a:solidFill>
                <a:latin typeface="+mn-ea"/>
              </a:rPr>
              <a:t>[</a:t>
            </a:r>
            <a:r>
              <a:rPr lang="zh-CN" altLang="en-US" sz="2400" dirty="0">
                <a:solidFill>
                  <a:srgbClr val="000000"/>
                </a:solidFill>
                <a:latin typeface="+mn-ea"/>
              </a:rPr>
              <a:t>现状</a:t>
            </a:r>
            <a:r>
              <a:rPr lang="en-US" altLang="zh-CN" sz="2400" dirty="0">
                <a:solidFill>
                  <a:srgbClr val="000000"/>
                </a:solidFill>
                <a:latin typeface="+mn-ea"/>
              </a:rPr>
              <a:t>]</a:t>
            </a:r>
            <a:r>
              <a:rPr lang="zh-CN" altLang="en-US" sz="2400" dirty="0">
                <a:solidFill>
                  <a:srgbClr val="000000"/>
                </a:solidFill>
                <a:latin typeface="+mn-ea"/>
              </a:rPr>
              <a:t>教材内容陈旧，</a:t>
            </a:r>
            <a:r>
              <a:rPr lang="en-US" altLang="zh-CN" sz="2400" dirty="0">
                <a:solidFill>
                  <a:srgbClr val="000000"/>
                </a:solidFill>
                <a:latin typeface="+mn-ea"/>
              </a:rPr>
              <a:t>[</a:t>
            </a:r>
            <a:r>
              <a:rPr lang="zh-CN" altLang="en-US" sz="2400" dirty="0">
                <a:solidFill>
                  <a:srgbClr val="000000"/>
                </a:solidFill>
                <a:latin typeface="+mn-ea"/>
              </a:rPr>
              <a:t>措施</a:t>
            </a:r>
            <a:r>
              <a:rPr lang="en-US" altLang="zh-CN" sz="2400" dirty="0">
                <a:solidFill>
                  <a:srgbClr val="000000"/>
                </a:solidFill>
                <a:latin typeface="+mn-ea"/>
              </a:rPr>
              <a:t>]</a:t>
            </a:r>
            <a:r>
              <a:rPr lang="zh-CN" altLang="en-US" sz="2400" dirty="0">
                <a:solidFill>
                  <a:srgbClr val="C00000"/>
                </a:solidFill>
                <a:latin typeface="+mn-ea"/>
              </a:rPr>
              <a:t>教材与时俱进</a:t>
            </a:r>
            <a:endParaRPr lang="en-US" altLang="zh-CN" sz="2400" b="1" dirty="0">
              <a:solidFill>
                <a:srgbClr val="C00000"/>
              </a:solidFill>
              <a:latin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35953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8335"/>
    </mc:Choice>
    <mc:Fallback xmlns="">
      <p:transition spd="slow" advTm="58335"/>
    </mc:Fallback>
  </mc:AlternateContent>
  <p:extLst>
    <p:ext uri="{E180D4A7-C9FB-4DFB-919C-405C955672EB}">
      <p14:showEvtLst xmlns:p14="http://schemas.microsoft.com/office/powerpoint/2010/main">
        <p14:playEvt time="47893" objId="4"/>
        <p14:stopEvt time="56519" objId="4"/>
      </p14:showEvtLst>
    </p:ext>
  </p:extLs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A873F61-B035-7C1F-C76A-869DFA23A88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600" r="145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885D95B-8AB0-14BC-E67D-225363D131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03063" y="5421508"/>
            <a:ext cx="35052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defTabSz="457200">
              <a:defRPr sz="3600" b="1">
                <a:solidFill>
                  <a:srgbClr val="003399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defTabSz="457200"/>
            <a:lvl3pPr defTabSz="457200"/>
            <a:lvl4pPr defTabSz="457200"/>
            <a:lvl5pPr defTabSz="457200"/>
            <a:lvl6pPr defTabSz="457200"/>
            <a:lvl7pPr defTabSz="457200"/>
            <a:lvl8pPr defTabSz="457200"/>
            <a:lvl9pPr defTabSz="457200"/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0" i="0" u="none" strike="noStrike" kern="1200" cap="none" spc="2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文琥珀" panose="02010800040101010101" pitchFamily="2" charset="-122"/>
                <a:ea typeface="华文琥珀" panose="02010800040101010101" pitchFamily="2" charset="-122"/>
                <a:cs typeface="+mn-ea"/>
                <a:sym typeface="+mn-lt"/>
              </a:rPr>
              <a:t>谢谢</a:t>
            </a:r>
            <a:r>
              <a:rPr kumimoji="0" lang="en-US" altLang="zh-CN" sz="6600" b="0" i="0" u="none" strike="noStrike" kern="1200" cap="none" spc="2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文琥珀" panose="02010800040101010101" pitchFamily="2" charset="-122"/>
                <a:ea typeface="华文琥珀" panose="02010800040101010101" pitchFamily="2" charset="-122"/>
                <a:cs typeface="+mn-ea"/>
                <a:sym typeface="+mn-lt"/>
              </a:rPr>
              <a:t>!</a:t>
            </a:r>
            <a:endParaRPr kumimoji="0" lang="zh-CN" altLang="en-US" sz="6600" b="0" i="0" u="none" strike="noStrike" kern="1200" cap="none" spc="2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华文琥珀" panose="02010800040101010101" pitchFamily="2" charset="-122"/>
              <a:ea typeface="华文琥珀" panose="02010800040101010101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8C0ACD-6D17-8D7E-5E21-85A10EB5ED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69767BD-93F0-2227-A05C-7F438B1347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400" y="116814"/>
            <a:ext cx="11379200" cy="584775"/>
          </a:xfr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/>
          <a:p>
            <a:pPr algn="ctr"/>
            <a:r>
              <a:rPr lang="zh-CN" altLang="en-US" sz="3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3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3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题  您的年龄段？</a:t>
            </a:r>
            <a:endParaRPr lang="zh-CN" altLang="en-US" sz="3200" b="1" dirty="0">
              <a:solidFill>
                <a:srgbClr val="0033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F6D35F59-AE59-D091-8DA3-DB4D50E5E6D5}"/>
              </a:ext>
            </a:extLst>
          </p:cNvPr>
          <p:cNvSpPr txBox="1"/>
          <p:nvPr/>
        </p:nvSpPr>
        <p:spPr>
          <a:xfrm>
            <a:off x="11760835" y="6400081"/>
            <a:ext cx="431165" cy="457200"/>
          </a:xfrm>
          <a:prstGeom prst="rect">
            <a:avLst/>
          </a:prstGeom>
        </p:spPr>
        <p:txBody>
          <a:bodyPr/>
          <a:lstStyle>
            <a:defPPr>
              <a:defRPr lang="da-DK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E6072FA8-668C-46EA-B154-4A6028CE30C8}" type="slidenum">
              <a:rPr lang="en-GB" altLang="da-DK" smtClean="0">
                <a:solidFill>
                  <a:srgbClr val="000000"/>
                </a:solidFill>
              </a:rPr>
              <a:t>4</a:t>
            </a:fld>
            <a:endParaRPr lang="en-GB" altLang="da-DK" dirty="0">
              <a:solidFill>
                <a:srgbClr val="000000"/>
              </a:solidFill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1682184E-6853-4F8B-F376-BCE7FF0574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28294" y="1110297"/>
            <a:ext cx="11601263" cy="5138103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BDC20DBC-0435-5E98-653D-F86888AFE9B7}"/>
              </a:ext>
            </a:extLst>
          </p:cNvPr>
          <p:cNvSpPr txBox="1"/>
          <p:nvPr/>
        </p:nvSpPr>
        <p:spPr>
          <a:xfrm rot="16200000">
            <a:off x="-309860" y="3171517"/>
            <a:ext cx="12763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/>
              <a:t>比例（</a:t>
            </a:r>
            <a:r>
              <a:rPr lang="en-US" altLang="zh-CN" b="1" dirty="0"/>
              <a:t>%</a:t>
            </a:r>
            <a:r>
              <a:rPr lang="zh-CN" altLang="en-US" b="1" dirty="0"/>
              <a:t>）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726000F-9FDD-FCA9-285F-ADA73FF1CC29}"/>
              </a:ext>
            </a:extLst>
          </p:cNvPr>
          <p:cNvSpPr txBox="1"/>
          <p:nvPr/>
        </p:nvSpPr>
        <p:spPr>
          <a:xfrm>
            <a:off x="5863385" y="6063734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/>
              <a:t>年龄段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324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8335"/>
    </mc:Choice>
    <mc:Fallback xmlns="">
      <p:transition spd="slow" advTm="58335"/>
    </mc:Fallback>
  </mc:AlternateContent>
  <p:extLst>
    <p:ext uri="{E180D4A7-C9FB-4DFB-919C-405C955672EB}">
      <p14:showEvtLst xmlns:p14="http://schemas.microsoft.com/office/powerpoint/2010/main">
        <p14:playEvt time="47893" objId="4"/>
        <p14:stopEvt time="56519" objId="4"/>
      </p14:showEvtLst>
    </p:ext>
  </p:extLs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06CFFF-0B68-1308-6152-A9399A237C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CD98344-3A51-546C-464A-033A224053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400" y="116814"/>
            <a:ext cx="11379200" cy="584775"/>
          </a:xfr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/>
          <a:p>
            <a:pPr algn="ctr"/>
            <a:r>
              <a:rPr lang="zh-CN" altLang="en-US" sz="3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3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zh-CN" altLang="en-US" sz="3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题  您所在地区是？</a:t>
            </a:r>
            <a:endParaRPr lang="zh-CN" altLang="en-US" sz="3200" b="1" dirty="0">
              <a:solidFill>
                <a:srgbClr val="0033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017B7ACD-F1D6-286F-D9D1-0242606DC5E9}"/>
              </a:ext>
            </a:extLst>
          </p:cNvPr>
          <p:cNvSpPr txBox="1"/>
          <p:nvPr/>
        </p:nvSpPr>
        <p:spPr>
          <a:xfrm>
            <a:off x="11760835" y="6400081"/>
            <a:ext cx="431165" cy="457200"/>
          </a:xfrm>
          <a:prstGeom prst="rect">
            <a:avLst/>
          </a:prstGeom>
        </p:spPr>
        <p:txBody>
          <a:bodyPr/>
          <a:lstStyle>
            <a:defPPr>
              <a:defRPr lang="da-DK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E6072FA8-668C-46EA-B154-4A6028CE30C8}" type="slidenum">
              <a:rPr lang="en-GB" altLang="da-DK" smtClean="0">
                <a:solidFill>
                  <a:srgbClr val="000000"/>
                </a:solidFill>
              </a:rPr>
              <a:t>5</a:t>
            </a:fld>
            <a:endParaRPr lang="en-GB" altLang="da-DK" dirty="0">
              <a:solidFill>
                <a:srgbClr val="000000"/>
              </a:solidFill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06094C6-DAF5-04A9-5E7B-FB9CE2DEEDB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98703" y="2313689"/>
            <a:ext cx="11776407" cy="2995427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7BD931CA-D2BA-11CD-2B91-1E71C2CD289E}"/>
              </a:ext>
            </a:extLst>
          </p:cNvPr>
          <p:cNvSpPr txBox="1"/>
          <p:nvPr/>
        </p:nvSpPr>
        <p:spPr>
          <a:xfrm rot="16200000">
            <a:off x="-453487" y="3303571"/>
            <a:ext cx="12763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/>
              <a:t>比例（</a:t>
            </a:r>
            <a:r>
              <a:rPr lang="en-US" altLang="zh-CN" b="1" dirty="0"/>
              <a:t>%</a:t>
            </a:r>
            <a:r>
              <a:rPr lang="zh-CN" altLang="en-US" b="1" dirty="0"/>
              <a:t>）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9DEA3CD-DC46-D32E-91D0-6F8A4FC3B308}"/>
              </a:ext>
            </a:extLst>
          </p:cNvPr>
          <p:cNvSpPr txBox="1"/>
          <p:nvPr/>
        </p:nvSpPr>
        <p:spPr>
          <a:xfrm>
            <a:off x="6009689" y="5198102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/>
              <a:t>省份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43674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8335"/>
    </mc:Choice>
    <mc:Fallback xmlns="">
      <p:transition spd="slow" advTm="58335"/>
    </mc:Fallback>
  </mc:AlternateContent>
  <p:extLst>
    <p:ext uri="{E180D4A7-C9FB-4DFB-919C-405C955672EB}">
      <p14:showEvtLst xmlns:p14="http://schemas.microsoft.com/office/powerpoint/2010/main">
        <p14:playEvt time="47893" objId="4"/>
        <p14:stopEvt time="56519" objId="4"/>
      </p14:showEvtLst>
    </p:ext>
  </p:extLs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EA7114-6847-79D2-E3D5-71A1CC0475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7EEF4B4-B807-2F05-065B-52280E4EA1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400" y="116814"/>
            <a:ext cx="11379200" cy="584775"/>
          </a:xfr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/>
          <a:p>
            <a:pPr algn="ctr"/>
            <a:r>
              <a:rPr lang="zh-CN" altLang="en-US" sz="3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3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r>
              <a:rPr lang="zh-CN" altLang="en-US" sz="3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题  您所在的行业和单位？</a:t>
            </a:r>
            <a:endParaRPr lang="zh-CN" altLang="en-US" sz="3200" b="1" dirty="0">
              <a:solidFill>
                <a:srgbClr val="0033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069122CD-B06F-B927-5F61-39C172256B75}"/>
              </a:ext>
            </a:extLst>
          </p:cNvPr>
          <p:cNvSpPr txBox="1"/>
          <p:nvPr/>
        </p:nvSpPr>
        <p:spPr>
          <a:xfrm>
            <a:off x="11760835" y="6400081"/>
            <a:ext cx="431165" cy="457200"/>
          </a:xfrm>
          <a:prstGeom prst="rect">
            <a:avLst/>
          </a:prstGeom>
        </p:spPr>
        <p:txBody>
          <a:bodyPr/>
          <a:lstStyle>
            <a:defPPr>
              <a:defRPr lang="da-DK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E6072FA8-668C-46EA-B154-4A6028CE30C8}" type="slidenum">
              <a:rPr lang="en-GB" altLang="da-DK" smtClean="0">
                <a:solidFill>
                  <a:srgbClr val="000000"/>
                </a:solidFill>
              </a:rPr>
              <a:t>6</a:t>
            </a:fld>
            <a:endParaRPr lang="en-GB" altLang="da-DK" dirty="0">
              <a:solidFill>
                <a:srgbClr val="000000"/>
              </a:solidFill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9D0DD8C7-CC50-B07A-5AED-81D973F0305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06400" y="1231015"/>
            <a:ext cx="11387439" cy="5054037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C6FDE4C7-96C5-2761-56F7-7B05BB9E7B8E}"/>
              </a:ext>
            </a:extLst>
          </p:cNvPr>
          <p:cNvSpPr txBox="1"/>
          <p:nvPr/>
        </p:nvSpPr>
        <p:spPr>
          <a:xfrm rot="16200000">
            <a:off x="-160879" y="3321859"/>
            <a:ext cx="12763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/>
              <a:t>比例（</a:t>
            </a:r>
            <a:r>
              <a:rPr lang="en-US" altLang="zh-CN" b="1" dirty="0"/>
              <a:t>%</a:t>
            </a:r>
            <a:r>
              <a:rPr lang="zh-CN" altLang="en-US" b="1" dirty="0"/>
              <a:t>）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091DA8C-10B2-B8E2-AD26-7DC5D8B3A537}"/>
              </a:ext>
            </a:extLst>
          </p:cNvPr>
          <p:cNvSpPr txBox="1"/>
          <p:nvPr/>
        </p:nvSpPr>
        <p:spPr>
          <a:xfrm>
            <a:off x="6046265" y="6033078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/>
              <a:t>行业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44053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8335"/>
    </mc:Choice>
    <mc:Fallback xmlns="">
      <p:transition spd="slow" advTm="58335"/>
    </mc:Fallback>
  </mc:AlternateContent>
  <p:extLst>
    <p:ext uri="{E180D4A7-C9FB-4DFB-919C-405C955672EB}">
      <p14:showEvtLst xmlns:p14="http://schemas.microsoft.com/office/powerpoint/2010/main">
        <p14:playEvt time="47893" objId="4"/>
        <p14:stopEvt time="56519" objId="4"/>
      </p14:showEvtLst>
    </p:ext>
  </p:extLs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E1CB6E-2862-96CC-CFC2-F30F5CC050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5007D5C-BFF0-0A49-6ACF-6D9C64D3AC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400" y="116814"/>
            <a:ext cx="11379200" cy="584775"/>
          </a:xfr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/>
          <a:p>
            <a:pPr algn="ctr"/>
            <a:r>
              <a:rPr lang="zh-CN" altLang="en-US" sz="3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3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</a:t>
            </a:r>
            <a:r>
              <a:rPr lang="zh-CN" altLang="en-US" sz="3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题  您的工作年限？</a:t>
            </a:r>
            <a:endParaRPr lang="zh-CN" altLang="en-US" sz="3200" b="1" dirty="0">
              <a:solidFill>
                <a:srgbClr val="0033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CEF89D91-33A4-3792-3DC2-387079D6A68D}"/>
              </a:ext>
            </a:extLst>
          </p:cNvPr>
          <p:cNvSpPr txBox="1"/>
          <p:nvPr/>
        </p:nvSpPr>
        <p:spPr>
          <a:xfrm>
            <a:off x="11760835" y="6400081"/>
            <a:ext cx="431165" cy="457200"/>
          </a:xfrm>
          <a:prstGeom prst="rect">
            <a:avLst/>
          </a:prstGeom>
        </p:spPr>
        <p:txBody>
          <a:bodyPr/>
          <a:lstStyle>
            <a:defPPr>
              <a:defRPr lang="da-DK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E6072FA8-668C-46EA-B154-4A6028CE30C8}" type="slidenum">
              <a:rPr lang="en-GB" altLang="da-DK" smtClean="0">
                <a:solidFill>
                  <a:srgbClr val="000000"/>
                </a:solidFill>
              </a:rPr>
              <a:t>7</a:t>
            </a:fld>
            <a:endParaRPr lang="en-GB" altLang="da-DK" dirty="0">
              <a:solidFill>
                <a:srgbClr val="000000"/>
              </a:solidFill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E49A2CF-08C8-74C8-18E1-243EE94A0ED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06400" y="1156234"/>
            <a:ext cx="11689429" cy="518244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D538A1C5-ABB0-B6AC-FB71-9312EB6CB089}"/>
              </a:ext>
            </a:extLst>
          </p:cNvPr>
          <p:cNvSpPr txBox="1"/>
          <p:nvPr/>
        </p:nvSpPr>
        <p:spPr>
          <a:xfrm rot="16200000">
            <a:off x="-231755" y="3309668"/>
            <a:ext cx="12763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/>
              <a:t>比例（</a:t>
            </a:r>
            <a:r>
              <a:rPr lang="en-US" altLang="zh-CN" b="1" dirty="0"/>
              <a:t>%</a:t>
            </a:r>
            <a:r>
              <a:rPr lang="zh-CN" altLang="en-US" b="1" dirty="0"/>
              <a:t>）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0540DD2-2F63-777E-5C95-12AF7402E21C}"/>
              </a:ext>
            </a:extLst>
          </p:cNvPr>
          <p:cNvSpPr txBox="1"/>
          <p:nvPr/>
        </p:nvSpPr>
        <p:spPr>
          <a:xfrm>
            <a:off x="5899961" y="6030749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/>
              <a:t>工作年限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80651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8335"/>
    </mc:Choice>
    <mc:Fallback xmlns="">
      <p:transition spd="slow" advTm="58335"/>
    </mc:Fallback>
  </mc:AlternateContent>
  <p:extLst>
    <p:ext uri="{E180D4A7-C9FB-4DFB-919C-405C955672EB}">
      <p14:showEvtLst xmlns:p14="http://schemas.microsoft.com/office/powerpoint/2010/main">
        <p14:playEvt time="47893" objId="4"/>
        <p14:stopEvt time="56519" objId="4"/>
      </p14:showEvtLst>
    </p:ext>
  </p:extLs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28335B-8320-A657-102F-BDA3E8A6E8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AA63BA8-ACBC-70D8-0327-B5A54F621A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400" y="116814"/>
            <a:ext cx="11379200" cy="584775"/>
          </a:xfr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/>
          <a:p>
            <a:pPr algn="ctr"/>
            <a:r>
              <a:rPr lang="zh-CN" altLang="en-US" sz="3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3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6</a:t>
            </a:r>
            <a:r>
              <a:rPr lang="zh-CN" altLang="en-US" sz="3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题  您认为建环专业的课程体系存在的主要问题是？</a:t>
            </a:r>
            <a:endParaRPr lang="zh-CN" altLang="en-US" sz="3200" b="1" dirty="0">
              <a:solidFill>
                <a:srgbClr val="0033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EC1C04D5-B0F0-CA31-E332-B80B4BE58D7B}"/>
              </a:ext>
            </a:extLst>
          </p:cNvPr>
          <p:cNvSpPr txBox="1"/>
          <p:nvPr/>
        </p:nvSpPr>
        <p:spPr>
          <a:xfrm>
            <a:off x="11760835" y="6400081"/>
            <a:ext cx="431165" cy="457200"/>
          </a:xfrm>
          <a:prstGeom prst="rect">
            <a:avLst/>
          </a:prstGeom>
        </p:spPr>
        <p:txBody>
          <a:bodyPr/>
          <a:lstStyle>
            <a:defPPr>
              <a:defRPr lang="da-DK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E6072FA8-668C-46EA-B154-4A6028CE30C8}" type="slidenum">
              <a:rPr lang="en-GB" altLang="da-DK" smtClean="0">
                <a:solidFill>
                  <a:srgbClr val="000000"/>
                </a:solidFill>
              </a:rPr>
              <a:t>8</a:t>
            </a:fld>
            <a:endParaRPr lang="en-GB" altLang="da-DK" dirty="0">
              <a:solidFill>
                <a:srgbClr val="000000"/>
              </a:solidFill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EDED9555-6BDB-DA67-1918-D93AECF7E42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0503" t="17011" r="22681" b="3444"/>
          <a:stretch/>
        </p:blipFill>
        <p:spPr>
          <a:xfrm>
            <a:off x="1227138" y="910791"/>
            <a:ext cx="9268648" cy="571789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07185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8335"/>
    </mc:Choice>
    <mc:Fallback xmlns="">
      <p:transition spd="slow" advTm="58335"/>
    </mc:Fallback>
  </mc:AlternateContent>
  <p:extLst>
    <p:ext uri="{E180D4A7-C9FB-4DFB-919C-405C955672EB}">
      <p14:showEvtLst xmlns:p14="http://schemas.microsoft.com/office/powerpoint/2010/main">
        <p14:playEvt time="47893" objId="4"/>
        <p14:stopEvt time="56519" objId="4"/>
      </p14:showEvtLst>
    </p:ext>
  </p:extLs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85411C-A257-618D-6818-F549D2F4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EBCD207-4644-CC16-20BB-570DCDDE61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400" y="116814"/>
            <a:ext cx="11379200" cy="584775"/>
          </a:xfr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/>
          <a:p>
            <a:pPr algn="ctr"/>
            <a:r>
              <a:rPr lang="zh-CN" altLang="en-US" sz="3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3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6</a:t>
            </a:r>
            <a:r>
              <a:rPr lang="zh-CN" altLang="en-US" sz="3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题  您认为建环专业的课程体系存在的主要问题是？</a:t>
            </a:r>
            <a:endParaRPr lang="zh-CN" altLang="en-US" sz="3200" b="1" dirty="0">
              <a:solidFill>
                <a:srgbClr val="0033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43A9DE0F-1EC1-75F1-AEB5-25EA48DFB424}"/>
              </a:ext>
            </a:extLst>
          </p:cNvPr>
          <p:cNvSpPr txBox="1"/>
          <p:nvPr/>
        </p:nvSpPr>
        <p:spPr>
          <a:xfrm>
            <a:off x="11760835" y="6400081"/>
            <a:ext cx="431165" cy="457200"/>
          </a:xfrm>
          <a:prstGeom prst="rect">
            <a:avLst/>
          </a:prstGeom>
        </p:spPr>
        <p:txBody>
          <a:bodyPr/>
          <a:lstStyle>
            <a:defPPr>
              <a:defRPr lang="da-DK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E6072FA8-668C-46EA-B154-4A6028CE30C8}" type="slidenum">
              <a:rPr lang="en-GB" altLang="da-DK" smtClean="0">
                <a:solidFill>
                  <a:srgbClr val="000000"/>
                </a:solidFill>
              </a:rPr>
              <a:t>9</a:t>
            </a:fld>
            <a:endParaRPr lang="en-GB" altLang="da-DK" dirty="0">
              <a:solidFill>
                <a:srgbClr val="000000"/>
              </a:solidFill>
            </a:endParaRP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4D4EBEDF-9763-C7E8-0D4C-84B2CC18947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09042653"/>
              </p:ext>
            </p:extLst>
          </p:nvPr>
        </p:nvGraphicFramePr>
        <p:xfrm>
          <a:off x="406400" y="1104563"/>
          <a:ext cx="9067801" cy="56366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21B5634D-199A-F294-0DB6-FC6631EB127E}"/>
              </a:ext>
            </a:extLst>
          </p:cNvPr>
          <p:cNvSpPr txBox="1"/>
          <p:nvPr/>
        </p:nvSpPr>
        <p:spPr>
          <a:xfrm>
            <a:off x="7692032" y="164532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工作年限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87A417E-BDF5-8B80-8DB8-CDCE3194327B}"/>
              </a:ext>
            </a:extLst>
          </p:cNvPr>
          <p:cNvSpPr txBox="1"/>
          <p:nvPr/>
        </p:nvSpPr>
        <p:spPr>
          <a:xfrm>
            <a:off x="9195474" y="5753437"/>
            <a:ext cx="259012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/>
              <a:t>所有工作年限均排第一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F62DF16-93E2-7DB0-68C0-E925237BF719}"/>
              </a:ext>
            </a:extLst>
          </p:cNvPr>
          <p:cNvSpPr txBox="1"/>
          <p:nvPr/>
        </p:nvSpPr>
        <p:spPr>
          <a:xfrm>
            <a:off x="9195474" y="5176556"/>
            <a:ext cx="238163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/>
              <a:t>&lt;30</a:t>
            </a:r>
            <a:r>
              <a:rPr lang="zh-CN" altLang="en-US" dirty="0"/>
              <a:t>年排第二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D11F4D3-3BB5-4C7F-3F01-64D1DBA76A52}"/>
              </a:ext>
            </a:extLst>
          </p:cNvPr>
          <p:cNvSpPr txBox="1"/>
          <p:nvPr/>
        </p:nvSpPr>
        <p:spPr>
          <a:xfrm>
            <a:off x="9195474" y="4061669"/>
            <a:ext cx="238163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/>
              <a:t>&gt;30</a:t>
            </a:r>
            <a:r>
              <a:rPr lang="zh-CN" altLang="en-US" dirty="0"/>
              <a:t>年排第二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FAB6483-1BB9-FB27-A424-75D591010067}"/>
              </a:ext>
            </a:extLst>
          </p:cNvPr>
          <p:cNvSpPr txBox="1"/>
          <p:nvPr/>
        </p:nvSpPr>
        <p:spPr>
          <a:xfrm>
            <a:off x="9195473" y="4630140"/>
            <a:ext cx="238163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/>
              <a:t>&lt;30</a:t>
            </a:r>
            <a:r>
              <a:rPr lang="zh-CN" altLang="en-US" dirty="0"/>
              <a:t>年排第三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68E072C-6215-04C1-95B0-FE5569B9D260}"/>
              </a:ext>
            </a:extLst>
          </p:cNvPr>
          <p:cNvSpPr txBox="1"/>
          <p:nvPr/>
        </p:nvSpPr>
        <p:spPr>
          <a:xfrm>
            <a:off x="9195474" y="3465576"/>
            <a:ext cx="238163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/>
              <a:t>&gt;30</a:t>
            </a:r>
            <a:r>
              <a:rPr lang="zh-CN" altLang="en-US" dirty="0"/>
              <a:t>年排第三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61526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8335"/>
    </mc:Choice>
    <mc:Fallback xmlns="">
      <p:transition spd="slow" advTm="583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  <p:extLst>
    <p:ext uri="{E180D4A7-C9FB-4DFB-919C-405C955672EB}">
      <p14:showEvtLst xmlns:p14="http://schemas.microsoft.com/office/powerpoint/2010/main">
        <p14:playEvt time="47893" objId="4"/>
        <p14:stopEvt time="56519" objId="4"/>
      </p14:showEvtLst>
    </p:ext>
  </p:extLs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6|1.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6|1.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6|1.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6|1.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6|1.8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6|1.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6|1.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6|1.8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6|1.8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6|1.8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6|1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6|1.8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6|1.8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6|1.8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6|1.8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6|1.8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6|1.8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6|1.8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6|1.8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6|1.8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6|1.8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6|1.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6|1.8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6|1.8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6|1.8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6|1.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6|1.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6|1.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6|1.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6|1.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6|1.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6|1.8"/>
</p:tagLst>
</file>

<file path=ppt/theme/theme1.xml><?xml version="1.0" encoding="utf-8"?>
<a:theme xmlns:a="http://schemas.openxmlformats.org/drawingml/2006/main" name="2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hkz3ohnq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9050" cap="flat" cmpd="sng" algn="ctr">
          <a:solidFill>
            <a:srgbClr val="FFFF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altLang="da-DK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9050" cap="flat" cmpd="sng" algn="ctr">
          <a:solidFill>
            <a:srgbClr val="FFFF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altLang="da-DK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7048</TotalTime>
  <Words>1851</Words>
  <Application>Microsoft Office PowerPoint</Application>
  <PresentationFormat>宽屏</PresentationFormat>
  <Paragraphs>284</Paragraphs>
  <Slides>34</Slides>
  <Notes>33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3" baseType="lpstr">
      <vt:lpstr>等线</vt:lpstr>
      <vt:lpstr>华文琥珀</vt:lpstr>
      <vt:lpstr>华文新魏</vt:lpstr>
      <vt:lpstr>楷体</vt:lpstr>
      <vt:lpstr>微软雅黑</vt:lpstr>
      <vt:lpstr>Calibri</vt:lpstr>
      <vt:lpstr>Times New Roman</vt:lpstr>
      <vt:lpstr>Wingdings</vt:lpstr>
      <vt:lpstr>2_Default Design</vt:lpstr>
      <vt:lpstr>PowerPoint 演示文稿</vt:lpstr>
      <vt:lpstr>建环专业课程体系现状及改进调研问卷</vt:lpstr>
      <vt:lpstr>第1题  您的性别？</vt:lpstr>
      <vt:lpstr>第2题  您的年龄段？</vt:lpstr>
      <vt:lpstr>第3题  您所在地区是？</vt:lpstr>
      <vt:lpstr>第4题  您所在的行业和单位？</vt:lpstr>
      <vt:lpstr>第5题  您的工作年限？</vt:lpstr>
      <vt:lpstr>第6题  您认为建环专业的课程体系存在的主要问题是？</vt:lpstr>
      <vt:lpstr>第6题  您认为建环专业的课程体系存在的主要问题是？</vt:lpstr>
      <vt:lpstr>第6题  您认为建环专业的课程体系存在的主要问题是？</vt:lpstr>
      <vt:lpstr>第6题  您认为建环专业的课程体系存在的主要问题是？</vt:lpstr>
      <vt:lpstr>第7题  您认为课程体系培养目标的重点是？</vt:lpstr>
      <vt:lpstr>第7题  您认为课程体系培养目标的重点是？</vt:lpstr>
      <vt:lpstr>第7题  您认为课程体系培养目标的重点是？</vt:lpstr>
      <vt:lpstr>第8题  关于基础课和专业基础课您认为应该如何改进？</vt:lpstr>
      <vt:lpstr>第8题  关于基础课和专业基础课您认为应该如何改进？</vt:lpstr>
      <vt:lpstr>第8题  关于基础课和专业基础课您认为应该如何改进？</vt:lpstr>
      <vt:lpstr>第8题  关于基础课和专业基础课您认为应该如何改进？</vt:lpstr>
      <vt:lpstr>第9题  关于专业课程您认为如何改进？</vt:lpstr>
      <vt:lpstr>第9题  关于专业课程您认为如何改进？</vt:lpstr>
      <vt:lpstr>第9题  关于专业课程您认为如何改进？</vt:lpstr>
      <vt:lpstr>第9题  关于专业课程您认为如何改进？</vt:lpstr>
      <vt:lpstr>第10题  关于实践教学环节您认为迫切需要改进的是？</vt:lpstr>
      <vt:lpstr>第10题  关于实践教学环节您认为迫切需要改进的是？</vt:lpstr>
      <vt:lpstr>第10题  关于实践教学环节您认为迫切需要改进的是？</vt:lpstr>
      <vt:lpstr>第10题  关于实践教学环节您认为迫切需要改进的是？</vt:lpstr>
      <vt:lpstr>第11题  您认为课程体系改革最大的瓶颈是什么？</vt:lpstr>
      <vt:lpstr>第11题  您认为课程体系改革最大的瓶颈是什么？</vt:lpstr>
      <vt:lpstr>第11题  您认为课程体系改革最大的瓶颈是什么？</vt:lpstr>
      <vt:lpstr>第12题  您是否赞同减少公共核心知识单元，为各学校留出更大的特色办学空间？</vt:lpstr>
      <vt:lpstr>第13题  您是否赞同增设AI类课程？</vt:lpstr>
      <vt:lpstr>第14题  关于教材建设，请说明存在的问题、改善的方法及相关建议？</vt:lpstr>
      <vt:lpstr>主要结果总结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Ai Zhengtao</dc:creator>
  <cp:lastModifiedBy>Zhengtao Ai</cp:lastModifiedBy>
  <cp:revision>886</cp:revision>
  <dcterms:created xsi:type="dcterms:W3CDTF">2022-05-13T08:41:08Z</dcterms:created>
  <dcterms:modified xsi:type="dcterms:W3CDTF">2024-12-05T08:18:15Z</dcterms:modified>
</cp:coreProperties>
</file>