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399" r:id="rId2"/>
    <p:sldId id="400" r:id="rId3"/>
    <p:sldId id="364" r:id="rId4"/>
    <p:sldId id="433" r:id="rId5"/>
    <p:sldId id="434" r:id="rId6"/>
    <p:sldId id="435" r:id="rId7"/>
    <p:sldId id="436" r:id="rId8"/>
    <p:sldId id="319" r:id="rId9"/>
    <p:sldId id="437" r:id="rId10"/>
    <p:sldId id="345"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84" userDrawn="1">
          <p15:clr>
            <a:srgbClr val="A4A3A4"/>
          </p15:clr>
        </p15:guide>
        <p15:guide id="2" pos="574" userDrawn="1">
          <p15:clr>
            <a:srgbClr val="A4A3A4"/>
          </p15:clr>
        </p15:guide>
        <p15:guide id="3" orient="horz" pos="99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刘虎震" initials="刘虎震" lastIdx="2" clrIdx="0">
    <p:extLst>
      <p:ext uri="{19B8F6BF-5375-455C-9EA6-DF929625EA0E}">
        <p15:presenceInfo xmlns:p15="http://schemas.microsoft.com/office/powerpoint/2012/main" userId="刘虎震" providerId="None"/>
      </p:ext>
    </p:extLst>
  </p:cmAuthor>
  <p:cmAuthor id="2" name="XJZ" initials="XJZ" lastIdx="1" clrIdx="1">
    <p:extLst>
      <p:ext uri="{19B8F6BF-5375-455C-9EA6-DF929625EA0E}">
        <p15:presenceInfo xmlns:p15="http://schemas.microsoft.com/office/powerpoint/2012/main" userId="XJZ"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6600"/>
    <a:srgbClr val="000000"/>
    <a:srgbClr val="D25A1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81" autoAdjust="0"/>
    <p:restoredTop sz="92413" autoAdjust="0"/>
  </p:normalViewPr>
  <p:slideViewPr>
    <p:cSldViewPr snapToGrid="0" showGuides="1">
      <p:cViewPr varScale="1">
        <p:scale>
          <a:sx n="112" d="100"/>
          <a:sy n="112" d="100"/>
        </p:scale>
        <p:origin x="86" y="192"/>
      </p:cViewPr>
      <p:guideLst>
        <p:guide orient="horz" pos="1684"/>
        <p:guide pos="574"/>
        <p:guide orient="horz" pos="995"/>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F1461C-8047-419D-AC96-BD525FDE868B}" type="datetimeFigureOut">
              <a:rPr lang="zh-CN" altLang="en-US" smtClean="0"/>
              <a:t>2024/12/3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95D780-9C6C-4969-B062-6A6FD8646FFA}" type="slidenum">
              <a:rPr lang="zh-CN" altLang="en-US" smtClean="0"/>
              <a:t>‹#›</a:t>
            </a:fld>
            <a:endParaRPr lang="zh-CN" altLang="en-US"/>
          </a:p>
        </p:txBody>
      </p:sp>
    </p:spTree>
    <p:extLst>
      <p:ext uri="{BB962C8B-B14F-4D97-AF65-F5344CB8AC3E}">
        <p14:creationId xmlns:p14="http://schemas.microsoft.com/office/powerpoint/2010/main" val="3739487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995D780-9C6C-4969-B062-6A6FD8646FFA}"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v</a:t>
            </a:r>
            <a:endParaRPr lang="zh-CN" altLang="en-US" dirty="0"/>
          </a:p>
        </p:txBody>
      </p:sp>
      <p:sp>
        <p:nvSpPr>
          <p:cNvPr id="4" name="灯片编号占位符 3"/>
          <p:cNvSpPr>
            <a:spLocks noGrp="1"/>
          </p:cNvSpPr>
          <p:nvPr>
            <p:ph type="sldNum" sz="quarter" idx="10"/>
          </p:nvPr>
        </p:nvSpPr>
        <p:spPr/>
        <p:txBody>
          <a:bodyPr/>
          <a:lstStyle/>
          <a:p>
            <a:fld id="{8995D780-9C6C-4969-B062-6A6FD8646FFA}" type="slidenum">
              <a:rPr lang="zh-CN" altLang="en-US" smtClean="0"/>
              <a:t>8</a:t>
            </a:fld>
            <a:endParaRPr lang="zh-CN" altLang="en-US"/>
          </a:p>
        </p:txBody>
      </p:sp>
    </p:spTree>
    <p:extLst>
      <p:ext uri="{BB962C8B-B14F-4D97-AF65-F5344CB8AC3E}">
        <p14:creationId xmlns:p14="http://schemas.microsoft.com/office/powerpoint/2010/main" val="2349171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CD5032-12AA-48CD-99BA-D6B250830017}"/>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775B7B73-BB4B-4004-9354-D396AC9CD8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C9860C24-80FF-4528-8DB2-DB2231676DFF}"/>
              </a:ext>
            </a:extLst>
          </p:cNvPr>
          <p:cNvSpPr>
            <a:spLocks noGrp="1"/>
          </p:cNvSpPr>
          <p:nvPr>
            <p:ph type="dt" sz="half" idx="10"/>
          </p:nvPr>
        </p:nvSpPr>
        <p:spPr/>
        <p:txBody>
          <a:bodyPr/>
          <a:lstStyle/>
          <a:p>
            <a:fld id="{B2C3EBC0-FE59-4136-8725-F898247D15EE}" type="datetime1">
              <a:rPr lang="zh-CN" altLang="en-US" smtClean="0"/>
              <a:t>2024/12/3</a:t>
            </a:fld>
            <a:endParaRPr lang="zh-CN" altLang="en-US"/>
          </a:p>
        </p:txBody>
      </p:sp>
      <p:sp>
        <p:nvSpPr>
          <p:cNvPr id="5" name="页脚占位符 4">
            <a:extLst>
              <a:ext uri="{FF2B5EF4-FFF2-40B4-BE49-F238E27FC236}">
                <a16:creationId xmlns:a16="http://schemas.microsoft.com/office/drawing/2014/main" id="{4B23A15B-AB61-4755-AC35-6A3AE9FB97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42BED17-C49A-4C30-9334-D682EBDDA4FE}"/>
              </a:ext>
            </a:extLst>
          </p:cNvPr>
          <p:cNvSpPr>
            <a:spLocks noGrp="1"/>
          </p:cNvSpPr>
          <p:nvPr>
            <p:ph type="sldNum" sz="quarter" idx="12"/>
          </p:nvPr>
        </p:nvSpPr>
        <p:spPr/>
        <p:txBody>
          <a:bodyPr/>
          <a:lstStyle/>
          <a:p>
            <a:fld id="{5B0169FF-2C1D-4590-811C-0CD4EE50AF20}" type="slidenum">
              <a:rPr lang="zh-CN" altLang="en-US" smtClean="0"/>
              <a:t>‹#›</a:t>
            </a:fld>
            <a:endParaRPr lang="zh-CN" altLang="en-US"/>
          </a:p>
        </p:txBody>
      </p:sp>
      <p:cxnSp>
        <p:nvCxnSpPr>
          <p:cNvPr id="7" name="直接连接符 6">
            <a:extLst>
              <a:ext uri="{FF2B5EF4-FFF2-40B4-BE49-F238E27FC236}">
                <a16:creationId xmlns:a16="http://schemas.microsoft.com/office/drawing/2014/main" id="{08FF2AC8-3810-488F-BAF6-6A5C8A22249C}"/>
              </a:ext>
            </a:extLst>
          </p:cNvPr>
          <p:cNvCxnSpPr>
            <a:cxnSpLocks/>
          </p:cNvCxnSpPr>
          <p:nvPr userDrawn="1"/>
        </p:nvCxnSpPr>
        <p:spPr>
          <a:xfrm>
            <a:off x="539646" y="3429000"/>
            <a:ext cx="11122702" cy="0"/>
          </a:xfrm>
          <a:prstGeom prst="line">
            <a:avLst/>
          </a:prstGeom>
          <a:ln w="28575">
            <a:solidFill>
              <a:srgbClr val="FF0000"/>
            </a:solidFill>
            <a:prstDash val="solid"/>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689034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7895FFC-6E85-499E-983D-2EA9A9C4A8D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2D8E3FB0-0A8A-41B8-844C-4573F95058F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F81D326-D317-4210-B2A2-7580F3C252D0}"/>
              </a:ext>
            </a:extLst>
          </p:cNvPr>
          <p:cNvSpPr>
            <a:spLocks noGrp="1"/>
          </p:cNvSpPr>
          <p:nvPr>
            <p:ph type="dt" sz="half" idx="10"/>
          </p:nvPr>
        </p:nvSpPr>
        <p:spPr/>
        <p:txBody>
          <a:bodyPr/>
          <a:lstStyle/>
          <a:p>
            <a:fld id="{59D9A36C-AEEA-42AA-9C79-B87057A2F3DB}" type="datetime1">
              <a:rPr lang="zh-CN" altLang="en-US" smtClean="0"/>
              <a:t>2024/12/3</a:t>
            </a:fld>
            <a:endParaRPr lang="zh-CN" altLang="en-US"/>
          </a:p>
        </p:txBody>
      </p:sp>
      <p:sp>
        <p:nvSpPr>
          <p:cNvPr id="5" name="页脚占位符 4">
            <a:extLst>
              <a:ext uri="{FF2B5EF4-FFF2-40B4-BE49-F238E27FC236}">
                <a16:creationId xmlns:a16="http://schemas.microsoft.com/office/drawing/2014/main" id="{9C47DE43-0B32-4E0A-86CA-00014F39DF7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B38E363-0564-49A0-B142-99BCFD7D5896}"/>
              </a:ext>
            </a:extLst>
          </p:cNvPr>
          <p:cNvSpPr>
            <a:spLocks noGrp="1"/>
          </p:cNvSpPr>
          <p:nvPr>
            <p:ph type="sldNum" sz="quarter" idx="12"/>
          </p:nvPr>
        </p:nvSpPr>
        <p:spPr/>
        <p:txBody>
          <a:bodyPr/>
          <a:lstStyle/>
          <a:p>
            <a:fld id="{5B0169FF-2C1D-4590-811C-0CD4EE50AF20}" type="slidenum">
              <a:rPr lang="zh-CN" altLang="en-US" smtClean="0"/>
              <a:t>‹#›</a:t>
            </a:fld>
            <a:endParaRPr lang="zh-CN" altLang="en-US"/>
          </a:p>
        </p:txBody>
      </p:sp>
    </p:spTree>
    <p:extLst>
      <p:ext uri="{BB962C8B-B14F-4D97-AF65-F5344CB8AC3E}">
        <p14:creationId xmlns:p14="http://schemas.microsoft.com/office/powerpoint/2010/main" val="1790931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F5D2FE2A-702D-4B80-BDA2-23DB7514FC41}"/>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0508E664-FA04-4EE6-B616-0E8F7016A13B}"/>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5001EA1-899B-49E7-8D9F-B84E4A878669}"/>
              </a:ext>
            </a:extLst>
          </p:cNvPr>
          <p:cNvSpPr>
            <a:spLocks noGrp="1"/>
          </p:cNvSpPr>
          <p:nvPr>
            <p:ph type="dt" sz="half" idx="10"/>
          </p:nvPr>
        </p:nvSpPr>
        <p:spPr/>
        <p:txBody>
          <a:bodyPr/>
          <a:lstStyle/>
          <a:p>
            <a:fld id="{8E84A9EA-1F44-468B-A7D4-DE15082C93FA}" type="datetime1">
              <a:rPr lang="zh-CN" altLang="en-US" smtClean="0"/>
              <a:t>2024/12/3</a:t>
            </a:fld>
            <a:endParaRPr lang="zh-CN" altLang="en-US"/>
          </a:p>
        </p:txBody>
      </p:sp>
      <p:sp>
        <p:nvSpPr>
          <p:cNvPr id="5" name="页脚占位符 4">
            <a:extLst>
              <a:ext uri="{FF2B5EF4-FFF2-40B4-BE49-F238E27FC236}">
                <a16:creationId xmlns:a16="http://schemas.microsoft.com/office/drawing/2014/main" id="{AF87D1F3-30D5-4D15-9E5B-4D06A0C3D18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9452956-CE50-429F-A63B-68FD67645626}"/>
              </a:ext>
            </a:extLst>
          </p:cNvPr>
          <p:cNvSpPr>
            <a:spLocks noGrp="1"/>
          </p:cNvSpPr>
          <p:nvPr>
            <p:ph type="sldNum" sz="quarter" idx="12"/>
          </p:nvPr>
        </p:nvSpPr>
        <p:spPr/>
        <p:txBody>
          <a:bodyPr/>
          <a:lstStyle/>
          <a:p>
            <a:fld id="{5B0169FF-2C1D-4590-811C-0CD4EE50AF20}" type="slidenum">
              <a:rPr lang="zh-CN" altLang="en-US" smtClean="0"/>
              <a:t>‹#›</a:t>
            </a:fld>
            <a:endParaRPr lang="zh-CN" altLang="en-US"/>
          </a:p>
        </p:txBody>
      </p:sp>
    </p:spTree>
    <p:extLst>
      <p:ext uri="{BB962C8B-B14F-4D97-AF65-F5344CB8AC3E}">
        <p14:creationId xmlns:p14="http://schemas.microsoft.com/office/powerpoint/2010/main" val="1355990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10" name="五边形 18">
            <a:extLst>
              <a:ext uri="{FF2B5EF4-FFF2-40B4-BE49-F238E27FC236}">
                <a16:creationId xmlns:a16="http://schemas.microsoft.com/office/drawing/2014/main" id="{41D81B9D-4F1F-AF4E-58F5-E618358E5D2A}"/>
              </a:ext>
            </a:extLst>
          </p:cNvPr>
          <p:cNvSpPr/>
          <p:nvPr userDrawn="1"/>
        </p:nvSpPr>
        <p:spPr>
          <a:xfrm rot="10800000">
            <a:off x="11430000" y="6484620"/>
            <a:ext cx="762000" cy="373380"/>
          </a:xfrm>
          <a:prstGeom prst="homePlat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a16="http://schemas.microsoft.com/office/drawing/2014/main" id="{486C76C0-2645-4C08-9A8E-1ECEE74222E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7EC723A-AE7A-41D4-9FE7-C4857096D13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9214FF8-FD35-4ADD-8E68-1B39D3418427}"/>
              </a:ext>
            </a:extLst>
          </p:cNvPr>
          <p:cNvSpPr>
            <a:spLocks noGrp="1"/>
          </p:cNvSpPr>
          <p:nvPr>
            <p:ph type="dt" sz="half" idx="10"/>
          </p:nvPr>
        </p:nvSpPr>
        <p:spPr/>
        <p:txBody>
          <a:bodyPr/>
          <a:lstStyle/>
          <a:p>
            <a:fld id="{DF294915-7891-452A-B76E-DBD998254AAA}" type="datetime1">
              <a:rPr lang="zh-CN" altLang="en-US" smtClean="0"/>
              <a:t>2024/12/3</a:t>
            </a:fld>
            <a:endParaRPr lang="zh-CN" altLang="en-US"/>
          </a:p>
        </p:txBody>
      </p:sp>
      <p:sp>
        <p:nvSpPr>
          <p:cNvPr id="5" name="页脚占位符 4">
            <a:extLst>
              <a:ext uri="{FF2B5EF4-FFF2-40B4-BE49-F238E27FC236}">
                <a16:creationId xmlns:a16="http://schemas.microsoft.com/office/drawing/2014/main" id="{D2797C40-94BD-42BE-B6A7-C11C5B64A59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7153400-8093-4996-ADB2-4F2D920154F1}"/>
              </a:ext>
            </a:extLst>
          </p:cNvPr>
          <p:cNvSpPr>
            <a:spLocks noGrp="1"/>
          </p:cNvSpPr>
          <p:nvPr>
            <p:ph type="sldNum" sz="quarter" idx="12"/>
          </p:nvPr>
        </p:nvSpPr>
        <p:spPr>
          <a:xfrm>
            <a:off x="9397044" y="6484620"/>
            <a:ext cx="2743200" cy="365125"/>
          </a:xfrm>
        </p:spPr>
        <p:txBody>
          <a:bodyPr/>
          <a:lstStyle>
            <a:lvl1pPr>
              <a:defRPr lang="zh-CN" altLang="en-US" sz="2000" b="1" kern="1200" smtClean="0">
                <a:solidFill>
                  <a:schemeClr val="bg1"/>
                </a:solidFill>
                <a:latin typeface="+mn-lt"/>
                <a:ea typeface="+mn-ea"/>
                <a:cs typeface="+mn-cs"/>
              </a:defRPr>
            </a:lvl1pPr>
          </a:lstStyle>
          <a:p>
            <a:fld id="{E03E33CC-0FD7-42A4-B51B-4FC181F1DDAF}" type="slidenum">
              <a:rPr lang="en-US" altLang="zh-CN" smtClean="0"/>
              <a:pPr/>
              <a:t>‹#›</a:t>
            </a:fld>
            <a:endParaRPr lang="en-US" dirty="0"/>
          </a:p>
        </p:txBody>
      </p:sp>
      <p:cxnSp>
        <p:nvCxnSpPr>
          <p:cNvPr id="7" name="直接连接符 6">
            <a:extLst>
              <a:ext uri="{FF2B5EF4-FFF2-40B4-BE49-F238E27FC236}">
                <a16:creationId xmlns:a16="http://schemas.microsoft.com/office/drawing/2014/main" id="{C5132D8B-355F-4259-B846-61D9C28E532B}"/>
              </a:ext>
            </a:extLst>
          </p:cNvPr>
          <p:cNvCxnSpPr>
            <a:cxnSpLocks/>
          </p:cNvCxnSpPr>
          <p:nvPr userDrawn="1"/>
        </p:nvCxnSpPr>
        <p:spPr>
          <a:xfrm>
            <a:off x="356616" y="1114616"/>
            <a:ext cx="10248385" cy="0"/>
          </a:xfrm>
          <a:prstGeom prst="line">
            <a:avLst/>
          </a:prstGeom>
          <a:ln w="28575">
            <a:solidFill>
              <a:srgbClr val="FF0000"/>
            </a:solidFill>
            <a:prstDash val="solid"/>
          </a:ln>
        </p:spPr>
        <p:style>
          <a:lnRef idx="3">
            <a:schemeClr val="accent2"/>
          </a:lnRef>
          <a:fillRef idx="0">
            <a:schemeClr val="accent2"/>
          </a:fillRef>
          <a:effectRef idx="2">
            <a:schemeClr val="accent2"/>
          </a:effectRef>
          <a:fontRef idx="minor">
            <a:schemeClr val="tx1"/>
          </a:fontRef>
        </p:style>
      </p:cxnSp>
      <p:pic>
        <p:nvPicPr>
          <p:cNvPr id="9" name="图片 8">
            <a:extLst>
              <a:ext uri="{FF2B5EF4-FFF2-40B4-BE49-F238E27FC236}">
                <a16:creationId xmlns:a16="http://schemas.microsoft.com/office/drawing/2014/main" id="{C2A9EFA8-B894-1326-B977-A8172546261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3166" t="2274" r="3166" b="4509"/>
          <a:stretch/>
        </p:blipFill>
        <p:spPr>
          <a:xfrm>
            <a:off x="10506395" y="0"/>
            <a:ext cx="1685605" cy="1685605"/>
          </a:xfrm>
          <a:prstGeom prst="ellipse">
            <a:avLst/>
          </a:prstGeom>
        </p:spPr>
      </p:pic>
    </p:spTree>
    <p:extLst>
      <p:ext uri="{BB962C8B-B14F-4D97-AF65-F5344CB8AC3E}">
        <p14:creationId xmlns:p14="http://schemas.microsoft.com/office/powerpoint/2010/main" val="412770184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BF14FCF-7C13-4C5C-A066-1DF3DCA8E9E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61764CA4-D3CC-4FEE-A2B2-9FD2945C46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535D094D-5915-4EEC-8F2A-A436DAFE334C}"/>
              </a:ext>
            </a:extLst>
          </p:cNvPr>
          <p:cNvSpPr>
            <a:spLocks noGrp="1"/>
          </p:cNvSpPr>
          <p:nvPr>
            <p:ph type="dt" sz="half" idx="10"/>
          </p:nvPr>
        </p:nvSpPr>
        <p:spPr/>
        <p:txBody>
          <a:bodyPr/>
          <a:lstStyle/>
          <a:p>
            <a:fld id="{4917F457-AC7C-45F9-BBC8-49496C9D084F}" type="datetime1">
              <a:rPr lang="zh-CN" altLang="en-US" smtClean="0"/>
              <a:t>2024/12/3</a:t>
            </a:fld>
            <a:endParaRPr lang="zh-CN" altLang="en-US"/>
          </a:p>
        </p:txBody>
      </p:sp>
      <p:sp>
        <p:nvSpPr>
          <p:cNvPr id="5" name="页脚占位符 4">
            <a:extLst>
              <a:ext uri="{FF2B5EF4-FFF2-40B4-BE49-F238E27FC236}">
                <a16:creationId xmlns:a16="http://schemas.microsoft.com/office/drawing/2014/main" id="{B4C772D5-6CA2-4C26-AF0B-CCD6E6C7EC7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0A46451-CE39-44BD-8DB1-A5B38EF10625}"/>
              </a:ext>
            </a:extLst>
          </p:cNvPr>
          <p:cNvSpPr>
            <a:spLocks noGrp="1"/>
          </p:cNvSpPr>
          <p:nvPr>
            <p:ph type="sldNum" sz="quarter" idx="12"/>
          </p:nvPr>
        </p:nvSpPr>
        <p:spPr/>
        <p:txBody>
          <a:bodyPr/>
          <a:lstStyle/>
          <a:p>
            <a:fld id="{5B0169FF-2C1D-4590-811C-0CD4EE50AF20}" type="slidenum">
              <a:rPr lang="zh-CN" altLang="en-US" smtClean="0"/>
              <a:t>‹#›</a:t>
            </a:fld>
            <a:endParaRPr lang="zh-CN" altLang="en-US"/>
          </a:p>
        </p:txBody>
      </p:sp>
    </p:spTree>
    <p:extLst>
      <p:ext uri="{BB962C8B-B14F-4D97-AF65-F5344CB8AC3E}">
        <p14:creationId xmlns:p14="http://schemas.microsoft.com/office/powerpoint/2010/main" val="950609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A73C8AD-B860-4111-BF9C-3B66CC71FD8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8172B32-56F1-42B1-822F-55D9B157C537}"/>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B34FED2-C6DD-4BEF-AC35-4038C2135207}"/>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4DA2C58B-87E8-41E6-ADE2-687E2813E943}"/>
              </a:ext>
            </a:extLst>
          </p:cNvPr>
          <p:cNvSpPr>
            <a:spLocks noGrp="1"/>
          </p:cNvSpPr>
          <p:nvPr>
            <p:ph type="dt" sz="half" idx="10"/>
          </p:nvPr>
        </p:nvSpPr>
        <p:spPr/>
        <p:txBody>
          <a:bodyPr/>
          <a:lstStyle/>
          <a:p>
            <a:fld id="{51B9A59A-5F19-41EC-A6D9-A6C75AC0436B}" type="datetime1">
              <a:rPr lang="zh-CN" altLang="en-US" smtClean="0"/>
              <a:t>2024/12/3</a:t>
            </a:fld>
            <a:endParaRPr lang="zh-CN" altLang="en-US"/>
          </a:p>
        </p:txBody>
      </p:sp>
      <p:sp>
        <p:nvSpPr>
          <p:cNvPr id="6" name="页脚占位符 5">
            <a:extLst>
              <a:ext uri="{FF2B5EF4-FFF2-40B4-BE49-F238E27FC236}">
                <a16:creationId xmlns:a16="http://schemas.microsoft.com/office/drawing/2014/main" id="{03C07677-3019-4D86-A594-8FA32056DB7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5764F839-3B7B-425C-BF47-72AFE111C3C4}"/>
              </a:ext>
            </a:extLst>
          </p:cNvPr>
          <p:cNvSpPr>
            <a:spLocks noGrp="1"/>
          </p:cNvSpPr>
          <p:nvPr>
            <p:ph type="sldNum" sz="quarter" idx="12"/>
          </p:nvPr>
        </p:nvSpPr>
        <p:spPr/>
        <p:txBody>
          <a:bodyPr/>
          <a:lstStyle/>
          <a:p>
            <a:fld id="{5B0169FF-2C1D-4590-811C-0CD4EE50AF20}" type="slidenum">
              <a:rPr lang="zh-CN" altLang="en-US" smtClean="0"/>
              <a:t>‹#›</a:t>
            </a:fld>
            <a:endParaRPr lang="zh-CN" altLang="en-US"/>
          </a:p>
        </p:txBody>
      </p:sp>
    </p:spTree>
    <p:extLst>
      <p:ext uri="{BB962C8B-B14F-4D97-AF65-F5344CB8AC3E}">
        <p14:creationId xmlns:p14="http://schemas.microsoft.com/office/powerpoint/2010/main" val="365703554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6F6339C-E066-433B-B9F2-E7980EF1A4E2}"/>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F0CA8F5A-FC88-485F-8C85-60488587E3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36D7C1CD-E190-4C9A-B7D3-D3839485BBB0}"/>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9E5847F-83EA-484E-9346-01BEE28603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2D575C30-EC59-4226-B0DE-587F64AA02AD}"/>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D4950E3F-28A0-4C32-9A35-6B051B9A7FA9}"/>
              </a:ext>
            </a:extLst>
          </p:cNvPr>
          <p:cNvSpPr>
            <a:spLocks noGrp="1"/>
          </p:cNvSpPr>
          <p:nvPr>
            <p:ph type="dt" sz="half" idx="10"/>
          </p:nvPr>
        </p:nvSpPr>
        <p:spPr/>
        <p:txBody>
          <a:bodyPr/>
          <a:lstStyle/>
          <a:p>
            <a:fld id="{FE0A3840-09AD-48E3-9FB7-485BF3BD9B9E}" type="datetime1">
              <a:rPr lang="zh-CN" altLang="en-US" smtClean="0"/>
              <a:t>2024/12/3</a:t>
            </a:fld>
            <a:endParaRPr lang="zh-CN" altLang="en-US"/>
          </a:p>
        </p:txBody>
      </p:sp>
      <p:sp>
        <p:nvSpPr>
          <p:cNvPr id="8" name="页脚占位符 7">
            <a:extLst>
              <a:ext uri="{FF2B5EF4-FFF2-40B4-BE49-F238E27FC236}">
                <a16:creationId xmlns:a16="http://schemas.microsoft.com/office/drawing/2014/main" id="{20CD74EA-FE1B-49E0-9EBF-28D67E25C93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8D0E01D6-1F8A-4820-BB78-0EE6998A7568}"/>
              </a:ext>
            </a:extLst>
          </p:cNvPr>
          <p:cNvSpPr>
            <a:spLocks noGrp="1"/>
          </p:cNvSpPr>
          <p:nvPr>
            <p:ph type="sldNum" sz="quarter" idx="12"/>
          </p:nvPr>
        </p:nvSpPr>
        <p:spPr/>
        <p:txBody>
          <a:bodyPr/>
          <a:lstStyle/>
          <a:p>
            <a:fld id="{5B0169FF-2C1D-4590-811C-0CD4EE50AF20}" type="slidenum">
              <a:rPr lang="zh-CN" altLang="en-US" smtClean="0"/>
              <a:t>‹#›</a:t>
            </a:fld>
            <a:endParaRPr lang="zh-CN" altLang="en-US"/>
          </a:p>
        </p:txBody>
      </p:sp>
    </p:spTree>
    <p:extLst>
      <p:ext uri="{BB962C8B-B14F-4D97-AF65-F5344CB8AC3E}">
        <p14:creationId xmlns:p14="http://schemas.microsoft.com/office/powerpoint/2010/main" val="40022432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2192C8-8BC0-45C2-AEEF-35A5D2E966E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FFEA0729-4612-4581-BA99-8845E7867EC0}"/>
              </a:ext>
            </a:extLst>
          </p:cNvPr>
          <p:cNvSpPr>
            <a:spLocks noGrp="1"/>
          </p:cNvSpPr>
          <p:nvPr>
            <p:ph type="dt" sz="half" idx="10"/>
          </p:nvPr>
        </p:nvSpPr>
        <p:spPr/>
        <p:txBody>
          <a:bodyPr/>
          <a:lstStyle/>
          <a:p>
            <a:fld id="{26656B94-EC29-447A-8AA1-DA102E033AA7}" type="datetime1">
              <a:rPr lang="zh-CN" altLang="en-US" smtClean="0"/>
              <a:t>2024/12/3</a:t>
            </a:fld>
            <a:endParaRPr lang="zh-CN" altLang="en-US"/>
          </a:p>
        </p:txBody>
      </p:sp>
      <p:sp>
        <p:nvSpPr>
          <p:cNvPr id="4" name="页脚占位符 3">
            <a:extLst>
              <a:ext uri="{FF2B5EF4-FFF2-40B4-BE49-F238E27FC236}">
                <a16:creationId xmlns:a16="http://schemas.microsoft.com/office/drawing/2014/main" id="{CB836FB4-3330-49B5-8FE2-65F9440F1DA8}"/>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18DD8DCA-17C3-4FB0-BB9A-462AA289F12B}"/>
              </a:ext>
            </a:extLst>
          </p:cNvPr>
          <p:cNvSpPr>
            <a:spLocks noGrp="1"/>
          </p:cNvSpPr>
          <p:nvPr>
            <p:ph type="sldNum" sz="quarter" idx="12"/>
          </p:nvPr>
        </p:nvSpPr>
        <p:spPr/>
        <p:txBody>
          <a:bodyPr/>
          <a:lstStyle/>
          <a:p>
            <a:fld id="{5B0169FF-2C1D-4590-811C-0CD4EE50AF20}" type="slidenum">
              <a:rPr lang="zh-CN" altLang="en-US" smtClean="0"/>
              <a:t>‹#›</a:t>
            </a:fld>
            <a:endParaRPr lang="zh-CN" altLang="en-US"/>
          </a:p>
        </p:txBody>
      </p:sp>
    </p:spTree>
    <p:extLst>
      <p:ext uri="{BB962C8B-B14F-4D97-AF65-F5344CB8AC3E}">
        <p14:creationId xmlns:p14="http://schemas.microsoft.com/office/powerpoint/2010/main" val="153651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E703DAB-D791-4513-99D2-8804C129713D}"/>
              </a:ext>
            </a:extLst>
          </p:cNvPr>
          <p:cNvSpPr>
            <a:spLocks noGrp="1"/>
          </p:cNvSpPr>
          <p:nvPr>
            <p:ph type="dt" sz="half" idx="10"/>
          </p:nvPr>
        </p:nvSpPr>
        <p:spPr/>
        <p:txBody>
          <a:bodyPr/>
          <a:lstStyle/>
          <a:p>
            <a:fld id="{61795DA7-2CFF-4C3A-B813-BDDC433401A8}" type="datetime1">
              <a:rPr lang="zh-CN" altLang="en-US" smtClean="0"/>
              <a:t>2024/12/3</a:t>
            </a:fld>
            <a:endParaRPr lang="zh-CN" altLang="en-US"/>
          </a:p>
        </p:txBody>
      </p:sp>
      <p:sp>
        <p:nvSpPr>
          <p:cNvPr id="3" name="页脚占位符 2">
            <a:extLst>
              <a:ext uri="{FF2B5EF4-FFF2-40B4-BE49-F238E27FC236}">
                <a16:creationId xmlns:a16="http://schemas.microsoft.com/office/drawing/2014/main" id="{B1ABB39E-3131-45A5-BD6B-A42B7664DE98}"/>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47563088-E6BE-43F4-B1EB-695FCB5EC3FA}"/>
              </a:ext>
            </a:extLst>
          </p:cNvPr>
          <p:cNvSpPr>
            <a:spLocks noGrp="1"/>
          </p:cNvSpPr>
          <p:nvPr>
            <p:ph type="sldNum" sz="quarter" idx="12"/>
          </p:nvPr>
        </p:nvSpPr>
        <p:spPr/>
        <p:txBody>
          <a:bodyPr/>
          <a:lstStyle/>
          <a:p>
            <a:fld id="{5B0169FF-2C1D-4590-811C-0CD4EE50AF20}" type="slidenum">
              <a:rPr lang="zh-CN" altLang="en-US" smtClean="0"/>
              <a:t>‹#›</a:t>
            </a:fld>
            <a:endParaRPr lang="zh-CN" altLang="en-US"/>
          </a:p>
        </p:txBody>
      </p:sp>
    </p:spTree>
    <p:extLst>
      <p:ext uri="{BB962C8B-B14F-4D97-AF65-F5344CB8AC3E}">
        <p14:creationId xmlns:p14="http://schemas.microsoft.com/office/powerpoint/2010/main" val="404909807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E00320-4662-4662-8807-50645A43799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6688E9DA-9694-4293-B61E-C98AA4A315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6586DCE0-2474-4A14-9356-98C7652B0F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FC69F15B-A164-4557-9B94-3A9FEE891E51}"/>
              </a:ext>
            </a:extLst>
          </p:cNvPr>
          <p:cNvSpPr>
            <a:spLocks noGrp="1"/>
          </p:cNvSpPr>
          <p:nvPr>
            <p:ph type="dt" sz="half" idx="10"/>
          </p:nvPr>
        </p:nvSpPr>
        <p:spPr/>
        <p:txBody>
          <a:bodyPr/>
          <a:lstStyle/>
          <a:p>
            <a:fld id="{8AF41E9C-84EF-4866-95BC-A08A52CECD7E}" type="datetime1">
              <a:rPr lang="zh-CN" altLang="en-US" smtClean="0"/>
              <a:t>2024/12/3</a:t>
            </a:fld>
            <a:endParaRPr lang="zh-CN" altLang="en-US"/>
          </a:p>
        </p:txBody>
      </p:sp>
      <p:sp>
        <p:nvSpPr>
          <p:cNvPr id="6" name="页脚占位符 5">
            <a:extLst>
              <a:ext uri="{FF2B5EF4-FFF2-40B4-BE49-F238E27FC236}">
                <a16:creationId xmlns:a16="http://schemas.microsoft.com/office/drawing/2014/main" id="{5C4AC945-4B5F-45A2-BCE2-DDC54C2EA6F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02AEEA55-63E2-4AEE-84CF-5C1DC06A71AF}"/>
              </a:ext>
            </a:extLst>
          </p:cNvPr>
          <p:cNvSpPr>
            <a:spLocks noGrp="1"/>
          </p:cNvSpPr>
          <p:nvPr>
            <p:ph type="sldNum" sz="quarter" idx="12"/>
          </p:nvPr>
        </p:nvSpPr>
        <p:spPr/>
        <p:txBody>
          <a:bodyPr/>
          <a:lstStyle/>
          <a:p>
            <a:fld id="{5B0169FF-2C1D-4590-811C-0CD4EE50AF20}" type="slidenum">
              <a:rPr lang="zh-CN" altLang="en-US" smtClean="0"/>
              <a:t>‹#›</a:t>
            </a:fld>
            <a:endParaRPr lang="zh-CN" altLang="en-US"/>
          </a:p>
        </p:txBody>
      </p:sp>
    </p:spTree>
    <p:extLst>
      <p:ext uri="{BB962C8B-B14F-4D97-AF65-F5344CB8AC3E}">
        <p14:creationId xmlns:p14="http://schemas.microsoft.com/office/powerpoint/2010/main" val="1854681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B0A103B-87D0-4008-A9AC-EE82B2684D1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A070BA9F-503B-444B-AA27-F4079C7B24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53E57D79-741C-435D-8D3D-908F0F6AAC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EE0D5490-54C5-4085-818C-3583A85A6A76}"/>
              </a:ext>
            </a:extLst>
          </p:cNvPr>
          <p:cNvSpPr>
            <a:spLocks noGrp="1"/>
          </p:cNvSpPr>
          <p:nvPr>
            <p:ph type="dt" sz="half" idx="10"/>
          </p:nvPr>
        </p:nvSpPr>
        <p:spPr/>
        <p:txBody>
          <a:bodyPr/>
          <a:lstStyle/>
          <a:p>
            <a:fld id="{56E03B97-7560-4D91-985A-A7B9636D1952}" type="datetime1">
              <a:rPr lang="zh-CN" altLang="en-US" smtClean="0"/>
              <a:t>2024/12/3</a:t>
            </a:fld>
            <a:endParaRPr lang="zh-CN" altLang="en-US"/>
          </a:p>
        </p:txBody>
      </p:sp>
      <p:sp>
        <p:nvSpPr>
          <p:cNvPr id="6" name="页脚占位符 5">
            <a:extLst>
              <a:ext uri="{FF2B5EF4-FFF2-40B4-BE49-F238E27FC236}">
                <a16:creationId xmlns:a16="http://schemas.microsoft.com/office/drawing/2014/main" id="{F2A24E14-AE7E-469C-A8BF-951EC8FAAAB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BF02C7-ADA8-4BC1-A6F4-80CBF70035EC}"/>
              </a:ext>
            </a:extLst>
          </p:cNvPr>
          <p:cNvSpPr>
            <a:spLocks noGrp="1"/>
          </p:cNvSpPr>
          <p:nvPr>
            <p:ph type="sldNum" sz="quarter" idx="12"/>
          </p:nvPr>
        </p:nvSpPr>
        <p:spPr/>
        <p:txBody>
          <a:bodyPr/>
          <a:lstStyle/>
          <a:p>
            <a:fld id="{5B0169FF-2C1D-4590-811C-0CD4EE50AF20}" type="slidenum">
              <a:rPr lang="zh-CN" altLang="en-US" smtClean="0"/>
              <a:t>‹#›</a:t>
            </a:fld>
            <a:endParaRPr lang="zh-CN" altLang="en-US"/>
          </a:p>
        </p:txBody>
      </p:sp>
    </p:spTree>
    <p:extLst>
      <p:ext uri="{BB962C8B-B14F-4D97-AF65-F5344CB8AC3E}">
        <p14:creationId xmlns:p14="http://schemas.microsoft.com/office/powerpoint/2010/main" val="856892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50EA6FD-861D-4031-B09D-9B42A9285B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16F18011-67F9-4627-8F75-0684D73DCAC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ED385BA9-82C0-46B2-8758-3C9CC73734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E356B6-0D94-42E0-9EB6-C97ED72EBE9B}" type="datetime1">
              <a:rPr lang="zh-CN" altLang="en-US" smtClean="0"/>
              <a:t>2024/12/3</a:t>
            </a:fld>
            <a:endParaRPr lang="zh-CN" altLang="en-US"/>
          </a:p>
        </p:txBody>
      </p:sp>
      <p:sp>
        <p:nvSpPr>
          <p:cNvPr id="5" name="页脚占位符 4">
            <a:extLst>
              <a:ext uri="{FF2B5EF4-FFF2-40B4-BE49-F238E27FC236}">
                <a16:creationId xmlns:a16="http://schemas.microsoft.com/office/drawing/2014/main" id="{9BC56A72-DB69-4EA7-8E68-20F19105D9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896A0F79-B86C-4DCF-BD6A-D1E8FD0022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0169FF-2C1D-4590-811C-0CD4EE50AF20}" type="slidenum">
              <a:rPr lang="zh-CN" altLang="en-US" smtClean="0"/>
              <a:t>‹#›</a:t>
            </a:fld>
            <a:endParaRPr lang="zh-CN" altLang="en-US"/>
          </a:p>
        </p:txBody>
      </p:sp>
    </p:spTree>
    <p:extLst>
      <p:ext uri="{BB962C8B-B14F-4D97-AF65-F5344CB8AC3E}">
        <p14:creationId xmlns:p14="http://schemas.microsoft.com/office/powerpoint/2010/main" val="31033561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0" y="0"/>
            <a:ext cx="12192000" cy="6857999"/>
            <a:chOff x="806452" y="249553"/>
            <a:chExt cx="4408168" cy="2764156"/>
          </a:xfrm>
        </p:grpSpPr>
        <p:sp>
          <p:nvSpPr>
            <p:cNvPr id="7" name="矩形 6"/>
            <p:cNvSpPr/>
            <p:nvPr/>
          </p:nvSpPr>
          <p:spPr>
            <a:xfrm>
              <a:off x="806452" y="249553"/>
              <a:ext cx="4408168" cy="2764156"/>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33000"/>
                      </a14:imgEffect>
                    </a14:imgLayer>
                  </a14:imgProps>
                </a:ext>
              </a:extLst>
            </a:blip>
            <a:srcRect l="9382" b="23184"/>
            <a:stretch>
              <a:fillRect/>
            </a:stretch>
          </p:blipFill>
          <p:spPr>
            <a:xfrm>
              <a:off x="834392" y="873230"/>
              <a:ext cx="3406138" cy="2083963"/>
            </a:xfrm>
            <a:prstGeom prst="rect">
              <a:avLst/>
            </a:prstGeom>
            <a:solidFill>
              <a:schemeClr val="bg1"/>
            </a:solidFill>
          </p:spPr>
        </p:pic>
        <p:sp>
          <p:nvSpPr>
            <p:cNvPr id="9" name="矩形 8"/>
            <p:cNvSpPr/>
            <p:nvPr/>
          </p:nvSpPr>
          <p:spPr>
            <a:xfrm>
              <a:off x="806452" y="249553"/>
              <a:ext cx="4408168" cy="2764156"/>
            </a:xfrm>
            <a:prstGeom prst="rect">
              <a:avLst/>
            </a:prstGeom>
            <a:solidFill>
              <a:srgbClr val="FFFFFF">
                <a:alpha val="29000"/>
              </a:srgbClr>
            </a:solid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文本框 10"/>
            <p:cNvSpPr txBox="1"/>
            <p:nvPr/>
          </p:nvSpPr>
          <p:spPr>
            <a:xfrm>
              <a:off x="1136265" y="716514"/>
              <a:ext cx="3104265" cy="409369"/>
            </a:xfrm>
            <a:prstGeom prst="rect">
              <a:avLst/>
            </a:prstGeom>
            <a:noFill/>
          </p:spPr>
          <p:txBody>
            <a:bodyPr wrap="square" rtlCol="0">
              <a:spAutoFit/>
            </a:bodyPr>
            <a:lstStyle/>
            <a:p>
              <a:r>
                <a:rPr lang="zh-CN" altLang="en-US" sz="6000" dirty="0">
                  <a:solidFill>
                    <a:srgbClr val="FF0000"/>
                  </a:solidFill>
                  <a:latin typeface="华文行楷" panose="02010800040101010101" pitchFamily="2" charset="-122"/>
                  <a:ea typeface="华文行楷" panose="02010800040101010101" pitchFamily="2" charset="-122"/>
                </a:rPr>
                <a:t>全方位、多层次、立体化</a:t>
              </a:r>
              <a:endParaRPr lang="en-US" altLang="zh-CN" sz="6000" dirty="0">
                <a:solidFill>
                  <a:srgbClr val="FF0000"/>
                </a:solidFill>
                <a:latin typeface="华文行楷" panose="02010800040101010101" pitchFamily="2" charset="-122"/>
                <a:ea typeface="华文行楷" panose="02010800040101010101" pitchFamily="2" charset="-122"/>
              </a:endParaRPr>
            </a:p>
          </p:txBody>
        </p:sp>
      </p:grpSp>
      <p:sp>
        <p:nvSpPr>
          <p:cNvPr id="14" name="文本框 11"/>
          <p:cNvSpPr txBox="1"/>
          <p:nvPr/>
        </p:nvSpPr>
        <p:spPr>
          <a:xfrm>
            <a:off x="2600597" y="2563034"/>
            <a:ext cx="9157912" cy="1015663"/>
          </a:xfrm>
          <a:prstGeom prst="rect">
            <a:avLst/>
          </a:prstGeom>
          <a:noFill/>
        </p:spPr>
        <p:txBody>
          <a:bodyPr wrap="square" lIns="0" rIns="0" rtlCol="0">
            <a:spAutoFit/>
          </a:bodyPr>
          <a:lstStyle/>
          <a:p>
            <a:r>
              <a:rPr lang="zh-CN" altLang="en-US" sz="6000" dirty="0">
                <a:solidFill>
                  <a:srgbClr val="002060"/>
                </a:solidFill>
                <a:latin typeface="华文行楷" panose="02010800040101010101" pitchFamily="2" charset="-122"/>
                <a:ea typeface="华文行楷" panose="02010800040101010101" pitchFamily="2" charset="-122"/>
              </a:rPr>
              <a:t>进行建环专业教育教学改革</a:t>
            </a:r>
            <a:endParaRPr lang="en-US" altLang="zh-CN" sz="6000" dirty="0">
              <a:solidFill>
                <a:srgbClr val="002060"/>
              </a:solidFill>
              <a:latin typeface="华文行楷" panose="02010800040101010101" pitchFamily="2" charset="-122"/>
              <a:ea typeface="华文行楷" panose="02010800040101010101" pitchFamily="2" charset="-122"/>
            </a:endParaRPr>
          </a:p>
        </p:txBody>
      </p:sp>
      <p:sp>
        <p:nvSpPr>
          <p:cNvPr id="12" name="文本框 11"/>
          <p:cNvSpPr txBox="1"/>
          <p:nvPr/>
        </p:nvSpPr>
        <p:spPr>
          <a:xfrm>
            <a:off x="7941353" y="4680917"/>
            <a:ext cx="3554810" cy="1323439"/>
          </a:xfrm>
          <a:prstGeom prst="rect">
            <a:avLst/>
          </a:prstGeom>
          <a:solidFill>
            <a:schemeClr val="bg1"/>
          </a:solidFill>
        </p:spPr>
        <p:txBody>
          <a:bodyPr wrap="square" lIns="0" rIns="0" rtlCol="0">
            <a:spAutoFit/>
          </a:bodyPr>
          <a:lstStyle/>
          <a:p>
            <a:pPr algn="r"/>
            <a:r>
              <a:rPr lang="zh-CN" altLang="en-US" sz="4000" dirty="0">
                <a:solidFill>
                  <a:srgbClr val="002060"/>
                </a:solidFill>
                <a:latin typeface="华文行楷" panose="02010800040101010101" pitchFamily="2" charset="-122"/>
                <a:ea typeface="华文行楷" panose="02010800040101010101" pitchFamily="2" charset="-122"/>
              </a:rPr>
              <a:t>天津大学 张欢</a:t>
            </a:r>
            <a:endParaRPr lang="en-US" altLang="zh-CN" sz="4000" dirty="0">
              <a:solidFill>
                <a:srgbClr val="002060"/>
              </a:solidFill>
              <a:latin typeface="华文行楷" panose="02010800040101010101" pitchFamily="2" charset="-122"/>
              <a:ea typeface="华文行楷" panose="02010800040101010101" pitchFamily="2" charset="-122"/>
            </a:endParaRPr>
          </a:p>
          <a:p>
            <a:pPr algn="r"/>
            <a:r>
              <a:rPr lang="en-US" altLang="zh-CN" sz="4000" dirty="0">
                <a:solidFill>
                  <a:srgbClr val="002060"/>
                </a:solidFill>
                <a:latin typeface="华文行楷" panose="02010800040101010101" pitchFamily="2" charset="-122"/>
                <a:ea typeface="华文行楷" panose="02010800040101010101" pitchFamily="2" charset="-122"/>
              </a:rPr>
              <a:t>           </a:t>
            </a:r>
            <a:r>
              <a:rPr lang="en-US" altLang="zh-CN" sz="3600" dirty="0">
                <a:solidFill>
                  <a:srgbClr val="002060"/>
                </a:solidFill>
                <a:latin typeface="华文行楷" panose="02010800040101010101" pitchFamily="2" charset="-122"/>
                <a:ea typeface="华文行楷" panose="02010800040101010101" pitchFamily="2" charset="-122"/>
              </a:rPr>
              <a:t>2024.12.06</a:t>
            </a:r>
          </a:p>
        </p:txBody>
      </p:sp>
      <p:pic>
        <p:nvPicPr>
          <p:cNvPr id="16" name="图片 15">
            <a:extLst>
              <a:ext uri="{FF2B5EF4-FFF2-40B4-BE49-F238E27FC236}">
                <a16:creationId xmlns:a16="http://schemas.microsoft.com/office/drawing/2014/main" id="{FA8ED2CC-48ED-4FC1-87D6-542B619439F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166" t="2274" r="3166" b="4509"/>
          <a:stretch/>
        </p:blipFill>
        <p:spPr>
          <a:xfrm>
            <a:off x="9953889" y="137151"/>
            <a:ext cx="1859289" cy="1859289"/>
          </a:xfrm>
          <a:prstGeom prst="ellipse">
            <a:avLst/>
          </a:prstGeom>
        </p:spPr>
      </p:pic>
    </p:spTree>
    <p:extLst>
      <p:ext uri="{BB962C8B-B14F-4D97-AF65-F5344CB8AC3E}">
        <p14:creationId xmlns:p14="http://schemas.microsoft.com/office/powerpoint/2010/main" val="39962256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rcRect l="591" b="2251"/>
          <a:stretch>
            <a:fillRect/>
          </a:stretch>
        </p:blipFill>
        <p:spPr>
          <a:xfrm>
            <a:off x="0" y="3563620"/>
            <a:ext cx="6413500" cy="3309620"/>
          </a:xfrm>
          <a:prstGeom prst="rect">
            <a:avLst/>
          </a:prstGeom>
        </p:spPr>
      </p:pic>
      <p:sp>
        <p:nvSpPr>
          <p:cNvPr id="4" name="标题 3"/>
          <p:cNvSpPr>
            <a:spLocks noGrp="1"/>
          </p:cNvSpPr>
          <p:nvPr>
            <p:ph type="ctrTitle"/>
          </p:nvPr>
        </p:nvSpPr>
        <p:spPr/>
        <p:txBody>
          <a:bodyPr>
            <a:normAutofit/>
          </a:bodyPr>
          <a:lstStyle/>
          <a:p>
            <a:r>
              <a:rPr lang="zh-CN" altLang="en-US" sz="5400" b="1" dirty="0">
                <a:solidFill>
                  <a:schemeClr val="accent1">
                    <a:lumMod val="75000"/>
                  </a:schemeClr>
                </a:solidFill>
                <a:latin typeface="华文楷体" panose="02010600040101010101" charset="-122"/>
                <a:ea typeface="华文楷体" panose="02010600040101010101" charset="-122"/>
              </a:rPr>
              <a:t>欢迎各位老师提出宝贵意见</a:t>
            </a:r>
          </a:p>
        </p:txBody>
      </p:sp>
      <p:pic>
        <p:nvPicPr>
          <p:cNvPr id="2" name="图片 1">
            <a:extLst>
              <a:ext uri="{FF2B5EF4-FFF2-40B4-BE49-F238E27FC236}">
                <a16:creationId xmlns:a16="http://schemas.microsoft.com/office/drawing/2014/main" id="{9E39FD1C-AFE0-0F49-F4F3-0EBF341A107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166" t="2274" r="3166" b="4509"/>
          <a:stretch/>
        </p:blipFill>
        <p:spPr>
          <a:xfrm>
            <a:off x="9718758" y="140020"/>
            <a:ext cx="2238726" cy="2238726"/>
          </a:xfrm>
          <a:prstGeom prst="ellipse">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2653975" y="2125408"/>
            <a:ext cx="7493897" cy="859832"/>
            <a:chOff x="5323984" y="629514"/>
            <a:chExt cx="6314012" cy="717031"/>
          </a:xfrm>
        </p:grpSpPr>
        <p:sp>
          <p:nvSpPr>
            <p:cNvPr id="56" name="任意多边形 9"/>
            <p:cNvSpPr/>
            <p:nvPr/>
          </p:nvSpPr>
          <p:spPr>
            <a:xfrm>
              <a:off x="5791859" y="629514"/>
              <a:ext cx="5846137" cy="717031"/>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algn="l">
                <a:lnSpc>
                  <a:spcPct val="100000"/>
                </a:lnSpc>
              </a:pPr>
              <a:r>
                <a:rPr lang="en-US" altLang="zh-CN" sz="3600" b="1" kern="100" dirty="0">
                  <a:solidFill>
                    <a:srgbClr val="002060"/>
                  </a:solidFill>
                  <a:effectLst/>
                  <a:latin typeface="华文楷体" panose="02010600040101010101" charset="-122"/>
                  <a:ea typeface="华文楷体" panose="02010600040101010101" charset="-122"/>
                  <a:sym typeface="+mn-ea"/>
                </a:rPr>
                <a:t> </a:t>
              </a:r>
            </a:p>
            <a:p>
              <a:pPr algn="l">
                <a:lnSpc>
                  <a:spcPct val="100000"/>
                </a:lnSpc>
              </a:pPr>
              <a:r>
                <a:rPr lang="en-US" altLang="zh-CN" sz="3600" b="1" kern="100" dirty="0">
                  <a:solidFill>
                    <a:srgbClr val="002060"/>
                  </a:solidFill>
                  <a:effectLst/>
                  <a:latin typeface="微软雅黑" panose="020B0503020204020204" pitchFamily="34" charset="-122"/>
                  <a:ea typeface="微软雅黑" panose="020B0503020204020204" pitchFamily="34" charset="-122"/>
                  <a:sym typeface="+mn-ea"/>
                </a:rPr>
                <a:t> </a:t>
              </a:r>
              <a:r>
                <a:rPr lang="zh-CN" altLang="en-US" sz="3600" b="1" kern="100" dirty="0">
                  <a:solidFill>
                    <a:srgbClr val="002060"/>
                  </a:solidFill>
                  <a:effectLst/>
                  <a:latin typeface="微软雅黑" panose="020B0503020204020204" pitchFamily="34" charset="-122"/>
                  <a:ea typeface="微软雅黑" panose="020B0503020204020204" pitchFamily="34" charset="-122"/>
                  <a:sym typeface="+mn-ea"/>
                </a:rPr>
                <a:t>全方位</a:t>
              </a:r>
              <a:r>
                <a:rPr lang="en-US" altLang="zh-CN" sz="3600" b="1" kern="100" dirty="0">
                  <a:solidFill>
                    <a:srgbClr val="002060"/>
                  </a:solidFill>
                  <a:effectLst/>
                  <a:latin typeface="微软雅黑" panose="020B0503020204020204" pitchFamily="34" charset="-122"/>
                  <a:ea typeface="微软雅黑" panose="020B0503020204020204" pitchFamily="34" charset="-122"/>
                  <a:sym typeface="+mn-ea"/>
                </a:rPr>
                <a:t>—</a:t>
              </a:r>
              <a:r>
                <a:rPr lang="zh-CN" altLang="en-US" sz="3600" b="1" kern="100" dirty="0">
                  <a:solidFill>
                    <a:srgbClr val="002060"/>
                  </a:solidFill>
                  <a:effectLst/>
                  <a:latin typeface="微软雅黑" panose="020B0503020204020204" pitchFamily="34" charset="-122"/>
                  <a:ea typeface="微软雅黑" panose="020B0503020204020204" pitchFamily="34" charset="-122"/>
                  <a:sym typeface="+mn-ea"/>
                </a:rPr>
                <a:t>培养目标、毕业要求</a:t>
              </a:r>
              <a:endParaRPr lang="zh-CN" altLang="en-US" sz="3600" b="1" dirty="0">
                <a:solidFill>
                  <a:schemeClr val="tx1"/>
                </a:solidFill>
                <a:latin typeface="微软雅黑" panose="020B0503020204020204" pitchFamily="34" charset="-122"/>
                <a:ea typeface="微软雅黑" panose="020B0503020204020204" pitchFamily="34" charset="-122"/>
              </a:endParaRPr>
            </a:p>
            <a:p>
              <a:endParaRPr lang="en-US" altLang="zh-CN" sz="3600" b="1" dirty="0">
                <a:solidFill>
                  <a:schemeClr val="tx2"/>
                </a:solidFill>
                <a:latin typeface="+mn-ea"/>
              </a:endParaRPr>
            </a:p>
          </p:txBody>
        </p:sp>
        <p:sp>
          <p:nvSpPr>
            <p:cNvPr id="57" name="椭圆 56"/>
            <p:cNvSpPr>
              <a:spLocks noChangeAspect="1"/>
            </p:cNvSpPr>
            <p:nvPr/>
          </p:nvSpPr>
          <p:spPr>
            <a:xfrm>
              <a:off x="5323984" y="688068"/>
              <a:ext cx="600315" cy="60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schemeClr val="bg1"/>
                  </a:solidFill>
                  <a:effectLst/>
                  <a:uLnTx/>
                  <a:uFillTx/>
                  <a:latin typeface="+mn-ea"/>
                  <a:cs typeface="+mn-cs"/>
                </a:rPr>
                <a:t>1</a:t>
              </a:r>
            </a:p>
          </p:txBody>
        </p:sp>
      </p:grpSp>
      <p:grpSp>
        <p:nvGrpSpPr>
          <p:cNvPr id="44" name="组合 43"/>
          <p:cNvGrpSpPr/>
          <p:nvPr/>
        </p:nvGrpSpPr>
        <p:grpSpPr>
          <a:xfrm>
            <a:off x="2653976" y="3064753"/>
            <a:ext cx="7493896" cy="803274"/>
            <a:chOff x="5323984" y="629514"/>
            <a:chExt cx="6314010" cy="717031"/>
          </a:xfrm>
        </p:grpSpPr>
        <p:sp>
          <p:nvSpPr>
            <p:cNvPr id="45" name="任意多边形 9"/>
            <p:cNvSpPr/>
            <p:nvPr/>
          </p:nvSpPr>
          <p:spPr>
            <a:xfrm>
              <a:off x="5791860" y="629514"/>
              <a:ext cx="5846134" cy="717031"/>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r>
                <a:rPr lang="en-US" altLang="zh-CN" sz="3600" b="1" kern="100" dirty="0">
                  <a:solidFill>
                    <a:srgbClr val="002060"/>
                  </a:solidFill>
                  <a:latin typeface="微软雅黑" panose="020B0503020204020204" pitchFamily="34" charset="-122"/>
                  <a:ea typeface="微软雅黑" panose="020B0503020204020204" pitchFamily="34" charset="-122"/>
                  <a:sym typeface="+mn-ea"/>
                </a:rPr>
                <a:t> </a:t>
              </a:r>
              <a:r>
                <a:rPr lang="zh-CN" altLang="en-US" sz="3600" b="1" kern="100" dirty="0">
                  <a:solidFill>
                    <a:srgbClr val="002060"/>
                  </a:solidFill>
                  <a:latin typeface="微软雅黑" panose="020B0503020204020204" pitchFamily="34" charset="-122"/>
                  <a:ea typeface="微软雅黑" panose="020B0503020204020204" pitchFamily="34" charset="-122"/>
                  <a:sym typeface="+mn-ea"/>
                </a:rPr>
                <a:t>多层次</a:t>
              </a:r>
              <a:r>
                <a:rPr lang="en-US" altLang="zh-CN" sz="3600" b="1" kern="100" dirty="0">
                  <a:solidFill>
                    <a:srgbClr val="002060"/>
                  </a:solidFill>
                  <a:latin typeface="微软雅黑" panose="020B0503020204020204" pitchFamily="34" charset="-122"/>
                  <a:ea typeface="微软雅黑" panose="020B0503020204020204" pitchFamily="34" charset="-122"/>
                  <a:sym typeface="+mn-ea"/>
                </a:rPr>
                <a:t>—</a:t>
              </a:r>
              <a:r>
                <a:rPr lang="zh-CN" altLang="en-US" sz="3600" b="1" kern="100" dirty="0">
                  <a:solidFill>
                    <a:srgbClr val="002060"/>
                  </a:solidFill>
                  <a:latin typeface="微软雅黑" panose="020B0503020204020204" pitchFamily="34" charset="-122"/>
                  <a:ea typeface="微软雅黑" panose="020B0503020204020204" pitchFamily="34" charset="-122"/>
                  <a:sym typeface="+mn-ea"/>
                </a:rPr>
                <a:t>课程体系、课程教材  </a:t>
              </a:r>
              <a:endParaRPr lang="en-US" altLang="zh-CN" sz="3600" b="1" kern="100" dirty="0">
                <a:solidFill>
                  <a:srgbClr val="002060"/>
                </a:solidFill>
                <a:latin typeface="微软雅黑" panose="020B0503020204020204" pitchFamily="34" charset="-122"/>
                <a:ea typeface="微软雅黑" panose="020B0503020204020204" pitchFamily="34" charset="-122"/>
              </a:endParaRPr>
            </a:p>
          </p:txBody>
        </p:sp>
        <p:sp>
          <p:nvSpPr>
            <p:cNvPr id="46" name="椭圆 45"/>
            <p:cNvSpPr>
              <a:spLocks noChangeAspect="1"/>
            </p:cNvSpPr>
            <p:nvPr/>
          </p:nvSpPr>
          <p:spPr>
            <a:xfrm>
              <a:off x="5323984" y="688068"/>
              <a:ext cx="600315" cy="60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schemeClr val="bg1"/>
                  </a:solidFill>
                  <a:effectLst/>
                  <a:uLnTx/>
                  <a:uFillTx/>
                  <a:latin typeface="+mn-ea"/>
                  <a:cs typeface="+mn-cs"/>
                </a:rPr>
                <a:t>2</a:t>
              </a:r>
            </a:p>
          </p:txBody>
        </p:sp>
      </p:grpSp>
      <p:grpSp>
        <p:nvGrpSpPr>
          <p:cNvPr id="47" name="组合 46"/>
          <p:cNvGrpSpPr/>
          <p:nvPr/>
        </p:nvGrpSpPr>
        <p:grpSpPr>
          <a:xfrm>
            <a:off x="2653976" y="3941096"/>
            <a:ext cx="7493897" cy="876529"/>
            <a:chOff x="5323984" y="629514"/>
            <a:chExt cx="6252887" cy="717031"/>
          </a:xfrm>
        </p:grpSpPr>
        <p:sp>
          <p:nvSpPr>
            <p:cNvPr id="48" name="任意多边形 9"/>
            <p:cNvSpPr/>
            <p:nvPr/>
          </p:nvSpPr>
          <p:spPr>
            <a:xfrm>
              <a:off x="5791860" y="629514"/>
              <a:ext cx="5785011" cy="717031"/>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algn="l">
                <a:lnSpc>
                  <a:spcPct val="100000"/>
                </a:lnSpc>
              </a:pPr>
              <a:r>
                <a:rPr lang="en-US" altLang="zh-CN" sz="3600" b="1" kern="100" dirty="0">
                  <a:solidFill>
                    <a:srgbClr val="002060"/>
                  </a:solidFill>
                  <a:effectLst/>
                  <a:latin typeface="华文楷体" panose="02010600040101010101" charset="-122"/>
                  <a:ea typeface="华文楷体" panose="02010600040101010101" charset="-122"/>
                  <a:sym typeface="+mn-ea"/>
                </a:rPr>
                <a:t> </a:t>
              </a:r>
              <a:r>
                <a:rPr lang="zh-CN" altLang="en-US" sz="3600" b="1" kern="100" dirty="0">
                  <a:solidFill>
                    <a:srgbClr val="002060"/>
                  </a:solidFill>
                  <a:latin typeface="微软雅黑" panose="020B0503020204020204" pitchFamily="34" charset="-122"/>
                  <a:ea typeface="微软雅黑" panose="020B0503020204020204" pitchFamily="34" charset="-122"/>
                  <a:sym typeface="+mn-ea"/>
                </a:rPr>
                <a:t>立体化</a:t>
              </a:r>
              <a:r>
                <a:rPr lang="en-US" altLang="zh-CN" sz="3600" b="1" kern="100" dirty="0">
                  <a:solidFill>
                    <a:srgbClr val="002060"/>
                  </a:solidFill>
                  <a:latin typeface="微软雅黑" panose="020B0503020204020204" pitchFamily="34" charset="-122"/>
                  <a:ea typeface="微软雅黑" panose="020B0503020204020204" pitchFamily="34" charset="-122"/>
                  <a:sym typeface="+mn-ea"/>
                </a:rPr>
                <a:t>—</a:t>
              </a:r>
              <a:r>
                <a:rPr lang="zh-CN" altLang="en-US" sz="3600" b="1" kern="100" dirty="0">
                  <a:solidFill>
                    <a:srgbClr val="002060"/>
                  </a:solidFill>
                  <a:latin typeface="微软雅黑" panose="020B0503020204020204" pitchFamily="34" charset="-122"/>
                  <a:ea typeface="微软雅黑" panose="020B0503020204020204" pitchFamily="34" charset="-122"/>
                  <a:sym typeface="+mn-ea"/>
                </a:rPr>
                <a:t>评价体系、督导制度</a:t>
              </a:r>
              <a:endParaRPr lang="en-US" altLang="zh-CN" sz="3600" b="1" kern="100" dirty="0">
                <a:solidFill>
                  <a:srgbClr val="002060"/>
                </a:solidFill>
                <a:latin typeface="微软雅黑" panose="020B0503020204020204" pitchFamily="34" charset="-122"/>
                <a:ea typeface="微软雅黑" panose="020B0503020204020204" pitchFamily="34" charset="-122"/>
              </a:endParaRPr>
            </a:p>
          </p:txBody>
        </p:sp>
        <p:sp>
          <p:nvSpPr>
            <p:cNvPr id="49" name="椭圆 48"/>
            <p:cNvSpPr>
              <a:spLocks noChangeAspect="1"/>
            </p:cNvSpPr>
            <p:nvPr/>
          </p:nvSpPr>
          <p:spPr>
            <a:xfrm>
              <a:off x="5323984" y="688068"/>
              <a:ext cx="600315" cy="60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schemeClr val="bg1"/>
                  </a:solidFill>
                  <a:effectLst/>
                  <a:uLnTx/>
                  <a:uFillTx/>
                  <a:latin typeface="+mn-ea"/>
                  <a:cs typeface="+mn-cs"/>
                </a:rPr>
                <a:t>3</a:t>
              </a:r>
            </a:p>
          </p:txBody>
        </p:sp>
      </p:grpSp>
      <p:sp>
        <p:nvSpPr>
          <p:cNvPr id="2" name="TextBox 1"/>
          <p:cNvSpPr txBox="1"/>
          <p:nvPr/>
        </p:nvSpPr>
        <p:spPr>
          <a:xfrm>
            <a:off x="586407" y="356485"/>
            <a:ext cx="2622873" cy="769441"/>
          </a:xfrm>
          <a:prstGeom prst="rect">
            <a:avLst/>
          </a:prstGeom>
          <a:noFill/>
        </p:spPr>
        <p:txBody>
          <a:bodyPr wrap="square" rtlCol="0">
            <a:spAutoFit/>
          </a:bodyPr>
          <a:lstStyle/>
          <a:p>
            <a:r>
              <a:rPr lang="zh-CN" altLang="en-US" sz="4400" b="1" kern="100" dirty="0">
                <a:solidFill>
                  <a:srgbClr val="002060"/>
                </a:solidFill>
                <a:latin typeface="微软雅黑" panose="020B0503020204020204" pitchFamily="34" charset="-122"/>
                <a:ea typeface="微软雅黑" panose="020B0503020204020204" pitchFamily="34" charset="-122"/>
              </a:rPr>
              <a:t>提纲</a:t>
            </a:r>
          </a:p>
        </p:txBody>
      </p:sp>
    </p:spTree>
    <p:extLst>
      <p:ext uri="{BB962C8B-B14F-4D97-AF65-F5344CB8AC3E}">
        <p14:creationId xmlns:p14="http://schemas.microsoft.com/office/powerpoint/2010/main" val="3710755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1128" y="18255"/>
            <a:ext cx="10515600" cy="1325563"/>
          </a:xfrm>
        </p:spPr>
        <p:txBody>
          <a:bodyPr/>
          <a:lstStyle/>
          <a:p>
            <a:r>
              <a:rPr lang="zh-CN" altLang="en-US" b="1" dirty="0">
                <a:solidFill>
                  <a:srgbClr val="193066"/>
                </a:solidFill>
                <a:latin typeface="微软雅黑" panose="020B0503020204020204" pitchFamily="34" charset="-122"/>
                <a:ea typeface="微软雅黑" panose="020B0503020204020204" pitchFamily="34" charset="-122"/>
                <a:cs typeface="+mn-cs"/>
              </a:rPr>
              <a:t>一、</a:t>
            </a:r>
            <a:r>
              <a:rPr lang="zh-CN" altLang="en-US" b="1" dirty="0">
                <a:solidFill>
                  <a:srgbClr val="193066"/>
                </a:solidFill>
                <a:latin typeface="微软雅黑" panose="020B0503020204020204" pitchFamily="34" charset="-122"/>
                <a:ea typeface="微软雅黑" panose="020B0503020204020204" pitchFamily="34" charset="-122"/>
                <a:cs typeface="+mn-cs"/>
                <a:sym typeface="+mn-ea"/>
              </a:rPr>
              <a:t>全方位</a:t>
            </a:r>
            <a:r>
              <a:rPr lang="en-US" altLang="zh-CN" b="1" dirty="0">
                <a:solidFill>
                  <a:srgbClr val="193066"/>
                </a:solidFill>
                <a:latin typeface="微软雅黑" panose="020B0503020204020204" pitchFamily="34" charset="-122"/>
                <a:ea typeface="微软雅黑" panose="020B0503020204020204" pitchFamily="34" charset="-122"/>
                <a:cs typeface="+mn-cs"/>
                <a:sym typeface="+mn-ea"/>
              </a:rPr>
              <a:t>—</a:t>
            </a:r>
            <a:r>
              <a:rPr lang="zh-CN" altLang="en-US" b="1" dirty="0">
                <a:solidFill>
                  <a:srgbClr val="193066"/>
                </a:solidFill>
                <a:latin typeface="微软雅黑" panose="020B0503020204020204" pitchFamily="34" charset="-122"/>
                <a:ea typeface="微软雅黑" panose="020B0503020204020204" pitchFamily="34" charset="-122"/>
                <a:cs typeface="+mn-cs"/>
                <a:sym typeface="+mn-ea"/>
              </a:rPr>
              <a:t>培养目标、毕业要求</a:t>
            </a:r>
            <a:endParaRPr lang="zh-CN" altLang="en-US" b="1" dirty="0">
              <a:solidFill>
                <a:srgbClr val="193066"/>
              </a:solidFill>
              <a:latin typeface="微软雅黑" panose="020B0503020204020204" pitchFamily="34" charset="-122"/>
              <a:ea typeface="微软雅黑" panose="020B0503020204020204" pitchFamily="34" charset="-122"/>
              <a:cs typeface="+mn-cs"/>
            </a:endParaRPr>
          </a:p>
        </p:txBody>
      </p:sp>
      <p:grpSp>
        <p:nvGrpSpPr>
          <p:cNvPr id="4" name="组合 3"/>
          <p:cNvGrpSpPr/>
          <p:nvPr/>
        </p:nvGrpSpPr>
        <p:grpSpPr>
          <a:xfrm>
            <a:off x="254119" y="1068070"/>
            <a:ext cx="10347347" cy="542052"/>
            <a:chOff x="254119" y="1068070"/>
            <a:chExt cx="10347347" cy="542052"/>
          </a:xfrm>
        </p:grpSpPr>
        <p:sp>
          <p:nvSpPr>
            <p:cNvPr id="5" name="椭圆 4"/>
            <p:cNvSpPr/>
            <p:nvPr/>
          </p:nvSpPr>
          <p:spPr>
            <a:xfrm>
              <a:off x="1897220" y="1068070"/>
              <a:ext cx="108000" cy="108000"/>
            </a:xfrm>
            <a:prstGeom prst="ellipse">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54119" y="1240790"/>
              <a:ext cx="3185487" cy="369332"/>
            </a:xfrm>
            <a:prstGeom prst="rect">
              <a:avLst/>
            </a:prstGeom>
            <a:noFill/>
          </p:spPr>
          <p:txBody>
            <a:bodyPr wrap="none" rtlCol="0" anchor="t">
              <a:spAutoFit/>
            </a:bodyPr>
            <a:lstStyle/>
            <a:p>
              <a:r>
                <a:rPr lang="zh-CN" altLang="en-US" b="1" kern="100" dirty="0">
                  <a:solidFill>
                    <a:srgbClr val="FF6600"/>
                  </a:solidFill>
                  <a:latin typeface="华文楷体" panose="02010600040101010101" charset="-122"/>
                  <a:ea typeface="华文楷体" panose="02010600040101010101" charset="-122"/>
                  <a:sym typeface="+mn-ea"/>
                </a:rPr>
                <a:t>全方位</a:t>
              </a:r>
              <a:r>
                <a:rPr lang="en-US" altLang="zh-CN" b="1" kern="100" dirty="0">
                  <a:solidFill>
                    <a:srgbClr val="FF6600"/>
                  </a:solidFill>
                  <a:latin typeface="华文楷体" panose="02010600040101010101" charset="-122"/>
                  <a:ea typeface="华文楷体" panose="02010600040101010101" charset="-122"/>
                  <a:sym typeface="+mn-ea"/>
                </a:rPr>
                <a:t>—</a:t>
              </a:r>
              <a:r>
                <a:rPr lang="zh-CN" altLang="en-US" b="1" kern="100" dirty="0">
                  <a:solidFill>
                    <a:srgbClr val="FF6600"/>
                  </a:solidFill>
                  <a:latin typeface="华文楷体" panose="02010600040101010101" charset="-122"/>
                  <a:ea typeface="华文楷体" panose="02010600040101010101" charset="-122"/>
                  <a:sym typeface="+mn-ea"/>
                </a:rPr>
                <a:t>培养目标、毕业要求</a:t>
              </a:r>
              <a:endParaRPr lang="zh-CN" altLang="en-US" b="1" kern="100" dirty="0">
                <a:solidFill>
                  <a:srgbClr val="FF6600"/>
                </a:solidFill>
                <a:latin typeface="华文楷体" panose="02010600040101010101" charset="-122"/>
                <a:ea typeface="华文楷体" panose="02010600040101010101" charset="-122"/>
              </a:endParaRPr>
            </a:p>
          </p:txBody>
        </p:sp>
        <p:sp>
          <p:nvSpPr>
            <p:cNvPr id="9" name="椭圆 8"/>
            <p:cNvSpPr/>
            <p:nvPr/>
          </p:nvSpPr>
          <p:spPr>
            <a:xfrm>
              <a:off x="5482821" y="1068070"/>
              <a:ext cx="108000" cy="108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814904" y="1238512"/>
              <a:ext cx="3185487" cy="369332"/>
            </a:xfrm>
            <a:prstGeom prst="rect">
              <a:avLst/>
            </a:prstGeom>
            <a:noFill/>
          </p:spPr>
          <p:txBody>
            <a:bodyPr wrap="none" rtlCol="0" anchor="t">
              <a:spAutoFit/>
            </a:bodyPr>
            <a:lstStyle/>
            <a:p>
              <a:r>
                <a:rPr lang="zh-CN" altLang="en-US" b="1" kern="100" dirty="0">
                  <a:solidFill>
                    <a:schemeClr val="bg1">
                      <a:lumMod val="65000"/>
                    </a:schemeClr>
                  </a:solidFill>
                  <a:latin typeface="华文楷体" panose="02010600040101010101" charset="-122"/>
                  <a:ea typeface="华文楷体" panose="02010600040101010101" charset="-122"/>
                  <a:sym typeface="+mn-ea"/>
                </a:rPr>
                <a:t>多层次</a:t>
              </a:r>
              <a:r>
                <a:rPr lang="en-US" altLang="zh-CN" b="1" kern="100" dirty="0">
                  <a:solidFill>
                    <a:schemeClr val="bg1">
                      <a:lumMod val="65000"/>
                    </a:schemeClr>
                  </a:solidFill>
                  <a:latin typeface="华文楷体" panose="02010600040101010101" charset="-122"/>
                  <a:ea typeface="华文楷体" panose="02010600040101010101" charset="-122"/>
                  <a:sym typeface="+mn-ea"/>
                </a:rPr>
                <a:t>—</a:t>
              </a:r>
              <a:r>
                <a:rPr lang="zh-CN" altLang="en-US" b="1" kern="100" dirty="0">
                  <a:solidFill>
                    <a:schemeClr val="bg1">
                      <a:lumMod val="65000"/>
                    </a:schemeClr>
                  </a:solidFill>
                  <a:latin typeface="华文楷体" panose="02010600040101010101" charset="-122"/>
                  <a:ea typeface="华文楷体" panose="02010600040101010101" charset="-122"/>
                  <a:sym typeface="+mn-ea"/>
                </a:rPr>
                <a:t>课程体系、课程教材</a:t>
              </a:r>
              <a:endParaRPr lang="zh-CN" altLang="en-US" b="1" kern="100" dirty="0">
                <a:solidFill>
                  <a:schemeClr val="bg1">
                    <a:lumMod val="65000"/>
                  </a:schemeClr>
                </a:solidFill>
                <a:effectLst/>
                <a:latin typeface="华文楷体" panose="02010600040101010101" charset="-122"/>
                <a:ea typeface="华文楷体" panose="02010600040101010101" charset="-122"/>
                <a:sym typeface="+mn-ea"/>
              </a:endParaRPr>
            </a:p>
          </p:txBody>
        </p:sp>
        <p:sp>
          <p:nvSpPr>
            <p:cNvPr id="11" name="椭圆 10"/>
            <p:cNvSpPr/>
            <p:nvPr/>
          </p:nvSpPr>
          <p:spPr>
            <a:xfrm>
              <a:off x="8926624" y="1068070"/>
              <a:ext cx="108000" cy="108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7415979" y="1238512"/>
              <a:ext cx="3185487" cy="369332"/>
            </a:xfrm>
            <a:prstGeom prst="rect">
              <a:avLst/>
            </a:prstGeom>
            <a:noFill/>
          </p:spPr>
          <p:txBody>
            <a:bodyPr wrap="none" rtlCol="0" anchor="t">
              <a:spAutoFit/>
            </a:bodyPr>
            <a:lstStyle/>
            <a:p>
              <a:r>
                <a:rPr lang="zh-CN" altLang="en-US" b="1" kern="100" dirty="0">
                  <a:solidFill>
                    <a:schemeClr val="bg1">
                      <a:lumMod val="65000"/>
                    </a:schemeClr>
                  </a:solidFill>
                  <a:latin typeface="华文楷体" panose="02010600040101010101" charset="-122"/>
                  <a:ea typeface="华文楷体" panose="02010600040101010101" charset="-122"/>
                  <a:sym typeface="+mn-ea"/>
                </a:rPr>
                <a:t>立体化</a:t>
              </a:r>
              <a:r>
                <a:rPr lang="en-US" altLang="zh-CN" b="1" kern="100" dirty="0">
                  <a:solidFill>
                    <a:schemeClr val="bg1">
                      <a:lumMod val="65000"/>
                    </a:schemeClr>
                  </a:solidFill>
                  <a:latin typeface="华文楷体" panose="02010600040101010101" charset="-122"/>
                  <a:ea typeface="华文楷体" panose="02010600040101010101" charset="-122"/>
                  <a:sym typeface="+mn-ea"/>
                </a:rPr>
                <a:t>—</a:t>
              </a:r>
              <a:r>
                <a:rPr lang="zh-CN" altLang="en-US" b="1" kern="100" dirty="0">
                  <a:solidFill>
                    <a:schemeClr val="bg1">
                      <a:lumMod val="65000"/>
                    </a:schemeClr>
                  </a:solidFill>
                  <a:latin typeface="华文楷体" panose="02010600040101010101" charset="-122"/>
                  <a:ea typeface="华文楷体" panose="02010600040101010101" charset="-122"/>
                  <a:sym typeface="+mn-ea"/>
                </a:rPr>
                <a:t>评价体系、督导制度</a:t>
              </a:r>
              <a:endParaRPr lang="en-US" altLang="zh-CN" b="1" kern="100" dirty="0">
                <a:solidFill>
                  <a:schemeClr val="bg1">
                    <a:lumMod val="65000"/>
                  </a:schemeClr>
                </a:solidFill>
                <a:latin typeface="华文楷体" panose="02010600040101010101" charset="-122"/>
                <a:ea typeface="华文楷体" panose="02010600040101010101" charset="-122"/>
              </a:endParaRPr>
            </a:p>
          </p:txBody>
        </p:sp>
      </p:grpSp>
      <p:sp>
        <p:nvSpPr>
          <p:cNvPr id="25" name="文本框 18"/>
          <p:cNvSpPr txBox="1"/>
          <p:nvPr/>
        </p:nvSpPr>
        <p:spPr>
          <a:xfrm>
            <a:off x="516545" y="1858450"/>
            <a:ext cx="10861203" cy="4945521"/>
          </a:xfrm>
          <a:prstGeom prst="rect">
            <a:avLst/>
          </a:prstGeom>
          <a:noFill/>
        </p:spPr>
        <p:txBody>
          <a:bodyPr wrap="square" rtlCol="0" anchor="t">
            <a:spAutoFit/>
          </a:bodyPr>
          <a:lstStyle/>
          <a:p>
            <a:pPr indent="625475" algn="just">
              <a:spcBef>
                <a:spcPts val="1800"/>
              </a:spcBef>
            </a:pPr>
            <a:r>
              <a:rPr lang="zh-CN" altLang="en-US" sz="2800" b="1" dirty="0">
                <a:latin typeface="微软雅黑" panose="020B0503020204020204" pitchFamily="34" charset="-122"/>
                <a:ea typeface="微软雅黑" panose="020B0503020204020204" pitchFamily="34" charset="-122"/>
                <a:sym typeface="+mn-ea"/>
              </a:rPr>
              <a:t>培养目标的内涵</a:t>
            </a:r>
            <a:endParaRPr lang="en-US" altLang="zh-CN" sz="2800" b="1" dirty="0">
              <a:latin typeface="微软雅黑" panose="020B0503020204020204" pitchFamily="34" charset="-122"/>
              <a:ea typeface="微软雅黑" panose="020B0503020204020204" pitchFamily="34" charset="-122"/>
              <a:sym typeface="+mn-ea"/>
            </a:endParaRPr>
          </a:p>
          <a:p>
            <a:pPr indent="625475" algn="just">
              <a:spcBef>
                <a:spcPts val="1200"/>
              </a:spcBef>
            </a:pPr>
            <a:r>
              <a:rPr lang="zh-CN" altLang="en-US" sz="2400" b="1" dirty="0">
                <a:solidFill>
                  <a:srgbClr val="002060"/>
                </a:solidFill>
                <a:latin typeface="华文楷体" pitchFamily="2" charset="-122"/>
                <a:ea typeface="华文楷体" pitchFamily="2" charset="-122"/>
              </a:rPr>
              <a:t>        体现对学生在毕业后</a:t>
            </a:r>
            <a:r>
              <a:rPr lang="en-US" altLang="zh-CN" sz="2400" b="1" dirty="0">
                <a:solidFill>
                  <a:srgbClr val="002060"/>
                </a:solidFill>
                <a:latin typeface="华文楷体" pitchFamily="2" charset="-122"/>
                <a:ea typeface="华文楷体" pitchFamily="2" charset="-122"/>
              </a:rPr>
              <a:t>5</a:t>
            </a:r>
            <a:r>
              <a:rPr lang="zh-CN" altLang="en-US" sz="2400" b="1" dirty="0">
                <a:solidFill>
                  <a:srgbClr val="002060"/>
                </a:solidFill>
                <a:latin typeface="华文楷体" pitchFamily="2" charset="-122"/>
                <a:ea typeface="华文楷体" pitchFamily="2" charset="-122"/>
              </a:rPr>
              <a:t>年左右预期达到的职业胜任力的总体描述。 	</a:t>
            </a:r>
            <a:endParaRPr lang="en-US" altLang="zh-CN" sz="2400" b="1" dirty="0">
              <a:latin typeface="黑体" panose="02010609060101010101" pitchFamily="49" charset="-122"/>
              <a:ea typeface="黑体" panose="02010609060101010101" pitchFamily="49" charset="-122"/>
              <a:sym typeface="+mn-ea"/>
            </a:endParaRPr>
          </a:p>
          <a:p>
            <a:pPr indent="625475" algn="just">
              <a:spcBef>
                <a:spcPts val="1800"/>
              </a:spcBef>
            </a:pPr>
            <a:r>
              <a:rPr lang="zh-CN" altLang="en-US" sz="2800" b="1" dirty="0">
                <a:latin typeface="微软雅黑" panose="020B0503020204020204" pitchFamily="34" charset="-122"/>
                <a:ea typeface="微软雅黑" panose="020B0503020204020204" pitchFamily="34" charset="-122"/>
                <a:sym typeface="+mn-ea"/>
              </a:rPr>
              <a:t>现在的培养目标</a:t>
            </a:r>
            <a:endParaRPr lang="en-US" altLang="zh-CN" sz="2800" b="1" dirty="0">
              <a:latin typeface="微软雅黑" panose="020B0503020204020204" pitchFamily="34" charset="-122"/>
              <a:ea typeface="微软雅黑" panose="020B0503020204020204" pitchFamily="34" charset="-122"/>
              <a:sym typeface="+mn-ea"/>
            </a:endParaRPr>
          </a:p>
          <a:p>
            <a:pPr marL="1254125" algn="just">
              <a:lnSpc>
                <a:spcPct val="120000"/>
              </a:lnSpc>
              <a:spcBef>
                <a:spcPts val="1200"/>
              </a:spcBef>
            </a:pPr>
            <a:r>
              <a:rPr lang="zh-CN" altLang="en-US" sz="2400" b="1" dirty="0">
                <a:solidFill>
                  <a:srgbClr val="002060"/>
                </a:solidFill>
                <a:latin typeface="华文楷体" pitchFamily="2" charset="-122"/>
                <a:ea typeface="华文楷体" pitchFamily="2" charset="-122"/>
                <a:sym typeface="+mn-ea"/>
              </a:rPr>
              <a:t>“能在建筑环境、</a:t>
            </a:r>
            <a:r>
              <a:rPr lang="zh-CN" altLang="en-US" sz="2400" b="1" dirty="0">
                <a:solidFill>
                  <a:srgbClr val="FF0000"/>
                </a:solidFill>
                <a:latin typeface="华文楷体" pitchFamily="2" charset="-122"/>
                <a:ea typeface="华文楷体" pitchFamily="2" charset="-122"/>
                <a:sym typeface="+mn-ea"/>
              </a:rPr>
              <a:t>建筑节能、区域能源</a:t>
            </a:r>
            <a:r>
              <a:rPr lang="zh-CN" altLang="en-US" sz="2400" b="1" dirty="0">
                <a:solidFill>
                  <a:srgbClr val="002060"/>
                </a:solidFill>
                <a:latin typeface="华文楷体" pitchFamily="2" charset="-122"/>
                <a:ea typeface="华文楷体" pitchFamily="2" charset="-122"/>
                <a:sym typeface="+mn-ea"/>
              </a:rPr>
              <a:t>领域从事研发、设计、施工、运维、生产、咨询等方面的技术与管理工作。”</a:t>
            </a:r>
            <a:endParaRPr lang="en-US" altLang="zh-CN" sz="2400" b="1" dirty="0">
              <a:solidFill>
                <a:srgbClr val="002060"/>
              </a:solidFill>
              <a:latin typeface="华文楷体" pitchFamily="2" charset="-122"/>
              <a:ea typeface="华文楷体" pitchFamily="2" charset="-122"/>
              <a:sym typeface="+mn-ea"/>
            </a:endParaRPr>
          </a:p>
          <a:p>
            <a:pPr indent="625475" algn="just">
              <a:spcBef>
                <a:spcPts val="1800"/>
              </a:spcBef>
            </a:pPr>
            <a:r>
              <a:rPr lang="zh-CN" altLang="en-US" sz="2800" b="1" dirty="0">
                <a:latin typeface="微软雅黑" panose="020B0503020204020204" pitchFamily="34" charset="-122"/>
                <a:ea typeface="微软雅黑" panose="020B0503020204020204" pitchFamily="34" charset="-122"/>
                <a:sym typeface="+mn-ea"/>
              </a:rPr>
              <a:t>建议修改为</a:t>
            </a:r>
            <a:endParaRPr lang="en-US" altLang="zh-CN" sz="2800" b="1" dirty="0">
              <a:latin typeface="微软雅黑" panose="020B0503020204020204" pitchFamily="34" charset="-122"/>
              <a:ea typeface="微软雅黑" panose="020B0503020204020204" pitchFamily="34" charset="-122"/>
              <a:sym typeface="+mn-ea"/>
            </a:endParaRPr>
          </a:p>
          <a:p>
            <a:pPr marL="1254125" algn="just">
              <a:lnSpc>
                <a:spcPct val="120000"/>
              </a:lnSpc>
              <a:spcBef>
                <a:spcPts val="1200"/>
              </a:spcBef>
            </a:pPr>
            <a:r>
              <a:rPr lang="zh-CN" altLang="en-US" sz="2400" b="1" dirty="0">
                <a:solidFill>
                  <a:srgbClr val="002060"/>
                </a:solidFill>
                <a:latin typeface="华文楷体" pitchFamily="2" charset="-122"/>
                <a:ea typeface="华文楷体" pitchFamily="2" charset="-122"/>
                <a:sym typeface="+mn-ea"/>
              </a:rPr>
              <a:t>“能在建筑环境、</a:t>
            </a:r>
            <a:r>
              <a:rPr lang="zh-CN" altLang="en-US" sz="2400" b="1" dirty="0">
                <a:solidFill>
                  <a:srgbClr val="FF0000"/>
                </a:solidFill>
                <a:latin typeface="华文楷体" pitchFamily="2" charset="-122"/>
                <a:ea typeface="华文楷体" pitchFamily="2" charset="-122"/>
                <a:sym typeface="+mn-ea"/>
              </a:rPr>
              <a:t>建筑及区域能源（含冷、热、电的</a:t>
            </a:r>
            <a:r>
              <a:rPr lang="zh-CN" altLang="en-US" sz="2400" b="1" dirty="0">
                <a:solidFill>
                  <a:srgbClr val="FF0000"/>
                </a:solidFill>
                <a:latin typeface="华文楷体" pitchFamily="2" charset="-122"/>
                <a:ea typeface="华文楷体" pitchFamily="2" charset="-122"/>
              </a:rPr>
              <a:t>产、储、消、调</a:t>
            </a:r>
            <a:r>
              <a:rPr lang="zh-CN" altLang="en-US" sz="2400" b="1" dirty="0">
                <a:solidFill>
                  <a:srgbClr val="FF0000"/>
                </a:solidFill>
                <a:latin typeface="华文楷体" pitchFamily="2" charset="-122"/>
                <a:ea typeface="华文楷体" pitchFamily="2" charset="-122"/>
                <a:sym typeface="+mn-ea"/>
              </a:rPr>
              <a:t>）</a:t>
            </a:r>
            <a:r>
              <a:rPr lang="zh-CN" altLang="en-US" sz="2400" b="1" dirty="0">
                <a:solidFill>
                  <a:srgbClr val="002060"/>
                </a:solidFill>
                <a:latin typeface="华文楷体" pitchFamily="2" charset="-122"/>
                <a:ea typeface="华文楷体" pitchFamily="2" charset="-122"/>
                <a:sym typeface="+mn-ea"/>
              </a:rPr>
              <a:t>领域，</a:t>
            </a:r>
            <a:r>
              <a:rPr lang="zh-CN" altLang="en-US" sz="2400" b="1" dirty="0">
                <a:solidFill>
                  <a:srgbClr val="FF0000"/>
                </a:solidFill>
                <a:latin typeface="华文楷体" pitchFamily="2" charset="-122"/>
                <a:ea typeface="华文楷体" pitchFamily="2" charset="-122"/>
                <a:sym typeface="+mn-ea"/>
              </a:rPr>
              <a:t>运用人工智能技术</a:t>
            </a:r>
            <a:r>
              <a:rPr lang="zh-CN" altLang="en-US" sz="2400" b="1" dirty="0">
                <a:solidFill>
                  <a:srgbClr val="002060"/>
                </a:solidFill>
                <a:latin typeface="华文楷体" pitchFamily="2" charset="-122"/>
                <a:ea typeface="华文楷体" pitchFamily="2" charset="-122"/>
                <a:sym typeface="+mn-ea"/>
              </a:rPr>
              <a:t>从事研发、设计、施工、运维、生产、咨询等方面的技术与管理工作。”</a:t>
            </a:r>
            <a:endParaRPr lang="en-US" altLang="zh-CN" sz="2400" b="1" dirty="0">
              <a:solidFill>
                <a:srgbClr val="002060"/>
              </a:solidFill>
              <a:latin typeface="华文楷体" pitchFamily="2" charset="-122"/>
              <a:ea typeface="华文楷体" pitchFamily="2" charset="-122"/>
              <a:sym typeface="+mn-ea"/>
            </a:endParaRPr>
          </a:p>
        </p:txBody>
      </p:sp>
      <p:sp>
        <p:nvSpPr>
          <p:cNvPr id="3" name="灯片编号占位符 2">
            <a:extLst>
              <a:ext uri="{FF2B5EF4-FFF2-40B4-BE49-F238E27FC236}">
                <a16:creationId xmlns:a16="http://schemas.microsoft.com/office/drawing/2014/main" id="{409B13CB-4ECE-DDEE-5F0F-B73B7A9A573A}"/>
              </a:ext>
            </a:extLst>
          </p:cNvPr>
          <p:cNvSpPr>
            <a:spLocks noGrp="1"/>
          </p:cNvSpPr>
          <p:nvPr>
            <p:ph type="sldNum" sz="quarter" idx="12"/>
          </p:nvPr>
        </p:nvSpPr>
        <p:spPr>
          <a:xfrm>
            <a:off x="9373386" y="6481696"/>
            <a:ext cx="2743200" cy="365125"/>
          </a:xfrm>
        </p:spPr>
        <p:txBody>
          <a:bodyPr/>
          <a:lstStyle/>
          <a:p>
            <a:fld id="{E03E33CC-0FD7-42A4-B51B-4FC181F1DDAF}" type="slidenum">
              <a:rPr lang="en-US" altLang="zh-CN" smtClean="0"/>
              <a:pPr/>
              <a:t>3</a:t>
            </a:fld>
            <a:endParaRPr lang="en-US" dirty="0"/>
          </a:p>
        </p:txBody>
      </p:sp>
    </p:spTree>
    <p:extLst>
      <p:ext uri="{BB962C8B-B14F-4D97-AF65-F5344CB8AC3E}">
        <p14:creationId xmlns:p14="http://schemas.microsoft.com/office/powerpoint/2010/main" val="2615309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1128" y="18255"/>
            <a:ext cx="10515600" cy="1325563"/>
          </a:xfrm>
        </p:spPr>
        <p:txBody>
          <a:bodyPr vert="horz" lIns="91440" tIns="45720" rIns="91440" bIns="45720" rtlCol="0" anchor="ctr">
            <a:normAutofit/>
          </a:bodyPr>
          <a:lstStyle/>
          <a:p>
            <a:r>
              <a:rPr lang="zh-CN" altLang="en-US" b="1" dirty="0">
                <a:solidFill>
                  <a:srgbClr val="193066"/>
                </a:solidFill>
                <a:latin typeface="微软雅黑" panose="020B0503020204020204" pitchFamily="34" charset="-122"/>
                <a:ea typeface="微软雅黑" panose="020B0503020204020204" pitchFamily="34" charset="-122"/>
                <a:cs typeface="+mn-cs"/>
              </a:rPr>
              <a:t>一、</a:t>
            </a:r>
            <a:r>
              <a:rPr lang="zh-CN" altLang="en-US" b="1" dirty="0">
                <a:solidFill>
                  <a:srgbClr val="193066"/>
                </a:solidFill>
                <a:latin typeface="微软雅黑" panose="020B0503020204020204" pitchFamily="34" charset="-122"/>
                <a:ea typeface="微软雅黑" panose="020B0503020204020204" pitchFamily="34" charset="-122"/>
                <a:cs typeface="+mn-cs"/>
                <a:sym typeface="+mn-ea"/>
              </a:rPr>
              <a:t>全方位</a:t>
            </a:r>
            <a:r>
              <a:rPr lang="en-US" altLang="zh-CN" b="1" dirty="0">
                <a:solidFill>
                  <a:srgbClr val="193066"/>
                </a:solidFill>
                <a:latin typeface="微软雅黑" panose="020B0503020204020204" pitchFamily="34" charset="-122"/>
                <a:ea typeface="微软雅黑" panose="020B0503020204020204" pitchFamily="34" charset="-122"/>
                <a:cs typeface="+mn-cs"/>
                <a:sym typeface="+mn-ea"/>
              </a:rPr>
              <a:t>—</a:t>
            </a:r>
            <a:r>
              <a:rPr lang="zh-CN" altLang="en-US" b="1" dirty="0">
                <a:solidFill>
                  <a:srgbClr val="193066"/>
                </a:solidFill>
                <a:latin typeface="微软雅黑" panose="020B0503020204020204" pitchFamily="34" charset="-122"/>
                <a:ea typeface="微软雅黑" panose="020B0503020204020204" pitchFamily="34" charset="-122"/>
                <a:cs typeface="+mn-cs"/>
                <a:sym typeface="+mn-ea"/>
              </a:rPr>
              <a:t>培养目标、毕业要求</a:t>
            </a:r>
            <a:endParaRPr lang="zh-CN" altLang="en-US" b="1" dirty="0">
              <a:solidFill>
                <a:srgbClr val="193066"/>
              </a:solidFill>
              <a:latin typeface="微软雅黑" panose="020B0503020204020204" pitchFamily="34" charset="-122"/>
              <a:ea typeface="微软雅黑" panose="020B0503020204020204" pitchFamily="34" charset="-122"/>
              <a:cs typeface="+mn-cs"/>
            </a:endParaRPr>
          </a:p>
        </p:txBody>
      </p:sp>
      <p:sp>
        <p:nvSpPr>
          <p:cNvPr id="25" name="文本框 18"/>
          <p:cNvSpPr txBox="1"/>
          <p:nvPr/>
        </p:nvSpPr>
        <p:spPr>
          <a:xfrm>
            <a:off x="600344" y="1818114"/>
            <a:ext cx="10991311" cy="5021631"/>
          </a:xfrm>
          <a:prstGeom prst="rect">
            <a:avLst/>
          </a:prstGeom>
          <a:noFill/>
        </p:spPr>
        <p:txBody>
          <a:bodyPr wrap="square" rtlCol="0" anchor="t">
            <a:spAutoFit/>
          </a:bodyPr>
          <a:lstStyle/>
          <a:p>
            <a:pPr indent="541338" algn="just">
              <a:spcBef>
                <a:spcPts val="1800"/>
              </a:spcBef>
            </a:pPr>
            <a:r>
              <a:rPr lang="zh-CN" altLang="en-US" sz="2800" b="1" dirty="0">
                <a:latin typeface="微软雅黑" panose="020B0503020204020204" pitchFamily="34" charset="-122"/>
                <a:ea typeface="微软雅黑" panose="020B0503020204020204" pitchFamily="34" charset="-122"/>
                <a:sym typeface="+mn-ea"/>
              </a:rPr>
              <a:t>毕业要求的内涵</a:t>
            </a:r>
            <a:endParaRPr lang="en-US" altLang="zh-CN" sz="2800" b="1" dirty="0">
              <a:latin typeface="微软雅黑" panose="020B0503020204020204" pitchFamily="34" charset="-122"/>
              <a:ea typeface="微软雅黑" panose="020B0503020204020204" pitchFamily="34" charset="-122"/>
              <a:sym typeface="+mn-ea"/>
            </a:endParaRPr>
          </a:p>
          <a:p>
            <a:pPr indent="541338" algn="just">
              <a:spcBef>
                <a:spcPts val="600"/>
              </a:spcBef>
            </a:pPr>
            <a:r>
              <a:rPr lang="zh-CN" altLang="en-US" sz="2400" b="1" dirty="0">
                <a:solidFill>
                  <a:srgbClr val="002060"/>
                </a:solidFill>
                <a:latin typeface="华文楷体" pitchFamily="2" charset="-122"/>
                <a:ea typeface="华文楷体" pitchFamily="2" charset="-122"/>
              </a:rPr>
              <a:t>对学生毕业时应该具备的知识、能力和素养的具体描述。</a:t>
            </a:r>
            <a:endParaRPr lang="zh-CN" altLang="en-US" sz="2400" dirty="0"/>
          </a:p>
          <a:p>
            <a:pPr indent="444500">
              <a:lnSpc>
                <a:spcPct val="120000"/>
              </a:lnSpc>
              <a:spcBef>
                <a:spcPts val="1200"/>
              </a:spcBef>
            </a:pPr>
            <a:r>
              <a:rPr lang="zh-CN" altLang="en-US" sz="2400" dirty="0"/>
              <a:t> </a:t>
            </a:r>
            <a:r>
              <a:rPr lang="zh-CN" altLang="en-US" sz="2800" b="1" dirty="0">
                <a:latin typeface="微软雅黑" panose="020B0503020204020204" pitchFamily="34" charset="-122"/>
                <a:ea typeface="微软雅黑" panose="020B0503020204020204" pitchFamily="34" charset="-122"/>
              </a:rPr>
              <a:t>工程教育认证标准</a:t>
            </a:r>
            <a:r>
              <a:rPr lang="zh-CN" altLang="en-US" sz="2400" b="1" dirty="0">
                <a:latin typeface="黑体" panose="02010609060101010101" pitchFamily="49" charset="-122"/>
                <a:ea typeface="黑体" panose="02010609060101010101" pitchFamily="49" charset="-122"/>
              </a:rPr>
              <a:t>（</a:t>
            </a:r>
            <a:r>
              <a:rPr lang="en-US" altLang="zh-CN" sz="2400" b="1" dirty="0">
                <a:latin typeface="黑体" panose="02010609060101010101" pitchFamily="49" charset="-122"/>
                <a:ea typeface="黑体" panose="02010609060101010101" pitchFamily="49" charset="-122"/>
              </a:rPr>
              <a:t>2024</a:t>
            </a:r>
            <a:r>
              <a:rPr lang="zh-CN" altLang="en-US" sz="2400" b="1" dirty="0">
                <a:latin typeface="黑体" panose="02010609060101010101" pitchFamily="49" charset="-122"/>
                <a:ea typeface="黑体" panose="02010609060101010101" pitchFamily="49" charset="-122"/>
              </a:rPr>
              <a:t>版）</a:t>
            </a:r>
            <a:endParaRPr lang="en-US" altLang="zh-CN" sz="2400" b="1" dirty="0">
              <a:latin typeface="黑体" panose="02010609060101010101" pitchFamily="49" charset="-122"/>
              <a:ea typeface="黑体" panose="02010609060101010101" pitchFamily="49" charset="-122"/>
            </a:endParaRPr>
          </a:p>
          <a:p>
            <a:pPr indent="444500">
              <a:lnSpc>
                <a:spcPct val="120000"/>
              </a:lnSpc>
              <a:spcBef>
                <a:spcPts val="600"/>
              </a:spcBef>
            </a:pPr>
            <a:r>
              <a:rPr lang="zh-CN" altLang="en-US" sz="2400" b="1" dirty="0">
                <a:solidFill>
                  <a:srgbClr val="002060"/>
                </a:solidFill>
                <a:latin typeface="华文楷体" pitchFamily="2" charset="-122"/>
                <a:ea typeface="华文楷体" pitchFamily="2" charset="-122"/>
              </a:rPr>
              <a:t>“</a:t>
            </a:r>
            <a:r>
              <a:rPr lang="zh-CN" altLang="en-US" sz="2400" b="1" dirty="0">
                <a:solidFill>
                  <a:srgbClr val="002060"/>
                </a:solidFill>
                <a:latin typeface="华文楷体" pitchFamily="2" charset="-122"/>
                <a:ea typeface="华文楷体" pitchFamily="2" charset="-122"/>
                <a:sym typeface="+mn-ea"/>
              </a:rPr>
              <a:t>毕业要求</a:t>
            </a:r>
            <a:r>
              <a:rPr lang="en-US" altLang="zh-CN" sz="2400" b="1" dirty="0">
                <a:solidFill>
                  <a:srgbClr val="002060"/>
                </a:solidFill>
                <a:latin typeface="华文楷体" pitchFamily="2" charset="-122"/>
                <a:ea typeface="华文楷体" pitchFamily="2" charset="-122"/>
                <a:sym typeface="+mn-ea"/>
              </a:rPr>
              <a:t>1</a:t>
            </a:r>
            <a:r>
              <a:rPr lang="zh-CN" altLang="en-US" sz="2400" b="1" dirty="0">
                <a:solidFill>
                  <a:srgbClr val="002060"/>
                </a:solidFill>
                <a:latin typeface="华文楷体" pitchFamily="2" charset="-122"/>
                <a:ea typeface="华文楷体" pitchFamily="2" charset="-122"/>
                <a:sym typeface="+mn-ea"/>
              </a:rPr>
              <a:t> </a:t>
            </a:r>
            <a:r>
              <a:rPr lang="zh-CN" altLang="en-US" sz="2400" b="1" dirty="0">
                <a:solidFill>
                  <a:srgbClr val="002060"/>
                </a:solidFill>
                <a:latin typeface="华文楷体" pitchFamily="2" charset="-122"/>
                <a:ea typeface="华文楷体" pitchFamily="2" charset="-122"/>
              </a:rPr>
              <a:t>工程知识。能够将数学、自然科学、</a:t>
            </a:r>
            <a:r>
              <a:rPr lang="zh-CN" altLang="en-US" sz="2400" b="1" dirty="0">
                <a:solidFill>
                  <a:srgbClr val="FF0000"/>
                </a:solidFill>
                <a:latin typeface="华文楷体" pitchFamily="2" charset="-122"/>
                <a:ea typeface="华文楷体" pitchFamily="2" charset="-122"/>
              </a:rPr>
              <a:t>计算、</a:t>
            </a:r>
            <a:r>
              <a:rPr lang="zh-CN" altLang="en-US" sz="2400" b="1" dirty="0">
                <a:solidFill>
                  <a:srgbClr val="002060"/>
                </a:solidFill>
                <a:latin typeface="华文楷体" pitchFamily="2" charset="-122"/>
                <a:ea typeface="华文楷体" pitchFamily="2" charset="-122"/>
              </a:rPr>
              <a:t>工程基础和专业知识用于解决复杂工程问题。”</a:t>
            </a:r>
            <a:endParaRPr lang="zh-CN" altLang="en-US" sz="2400" dirty="0"/>
          </a:p>
          <a:p>
            <a:pPr indent="541338">
              <a:lnSpc>
                <a:spcPct val="120000"/>
              </a:lnSpc>
              <a:spcBef>
                <a:spcPts val="1200"/>
              </a:spcBef>
            </a:pPr>
            <a:r>
              <a:rPr lang="zh-CN" altLang="en-US" sz="2800" b="1" dirty="0">
                <a:latin typeface="微软雅黑" panose="020B0503020204020204" pitchFamily="34" charset="-122"/>
                <a:ea typeface="微软雅黑" panose="020B0503020204020204" pitchFamily="34" charset="-122"/>
                <a:sym typeface="+mn-ea"/>
              </a:rPr>
              <a:t>修订说明 </a:t>
            </a:r>
            <a:r>
              <a:rPr lang="zh-CN" altLang="en-US" sz="2400" b="1" dirty="0">
                <a:solidFill>
                  <a:srgbClr val="002060"/>
                </a:solidFill>
                <a:latin typeface="华文楷体" pitchFamily="2" charset="-122"/>
                <a:ea typeface="华文楷体" pitchFamily="2" charset="-122"/>
              </a:rPr>
              <a:t>根据人工智能等发展要求，增设“计算”知识。这里的“计算”，主要是指数学、数值分析、数据分析、统计以及计算机和信息科学等基础知识和方法，以用于该学科的详细分析和建模。“计算”的核心指向是对学生计算思维的培养，尤其是利用数学知识、计算机知识，基于大数据、</a:t>
            </a:r>
            <a:r>
              <a:rPr lang="en-US" altLang="zh-CN" sz="2400" b="1" dirty="0">
                <a:solidFill>
                  <a:srgbClr val="002060"/>
                </a:solidFill>
                <a:latin typeface="华文楷体" pitchFamily="2" charset="-122"/>
                <a:ea typeface="华文楷体" pitchFamily="2" charset="-122"/>
              </a:rPr>
              <a:t>AI</a:t>
            </a:r>
            <a:r>
              <a:rPr lang="zh-CN" altLang="en-US" sz="2400" b="1" dirty="0">
                <a:solidFill>
                  <a:srgbClr val="002060"/>
                </a:solidFill>
                <a:latin typeface="华文楷体" pitchFamily="2" charset="-122"/>
                <a:ea typeface="华文楷体" pitchFamily="2" charset="-122"/>
              </a:rPr>
              <a:t>思维解决专业领域中问题的能力培养。 </a:t>
            </a:r>
            <a:r>
              <a:rPr lang="zh-CN" altLang="en-US" sz="2400" dirty="0"/>
              <a:t>	</a:t>
            </a:r>
          </a:p>
        </p:txBody>
      </p:sp>
      <p:sp>
        <p:nvSpPr>
          <p:cNvPr id="3" name="灯片编号占位符 2">
            <a:extLst>
              <a:ext uri="{FF2B5EF4-FFF2-40B4-BE49-F238E27FC236}">
                <a16:creationId xmlns:a16="http://schemas.microsoft.com/office/drawing/2014/main" id="{409B13CB-4ECE-DDEE-5F0F-B73B7A9A573A}"/>
              </a:ext>
            </a:extLst>
          </p:cNvPr>
          <p:cNvSpPr>
            <a:spLocks noGrp="1"/>
          </p:cNvSpPr>
          <p:nvPr>
            <p:ph type="sldNum" sz="quarter" idx="12"/>
          </p:nvPr>
        </p:nvSpPr>
        <p:spPr>
          <a:xfrm>
            <a:off x="9373386" y="6481696"/>
            <a:ext cx="2743200" cy="365125"/>
          </a:xfrm>
        </p:spPr>
        <p:txBody>
          <a:bodyPr/>
          <a:lstStyle/>
          <a:p>
            <a:fld id="{E03E33CC-0FD7-42A4-B51B-4FC181F1DDAF}" type="slidenum">
              <a:rPr lang="en-US" altLang="zh-CN" smtClean="0"/>
              <a:pPr/>
              <a:t>4</a:t>
            </a:fld>
            <a:endParaRPr lang="en-US" dirty="0"/>
          </a:p>
        </p:txBody>
      </p:sp>
      <p:grpSp>
        <p:nvGrpSpPr>
          <p:cNvPr id="4" name="组合 3"/>
          <p:cNvGrpSpPr/>
          <p:nvPr/>
        </p:nvGrpSpPr>
        <p:grpSpPr>
          <a:xfrm>
            <a:off x="254119" y="1068070"/>
            <a:ext cx="10347347" cy="542052"/>
            <a:chOff x="254119" y="1068070"/>
            <a:chExt cx="10347347" cy="542052"/>
          </a:xfrm>
        </p:grpSpPr>
        <p:sp>
          <p:nvSpPr>
            <p:cNvPr id="14" name="椭圆 13"/>
            <p:cNvSpPr/>
            <p:nvPr/>
          </p:nvSpPr>
          <p:spPr>
            <a:xfrm>
              <a:off x="1909252" y="1068070"/>
              <a:ext cx="108000" cy="108000"/>
            </a:xfrm>
            <a:prstGeom prst="ellipse">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5"/>
            <p:cNvSpPr txBox="1"/>
            <p:nvPr/>
          </p:nvSpPr>
          <p:spPr>
            <a:xfrm>
              <a:off x="254119" y="1240790"/>
              <a:ext cx="3185487" cy="369332"/>
            </a:xfrm>
            <a:prstGeom prst="rect">
              <a:avLst/>
            </a:prstGeom>
            <a:noFill/>
          </p:spPr>
          <p:txBody>
            <a:bodyPr wrap="none" rtlCol="0" anchor="t">
              <a:spAutoFit/>
            </a:bodyPr>
            <a:lstStyle/>
            <a:p>
              <a:r>
                <a:rPr lang="zh-CN" altLang="en-US" b="1" kern="100" dirty="0">
                  <a:solidFill>
                    <a:srgbClr val="FF6600"/>
                  </a:solidFill>
                  <a:latin typeface="华文楷体" panose="02010600040101010101" charset="-122"/>
                  <a:ea typeface="华文楷体" panose="02010600040101010101" charset="-122"/>
                  <a:sym typeface="+mn-ea"/>
                </a:rPr>
                <a:t>全方位</a:t>
              </a:r>
              <a:r>
                <a:rPr lang="en-US" altLang="zh-CN" b="1" kern="100" dirty="0">
                  <a:solidFill>
                    <a:srgbClr val="FF6600"/>
                  </a:solidFill>
                  <a:latin typeface="华文楷体" panose="02010600040101010101" charset="-122"/>
                  <a:ea typeface="华文楷体" panose="02010600040101010101" charset="-122"/>
                  <a:sym typeface="+mn-ea"/>
                </a:rPr>
                <a:t>—</a:t>
              </a:r>
              <a:r>
                <a:rPr lang="zh-CN" altLang="en-US" b="1" kern="100" dirty="0">
                  <a:solidFill>
                    <a:srgbClr val="FF6600"/>
                  </a:solidFill>
                  <a:latin typeface="华文楷体" panose="02010600040101010101" charset="-122"/>
                  <a:ea typeface="华文楷体" panose="02010600040101010101" charset="-122"/>
                  <a:sym typeface="+mn-ea"/>
                </a:rPr>
                <a:t>培养目标、毕业要求</a:t>
              </a:r>
              <a:endParaRPr lang="zh-CN" altLang="en-US" b="1" kern="100" dirty="0">
                <a:solidFill>
                  <a:srgbClr val="FF6600"/>
                </a:solidFill>
                <a:latin typeface="华文楷体" panose="02010600040101010101" charset="-122"/>
                <a:ea typeface="华文楷体" panose="02010600040101010101" charset="-122"/>
              </a:endParaRPr>
            </a:p>
          </p:txBody>
        </p:sp>
        <p:sp>
          <p:nvSpPr>
            <p:cNvPr id="16" name="椭圆 15"/>
            <p:cNvSpPr/>
            <p:nvPr/>
          </p:nvSpPr>
          <p:spPr>
            <a:xfrm>
              <a:off x="5591109" y="1068070"/>
              <a:ext cx="108000" cy="108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9"/>
            <p:cNvSpPr txBox="1"/>
            <p:nvPr/>
          </p:nvSpPr>
          <p:spPr>
            <a:xfrm>
              <a:off x="3814904" y="1238512"/>
              <a:ext cx="3185487" cy="369332"/>
            </a:xfrm>
            <a:prstGeom prst="rect">
              <a:avLst/>
            </a:prstGeom>
            <a:noFill/>
          </p:spPr>
          <p:txBody>
            <a:bodyPr wrap="none" rtlCol="0" anchor="t">
              <a:spAutoFit/>
            </a:bodyPr>
            <a:lstStyle/>
            <a:p>
              <a:r>
                <a:rPr lang="zh-CN" altLang="en-US" b="1" kern="100" dirty="0">
                  <a:solidFill>
                    <a:schemeClr val="bg1">
                      <a:lumMod val="65000"/>
                    </a:schemeClr>
                  </a:solidFill>
                  <a:latin typeface="华文楷体" panose="02010600040101010101" charset="-122"/>
                  <a:ea typeface="华文楷体" panose="02010600040101010101" charset="-122"/>
                  <a:sym typeface="+mn-ea"/>
                </a:rPr>
                <a:t>多层次</a:t>
              </a:r>
              <a:r>
                <a:rPr lang="en-US" altLang="zh-CN" b="1" kern="100" dirty="0">
                  <a:solidFill>
                    <a:schemeClr val="bg1">
                      <a:lumMod val="65000"/>
                    </a:schemeClr>
                  </a:solidFill>
                  <a:latin typeface="华文楷体" panose="02010600040101010101" charset="-122"/>
                  <a:ea typeface="华文楷体" panose="02010600040101010101" charset="-122"/>
                  <a:sym typeface="+mn-ea"/>
                </a:rPr>
                <a:t>—</a:t>
              </a:r>
              <a:r>
                <a:rPr lang="zh-CN" altLang="en-US" b="1" kern="100" dirty="0">
                  <a:solidFill>
                    <a:schemeClr val="bg1">
                      <a:lumMod val="65000"/>
                    </a:schemeClr>
                  </a:solidFill>
                  <a:latin typeface="华文楷体" panose="02010600040101010101" charset="-122"/>
                  <a:ea typeface="华文楷体" panose="02010600040101010101" charset="-122"/>
                  <a:sym typeface="+mn-ea"/>
                </a:rPr>
                <a:t>课程体系、课程教材</a:t>
              </a:r>
              <a:endParaRPr lang="zh-CN" altLang="en-US" b="1" kern="100" dirty="0">
                <a:solidFill>
                  <a:schemeClr val="bg1">
                    <a:lumMod val="65000"/>
                  </a:schemeClr>
                </a:solidFill>
                <a:effectLst/>
                <a:latin typeface="华文楷体" panose="02010600040101010101" charset="-122"/>
                <a:ea typeface="华文楷体" panose="02010600040101010101" charset="-122"/>
                <a:sym typeface="+mn-ea"/>
              </a:endParaRPr>
            </a:p>
          </p:txBody>
        </p:sp>
        <p:sp>
          <p:nvSpPr>
            <p:cNvPr id="18" name="椭圆 17"/>
            <p:cNvSpPr/>
            <p:nvPr/>
          </p:nvSpPr>
          <p:spPr>
            <a:xfrm>
              <a:off x="8926624" y="1068070"/>
              <a:ext cx="108000" cy="108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1"/>
            <p:cNvSpPr txBox="1"/>
            <p:nvPr/>
          </p:nvSpPr>
          <p:spPr>
            <a:xfrm>
              <a:off x="7415979" y="1238512"/>
              <a:ext cx="3185487" cy="369332"/>
            </a:xfrm>
            <a:prstGeom prst="rect">
              <a:avLst/>
            </a:prstGeom>
            <a:noFill/>
          </p:spPr>
          <p:txBody>
            <a:bodyPr wrap="none" rtlCol="0" anchor="t">
              <a:spAutoFit/>
            </a:bodyPr>
            <a:lstStyle/>
            <a:p>
              <a:r>
                <a:rPr lang="zh-CN" altLang="en-US" b="1" kern="100" dirty="0">
                  <a:solidFill>
                    <a:schemeClr val="bg1">
                      <a:lumMod val="65000"/>
                    </a:schemeClr>
                  </a:solidFill>
                  <a:latin typeface="华文楷体" panose="02010600040101010101" charset="-122"/>
                  <a:ea typeface="华文楷体" panose="02010600040101010101" charset="-122"/>
                  <a:sym typeface="+mn-ea"/>
                </a:rPr>
                <a:t>立体化</a:t>
              </a:r>
              <a:r>
                <a:rPr lang="en-US" altLang="zh-CN" b="1" kern="100" dirty="0">
                  <a:solidFill>
                    <a:schemeClr val="bg1">
                      <a:lumMod val="65000"/>
                    </a:schemeClr>
                  </a:solidFill>
                  <a:latin typeface="华文楷体" panose="02010600040101010101" charset="-122"/>
                  <a:ea typeface="华文楷体" panose="02010600040101010101" charset="-122"/>
                  <a:sym typeface="+mn-ea"/>
                </a:rPr>
                <a:t>—</a:t>
              </a:r>
              <a:r>
                <a:rPr lang="zh-CN" altLang="en-US" b="1" kern="100" dirty="0">
                  <a:solidFill>
                    <a:schemeClr val="bg1">
                      <a:lumMod val="65000"/>
                    </a:schemeClr>
                  </a:solidFill>
                  <a:latin typeface="华文楷体" panose="02010600040101010101" charset="-122"/>
                  <a:ea typeface="华文楷体" panose="02010600040101010101" charset="-122"/>
                  <a:sym typeface="+mn-ea"/>
                </a:rPr>
                <a:t>评价体系、督导制度</a:t>
              </a:r>
              <a:endParaRPr lang="en-US" altLang="zh-CN" b="1" kern="100" dirty="0">
                <a:solidFill>
                  <a:schemeClr val="bg1">
                    <a:lumMod val="65000"/>
                  </a:schemeClr>
                </a:solidFill>
                <a:latin typeface="华文楷体" panose="02010600040101010101" charset="-122"/>
                <a:ea typeface="华文楷体" panose="02010600040101010101" charset="-122"/>
              </a:endParaRPr>
            </a:p>
          </p:txBody>
        </p:sp>
      </p:grpSp>
    </p:spTree>
    <p:extLst>
      <p:ext uri="{BB962C8B-B14F-4D97-AF65-F5344CB8AC3E}">
        <p14:creationId xmlns:p14="http://schemas.microsoft.com/office/powerpoint/2010/main" val="2347615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2653975" y="2125408"/>
            <a:ext cx="7493897" cy="859832"/>
            <a:chOff x="5323984" y="629514"/>
            <a:chExt cx="6314012" cy="717031"/>
          </a:xfrm>
        </p:grpSpPr>
        <p:sp>
          <p:nvSpPr>
            <p:cNvPr id="56" name="任意多边形 9"/>
            <p:cNvSpPr/>
            <p:nvPr/>
          </p:nvSpPr>
          <p:spPr>
            <a:xfrm>
              <a:off x="5791859" y="629514"/>
              <a:ext cx="5846137" cy="717031"/>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algn="l">
                <a:lnSpc>
                  <a:spcPct val="100000"/>
                </a:lnSpc>
              </a:pPr>
              <a:r>
                <a:rPr lang="en-US" altLang="zh-CN" sz="2400" b="1" kern="100" dirty="0">
                  <a:solidFill>
                    <a:srgbClr val="002060"/>
                  </a:solidFill>
                  <a:effectLst/>
                  <a:latin typeface="华文楷体" panose="02010600040101010101" charset="-122"/>
                  <a:ea typeface="华文楷体" panose="02010600040101010101" charset="-122"/>
                  <a:sym typeface="+mn-ea"/>
                </a:rPr>
                <a:t> </a:t>
              </a:r>
            </a:p>
            <a:p>
              <a:pPr algn="l">
                <a:lnSpc>
                  <a:spcPct val="100000"/>
                </a:lnSpc>
              </a:pPr>
              <a:r>
                <a:rPr lang="en-US" altLang="zh-CN" sz="3600" b="1" kern="100" dirty="0">
                  <a:solidFill>
                    <a:srgbClr val="002060"/>
                  </a:solidFill>
                  <a:effectLst/>
                  <a:latin typeface="微软雅黑" panose="020B0503020204020204" pitchFamily="34" charset="-122"/>
                  <a:ea typeface="微软雅黑" panose="020B0503020204020204" pitchFamily="34" charset="-122"/>
                  <a:sym typeface="+mn-ea"/>
                </a:rPr>
                <a:t> </a:t>
              </a:r>
              <a:r>
                <a:rPr lang="zh-CN" altLang="en-US" sz="3600" b="1" kern="100" dirty="0">
                  <a:solidFill>
                    <a:schemeClr val="accent5">
                      <a:lumMod val="60000"/>
                      <a:lumOff val="40000"/>
                    </a:schemeClr>
                  </a:solidFill>
                  <a:latin typeface="微软雅黑" panose="020B0503020204020204" pitchFamily="34" charset="-122"/>
                  <a:ea typeface="微软雅黑" panose="020B0503020204020204" pitchFamily="34" charset="-122"/>
                  <a:sym typeface="+mn-ea"/>
                </a:rPr>
                <a:t>全方位</a:t>
              </a:r>
              <a:r>
                <a:rPr lang="en-US" altLang="zh-CN" sz="3600" b="1" kern="100" dirty="0">
                  <a:solidFill>
                    <a:schemeClr val="accent5">
                      <a:lumMod val="60000"/>
                      <a:lumOff val="40000"/>
                    </a:schemeClr>
                  </a:solidFill>
                  <a:latin typeface="微软雅黑" panose="020B0503020204020204" pitchFamily="34" charset="-122"/>
                  <a:ea typeface="微软雅黑" panose="020B0503020204020204" pitchFamily="34" charset="-122"/>
                  <a:sym typeface="+mn-ea"/>
                </a:rPr>
                <a:t>—</a:t>
              </a:r>
              <a:r>
                <a:rPr lang="zh-CN" altLang="en-US" sz="3600" b="1" kern="100" dirty="0">
                  <a:solidFill>
                    <a:schemeClr val="accent5">
                      <a:lumMod val="60000"/>
                      <a:lumOff val="40000"/>
                    </a:schemeClr>
                  </a:solidFill>
                  <a:latin typeface="微软雅黑" panose="020B0503020204020204" pitchFamily="34" charset="-122"/>
                  <a:ea typeface="微软雅黑" panose="020B0503020204020204" pitchFamily="34" charset="-122"/>
                  <a:sym typeface="+mn-ea"/>
                </a:rPr>
                <a:t>培养目标、毕业要求</a:t>
              </a:r>
              <a:endParaRPr lang="zh-CN" altLang="en-US" sz="3600" b="1" kern="100" dirty="0">
                <a:solidFill>
                  <a:schemeClr val="accent5">
                    <a:lumMod val="60000"/>
                    <a:lumOff val="40000"/>
                  </a:schemeClr>
                </a:solidFill>
                <a:latin typeface="微软雅黑" panose="020B0503020204020204" pitchFamily="34" charset="-122"/>
                <a:ea typeface="微软雅黑" panose="020B0503020204020204" pitchFamily="34" charset="-122"/>
              </a:endParaRPr>
            </a:p>
            <a:p>
              <a:endParaRPr lang="en-US" altLang="zh-CN" sz="2000" b="1" dirty="0">
                <a:solidFill>
                  <a:schemeClr val="tx2"/>
                </a:solidFill>
                <a:latin typeface="+mn-ea"/>
              </a:endParaRPr>
            </a:p>
          </p:txBody>
        </p:sp>
        <p:sp>
          <p:nvSpPr>
            <p:cNvPr id="57" name="椭圆 56"/>
            <p:cNvSpPr>
              <a:spLocks noChangeAspect="1"/>
            </p:cNvSpPr>
            <p:nvPr/>
          </p:nvSpPr>
          <p:spPr>
            <a:xfrm>
              <a:off x="5323984" y="688068"/>
              <a:ext cx="600315" cy="60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mn-cs"/>
                </a:rPr>
                <a:t>1</a:t>
              </a:r>
            </a:p>
          </p:txBody>
        </p:sp>
      </p:grpSp>
      <p:grpSp>
        <p:nvGrpSpPr>
          <p:cNvPr id="44" name="组合 43"/>
          <p:cNvGrpSpPr/>
          <p:nvPr/>
        </p:nvGrpSpPr>
        <p:grpSpPr>
          <a:xfrm>
            <a:off x="2653976" y="3064753"/>
            <a:ext cx="7493896" cy="803274"/>
            <a:chOff x="5323984" y="629514"/>
            <a:chExt cx="6314010" cy="717031"/>
          </a:xfrm>
        </p:grpSpPr>
        <p:sp>
          <p:nvSpPr>
            <p:cNvPr id="45" name="任意多边形 9"/>
            <p:cNvSpPr/>
            <p:nvPr/>
          </p:nvSpPr>
          <p:spPr>
            <a:xfrm>
              <a:off x="5791860" y="629514"/>
              <a:ext cx="5846134" cy="717031"/>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r>
                <a:rPr lang="en-US" altLang="zh-CN" sz="3600" b="1" kern="100" dirty="0">
                  <a:solidFill>
                    <a:srgbClr val="002060"/>
                  </a:solidFill>
                  <a:latin typeface="微软雅黑" panose="020B0503020204020204" pitchFamily="34" charset="-122"/>
                  <a:ea typeface="微软雅黑" panose="020B0503020204020204" pitchFamily="34" charset="-122"/>
                  <a:sym typeface="+mn-ea"/>
                </a:rPr>
                <a:t> </a:t>
              </a:r>
              <a:r>
                <a:rPr lang="zh-CN" altLang="en-US" sz="3600" b="1" kern="100" dirty="0">
                  <a:solidFill>
                    <a:srgbClr val="002060"/>
                  </a:solidFill>
                  <a:latin typeface="微软雅黑" panose="020B0503020204020204" pitchFamily="34" charset="-122"/>
                  <a:ea typeface="微软雅黑" panose="020B0503020204020204" pitchFamily="34" charset="-122"/>
                  <a:sym typeface="+mn-ea"/>
                </a:rPr>
                <a:t>多层次</a:t>
              </a:r>
              <a:r>
                <a:rPr lang="en-US" altLang="zh-CN" sz="3600" b="1" kern="100" dirty="0">
                  <a:solidFill>
                    <a:srgbClr val="002060"/>
                  </a:solidFill>
                  <a:latin typeface="微软雅黑" panose="020B0503020204020204" pitchFamily="34" charset="-122"/>
                  <a:ea typeface="微软雅黑" panose="020B0503020204020204" pitchFamily="34" charset="-122"/>
                  <a:sym typeface="+mn-ea"/>
                </a:rPr>
                <a:t>—</a:t>
              </a:r>
              <a:r>
                <a:rPr lang="zh-CN" altLang="en-US" sz="3600" b="1" kern="100" dirty="0">
                  <a:solidFill>
                    <a:srgbClr val="002060"/>
                  </a:solidFill>
                  <a:latin typeface="微软雅黑" panose="020B0503020204020204" pitchFamily="34" charset="-122"/>
                  <a:ea typeface="微软雅黑" panose="020B0503020204020204" pitchFamily="34" charset="-122"/>
                  <a:sym typeface="+mn-ea"/>
                </a:rPr>
                <a:t>课程体系、课程教材  </a:t>
              </a:r>
              <a:endParaRPr lang="en-US" altLang="zh-CN" sz="3600" b="1" kern="100" dirty="0">
                <a:solidFill>
                  <a:srgbClr val="002060"/>
                </a:solidFill>
                <a:latin typeface="微软雅黑" panose="020B0503020204020204" pitchFamily="34" charset="-122"/>
                <a:ea typeface="微软雅黑" panose="020B0503020204020204" pitchFamily="34" charset="-122"/>
              </a:endParaRPr>
            </a:p>
          </p:txBody>
        </p:sp>
        <p:sp>
          <p:nvSpPr>
            <p:cNvPr id="46" name="椭圆 45"/>
            <p:cNvSpPr>
              <a:spLocks noChangeAspect="1"/>
            </p:cNvSpPr>
            <p:nvPr/>
          </p:nvSpPr>
          <p:spPr>
            <a:xfrm>
              <a:off x="5323984" y="688068"/>
              <a:ext cx="600315" cy="60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mn-cs"/>
                </a:rPr>
                <a:t>2</a:t>
              </a:r>
            </a:p>
          </p:txBody>
        </p:sp>
      </p:grpSp>
      <p:grpSp>
        <p:nvGrpSpPr>
          <p:cNvPr id="47" name="组合 46"/>
          <p:cNvGrpSpPr/>
          <p:nvPr/>
        </p:nvGrpSpPr>
        <p:grpSpPr>
          <a:xfrm>
            <a:off x="2653976" y="3941096"/>
            <a:ext cx="7493897" cy="876529"/>
            <a:chOff x="5323984" y="629514"/>
            <a:chExt cx="6252887" cy="717031"/>
          </a:xfrm>
        </p:grpSpPr>
        <p:sp>
          <p:nvSpPr>
            <p:cNvPr id="48" name="任意多边形 9"/>
            <p:cNvSpPr/>
            <p:nvPr/>
          </p:nvSpPr>
          <p:spPr>
            <a:xfrm>
              <a:off x="5791860" y="629514"/>
              <a:ext cx="5785011" cy="717031"/>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algn="l">
                <a:lnSpc>
                  <a:spcPct val="100000"/>
                </a:lnSpc>
              </a:pPr>
              <a:r>
                <a:rPr lang="en-US" altLang="zh-CN" sz="2400" b="1" kern="100" dirty="0">
                  <a:solidFill>
                    <a:srgbClr val="002060"/>
                  </a:solidFill>
                  <a:effectLst/>
                  <a:latin typeface="华文楷体" panose="02010600040101010101" charset="-122"/>
                  <a:ea typeface="华文楷体" panose="02010600040101010101" charset="-122"/>
                  <a:sym typeface="+mn-ea"/>
                </a:rPr>
                <a:t>  </a:t>
              </a:r>
              <a:r>
                <a:rPr lang="zh-CN" altLang="en-US" sz="3600" b="1" kern="100" dirty="0">
                  <a:solidFill>
                    <a:schemeClr val="accent5">
                      <a:lumMod val="60000"/>
                      <a:lumOff val="40000"/>
                    </a:schemeClr>
                  </a:solidFill>
                  <a:latin typeface="微软雅黑" panose="020B0503020204020204" pitchFamily="34" charset="-122"/>
                  <a:ea typeface="微软雅黑" panose="020B0503020204020204" pitchFamily="34" charset="-122"/>
                  <a:sym typeface="+mn-ea"/>
                </a:rPr>
                <a:t>立体化</a:t>
              </a:r>
              <a:r>
                <a:rPr lang="en-US" altLang="zh-CN" sz="3600" b="1" kern="100" dirty="0">
                  <a:solidFill>
                    <a:schemeClr val="accent5">
                      <a:lumMod val="60000"/>
                      <a:lumOff val="40000"/>
                    </a:schemeClr>
                  </a:solidFill>
                  <a:latin typeface="微软雅黑" panose="020B0503020204020204" pitchFamily="34" charset="-122"/>
                  <a:ea typeface="微软雅黑" panose="020B0503020204020204" pitchFamily="34" charset="-122"/>
                  <a:sym typeface="+mn-ea"/>
                </a:rPr>
                <a:t>—</a:t>
              </a:r>
              <a:r>
                <a:rPr lang="zh-CN" altLang="en-US" sz="3600" b="1" kern="100" dirty="0">
                  <a:solidFill>
                    <a:schemeClr val="accent5">
                      <a:lumMod val="60000"/>
                      <a:lumOff val="40000"/>
                    </a:schemeClr>
                  </a:solidFill>
                  <a:latin typeface="微软雅黑" panose="020B0503020204020204" pitchFamily="34" charset="-122"/>
                  <a:ea typeface="微软雅黑" panose="020B0503020204020204" pitchFamily="34" charset="-122"/>
                  <a:sym typeface="+mn-ea"/>
                </a:rPr>
                <a:t>评价体系、督导制度</a:t>
              </a:r>
              <a:endParaRPr lang="en-US" altLang="zh-CN" sz="3600" b="1" kern="100" dirty="0">
                <a:solidFill>
                  <a:schemeClr val="accent5">
                    <a:lumMod val="60000"/>
                    <a:lumOff val="40000"/>
                  </a:schemeClr>
                </a:solidFill>
                <a:latin typeface="微软雅黑" panose="020B0503020204020204" pitchFamily="34" charset="-122"/>
                <a:ea typeface="微软雅黑" panose="020B0503020204020204" pitchFamily="34" charset="-122"/>
              </a:endParaRPr>
            </a:p>
          </p:txBody>
        </p:sp>
        <p:sp>
          <p:nvSpPr>
            <p:cNvPr id="49" name="椭圆 48"/>
            <p:cNvSpPr>
              <a:spLocks noChangeAspect="1"/>
            </p:cNvSpPr>
            <p:nvPr/>
          </p:nvSpPr>
          <p:spPr>
            <a:xfrm>
              <a:off x="5323984" y="688068"/>
              <a:ext cx="600315" cy="60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mn-cs"/>
                </a:rPr>
                <a:t>3</a:t>
              </a:r>
            </a:p>
          </p:txBody>
        </p:sp>
      </p:grpSp>
      <p:sp>
        <p:nvSpPr>
          <p:cNvPr id="2" name="TextBox 1"/>
          <p:cNvSpPr txBox="1"/>
          <p:nvPr/>
        </p:nvSpPr>
        <p:spPr>
          <a:xfrm>
            <a:off x="586408" y="417445"/>
            <a:ext cx="2317966" cy="646331"/>
          </a:xfrm>
          <a:prstGeom prst="rect">
            <a:avLst/>
          </a:prstGeom>
        </p:spPr>
        <p:txBody>
          <a:bodyPr vert="horz" lIns="91440" tIns="45720" rIns="91440" bIns="45720" rtlCol="0" anchor="ctr">
            <a:normAutofit/>
          </a:bodyPr>
          <a:lstStyle>
            <a:lvl1pPr>
              <a:lnSpc>
                <a:spcPct val="90000"/>
              </a:lnSpc>
              <a:spcBef>
                <a:spcPct val="0"/>
              </a:spcBef>
              <a:buNone/>
              <a:defRPr sz="4400" b="1">
                <a:solidFill>
                  <a:srgbClr val="193066"/>
                </a:solidFill>
                <a:latin typeface="微软雅黑" panose="020B0503020204020204" pitchFamily="34" charset="-122"/>
                <a:ea typeface="微软雅黑" panose="020B0503020204020204" pitchFamily="34" charset="-122"/>
              </a:defRPr>
            </a:lvl1pPr>
          </a:lstStyle>
          <a:p>
            <a:r>
              <a:rPr lang="zh-CN" altLang="en-US" dirty="0"/>
              <a:t>提纲</a:t>
            </a:r>
          </a:p>
        </p:txBody>
      </p:sp>
      <p:sp>
        <p:nvSpPr>
          <p:cNvPr id="3" name="灯片编号占位符 2">
            <a:extLst>
              <a:ext uri="{FF2B5EF4-FFF2-40B4-BE49-F238E27FC236}">
                <a16:creationId xmlns:a16="http://schemas.microsoft.com/office/drawing/2014/main" id="{758DEE3C-3481-2A71-B1A1-398FB0456BBE}"/>
              </a:ext>
            </a:extLst>
          </p:cNvPr>
          <p:cNvSpPr>
            <a:spLocks noGrp="1"/>
          </p:cNvSpPr>
          <p:nvPr>
            <p:ph type="sldNum" sz="quarter" idx="12"/>
          </p:nvPr>
        </p:nvSpPr>
        <p:spPr>
          <a:xfrm>
            <a:off x="9373386" y="6481696"/>
            <a:ext cx="2743200" cy="365125"/>
          </a:xfrm>
        </p:spPr>
        <p:txBody>
          <a:bodyPr/>
          <a:lstStyle/>
          <a:p>
            <a:fld id="{E03E33CC-0FD7-42A4-B51B-4FC181F1DDAF}" type="slidenum">
              <a:rPr lang="en-US" altLang="zh-CN" smtClean="0"/>
              <a:pPr/>
              <a:t>5</a:t>
            </a:fld>
            <a:endParaRPr lang="en-US" dirty="0"/>
          </a:p>
        </p:txBody>
      </p:sp>
    </p:spTree>
    <p:extLst>
      <p:ext uri="{BB962C8B-B14F-4D97-AF65-F5344CB8AC3E}">
        <p14:creationId xmlns:p14="http://schemas.microsoft.com/office/powerpoint/2010/main" val="2834851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1128" y="18255"/>
            <a:ext cx="10515600" cy="1325563"/>
          </a:xfrm>
        </p:spPr>
        <p:txBody>
          <a:bodyPr vert="horz" lIns="91440" tIns="45720" rIns="91440" bIns="45720" rtlCol="0" anchor="ctr">
            <a:normAutofit/>
          </a:bodyPr>
          <a:lstStyle/>
          <a:p>
            <a:r>
              <a:rPr lang="zh-CN" altLang="en-US" b="1" dirty="0">
                <a:solidFill>
                  <a:srgbClr val="193066"/>
                </a:solidFill>
                <a:latin typeface="微软雅黑" panose="020B0503020204020204" pitchFamily="34" charset="-122"/>
                <a:ea typeface="微软雅黑" panose="020B0503020204020204" pitchFamily="34" charset="-122"/>
                <a:cs typeface="+mn-cs"/>
              </a:rPr>
              <a:t>二、</a:t>
            </a:r>
            <a:r>
              <a:rPr lang="zh-CN" altLang="en-US" b="1" dirty="0">
                <a:solidFill>
                  <a:srgbClr val="193066"/>
                </a:solidFill>
                <a:latin typeface="微软雅黑" panose="020B0503020204020204" pitchFamily="34" charset="-122"/>
                <a:ea typeface="微软雅黑" panose="020B0503020204020204" pitchFamily="34" charset="-122"/>
                <a:cs typeface="+mn-cs"/>
                <a:sym typeface="+mn-ea"/>
              </a:rPr>
              <a:t>多层次</a:t>
            </a:r>
            <a:r>
              <a:rPr lang="en-US" altLang="zh-CN" b="1" dirty="0">
                <a:solidFill>
                  <a:srgbClr val="193066"/>
                </a:solidFill>
                <a:latin typeface="微软雅黑" panose="020B0503020204020204" pitchFamily="34" charset="-122"/>
                <a:ea typeface="微软雅黑" panose="020B0503020204020204" pitchFamily="34" charset="-122"/>
                <a:cs typeface="+mn-cs"/>
                <a:sym typeface="+mn-ea"/>
              </a:rPr>
              <a:t>—</a:t>
            </a:r>
            <a:r>
              <a:rPr lang="zh-CN" altLang="en-US" b="1" dirty="0">
                <a:solidFill>
                  <a:srgbClr val="193066"/>
                </a:solidFill>
                <a:latin typeface="微软雅黑" panose="020B0503020204020204" pitchFamily="34" charset="-122"/>
                <a:ea typeface="微软雅黑" panose="020B0503020204020204" pitchFamily="34" charset="-122"/>
                <a:cs typeface="+mn-cs"/>
                <a:sym typeface="+mn-ea"/>
              </a:rPr>
              <a:t>课程体系、课程教材</a:t>
            </a:r>
            <a:endParaRPr lang="zh-CN" altLang="en-US" b="1" dirty="0">
              <a:solidFill>
                <a:srgbClr val="193066"/>
              </a:solidFill>
              <a:latin typeface="微软雅黑" panose="020B0503020204020204" pitchFamily="34" charset="-122"/>
              <a:ea typeface="微软雅黑" panose="020B0503020204020204" pitchFamily="34" charset="-122"/>
              <a:cs typeface="+mn-cs"/>
            </a:endParaRPr>
          </a:p>
        </p:txBody>
      </p:sp>
      <p:grpSp>
        <p:nvGrpSpPr>
          <p:cNvPr id="10" name="组合 9"/>
          <p:cNvGrpSpPr/>
          <p:nvPr/>
        </p:nvGrpSpPr>
        <p:grpSpPr>
          <a:xfrm>
            <a:off x="407542" y="2589068"/>
            <a:ext cx="10931017" cy="1054495"/>
            <a:chOff x="407543" y="2398568"/>
            <a:chExt cx="10655324" cy="1054495"/>
          </a:xfrm>
        </p:grpSpPr>
        <p:sp>
          <p:nvSpPr>
            <p:cNvPr id="55" name="圆角矩形 54"/>
            <p:cNvSpPr/>
            <p:nvPr/>
          </p:nvSpPr>
          <p:spPr>
            <a:xfrm>
              <a:off x="407543" y="2398568"/>
              <a:ext cx="10655324" cy="1054495"/>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18"/>
            <p:cNvSpPr txBox="1"/>
            <p:nvPr/>
          </p:nvSpPr>
          <p:spPr>
            <a:xfrm>
              <a:off x="609661" y="2477358"/>
              <a:ext cx="10251086" cy="830997"/>
            </a:xfrm>
            <a:prstGeom prst="rect">
              <a:avLst/>
            </a:prstGeom>
            <a:noFill/>
          </p:spPr>
          <p:txBody>
            <a:bodyPr wrap="square" rtlCol="0" anchor="t">
              <a:spAutoFit/>
            </a:bodyPr>
            <a:lstStyle/>
            <a:p>
              <a:pPr algn="just">
                <a:spcBef>
                  <a:spcPts val="1800"/>
                </a:spcBef>
              </a:pPr>
              <a:r>
                <a:rPr lang="zh-CN" altLang="en-US" sz="2400" dirty="0">
                  <a:solidFill>
                    <a:srgbClr val="000000"/>
                  </a:solidFill>
                  <a:latin typeface="黑体" panose="02010609060101010101" pitchFamily="49" charset="-122"/>
                  <a:ea typeface="黑体" panose="02010609060101010101" pitchFamily="49" charset="-122"/>
                </a:rPr>
                <a:t>可以适当减少学时的知识单元：画法几何与工程制图、工程力学</a:t>
              </a:r>
              <a:r>
                <a:rPr lang="en-US" altLang="zh-CN" sz="2400" dirty="0">
                  <a:solidFill>
                    <a:srgbClr val="000000"/>
                  </a:solidFill>
                  <a:latin typeface="黑体" panose="02010609060101010101" pitchFamily="49" charset="-122"/>
                  <a:ea typeface="黑体" panose="02010609060101010101" pitchFamily="49" charset="-122"/>
                </a:rPr>
                <a:t>(</a:t>
              </a:r>
              <a:r>
                <a:rPr lang="zh-CN" altLang="en-US" sz="2400" dirty="0">
                  <a:solidFill>
                    <a:srgbClr val="000000"/>
                  </a:solidFill>
                  <a:latin typeface="黑体" panose="02010609060101010101" pitchFamily="49" charset="-122"/>
                  <a:ea typeface="黑体" panose="02010609060101010101" pitchFamily="49" charset="-122"/>
                </a:rPr>
                <a:t>理论力学、材料力学）、机械设计基础；热力学中喷管的内容可以不作为公共知识单元。</a:t>
              </a:r>
              <a:endParaRPr lang="zh-CN" altLang="zh-CN" sz="2400" dirty="0">
                <a:solidFill>
                  <a:srgbClr val="000000"/>
                </a:solidFill>
                <a:latin typeface="黑体" panose="02010609060101010101" pitchFamily="49" charset="-122"/>
                <a:ea typeface="黑体" panose="02010609060101010101" pitchFamily="49" charset="-122"/>
              </a:endParaRPr>
            </a:p>
          </p:txBody>
        </p:sp>
      </p:grpSp>
      <p:grpSp>
        <p:nvGrpSpPr>
          <p:cNvPr id="3" name="组合 2"/>
          <p:cNvGrpSpPr/>
          <p:nvPr/>
        </p:nvGrpSpPr>
        <p:grpSpPr>
          <a:xfrm>
            <a:off x="453747" y="1677905"/>
            <a:ext cx="6389014" cy="874800"/>
            <a:chOff x="453747" y="1475000"/>
            <a:chExt cx="6389014" cy="797963"/>
          </a:xfrm>
        </p:grpSpPr>
        <p:pic>
          <p:nvPicPr>
            <p:cNvPr id="57" name="图片 56"/>
            <p:cNvPicPr>
              <a:picLocks noChangeAspect="1"/>
            </p:cNvPicPr>
            <p:nvPr/>
          </p:nvPicPr>
          <p:blipFill>
            <a:blip r:embed="rId2">
              <a:duotone>
                <a:schemeClr val="accent2">
                  <a:shade val="45000"/>
                  <a:satMod val="135000"/>
                </a:schemeClr>
                <a:prstClr val="white"/>
              </a:duotone>
            </a:blip>
            <a:srcRect t="78306"/>
            <a:stretch>
              <a:fillRect/>
            </a:stretch>
          </p:blipFill>
          <p:spPr>
            <a:xfrm>
              <a:off x="453747" y="1475000"/>
              <a:ext cx="6389014" cy="797963"/>
            </a:xfrm>
            <a:prstGeom prst="rect">
              <a:avLst/>
            </a:prstGeom>
          </p:spPr>
        </p:pic>
        <p:sp>
          <p:nvSpPr>
            <p:cNvPr id="58" name="文本框 41"/>
            <p:cNvSpPr txBox="1"/>
            <p:nvPr/>
          </p:nvSpPr>
          <p:spPr>
            <a:xfrm>
              <a:off x="518391" y="1592567"/>
              <a:ext cx="6248608" cy="523220"/>
            </a:xfrm>
            <a:prstGeom prst="rect">
              <a:avLst/>
            </a:prstGeom>
            <a:noFill/>
          </p:spPr>
          <p:txBody>
            <a:bodyPr wrap="square" rtlCol="0">
              <a:spAutoFit/>
            </a:bodyPr>
            <a:lstStyle/>
            <a:p>
              <a:r>
                <a:rPr lang="en-US" altLang="zh-CN" sz="2800" spc="300" dirty="0">
                  <a:solidFill>
                    <a:schemeClr val="bg1"/>
                  </a:solidFill>
                  <a:latin typeface="华文行楷" panose="02010800040101010101" pitchFamily="2" charset="-122"/>
                  <a:ea typeface="华文行楷" panose="02010800040101010101" pitchFamily="2" charset="-122"/>
                </a:rPr>
                <a:t>1</a:t>
              </a:r>
              <a:r>
                <a:rPr lang="zh-CN" altLang="en-US" sz="2800" spc="300" dirty="0">
                  <a:solidFill>
                    <a:schemeClr val="bg1"/>
                  </a:solidFill>
                  <a:latin typeface="华文行楷" panose="02010800040101010101" pitchFamily="2" charset="-122"/>
                  <a:ea typeface="华文行楷" panose="02010800040101010101" pitchFamily="2" charset="-122"/>
                </a:rPr>
                <a:t>、可以适当减少学时的知识单元</a:t>
              </a:r>
              <a:endParaRPr lang="zh-CN" altLang="en-US" sz="2800" spc="300" dirty="0">
                <a:solidFill>
                  <a:schemeClr val="bg1"/>
                </a:solidFill>
                <a:uFillTx/>
                <a:latin typeface="华文行楷" panose="02010800040101010101" pitchFamily="2" charset="-122"/>
                <a:ea typeface="华文行楷" panose="02010800040101010101" pitchFamily="2" charset="-122"/>
              </a:endParaRPr>
            </a:p>
          </p:txBody>
        </p:sp>
      </p:grpSp>
      <p:sp>
        <p:nvSpPr>
          <p:cNvPr id="5" name="灯片编号占位符 4">
            <a:extLst>
              <a:ext uri="{FF2B5EF4-FFF2-40B4-BE49-F238E27FC236}">
                <a16:creationId xmlns:a16="http://schemas.microsoft.com/office/drawing/2014/main" id="{3DC9D5D5-5EC9-3FC4-E9A9-0D6CE227837A}"/>
              </a:ext>
            </a:extLst>
          </p:cNvPr>
          <p:cNvSpPr>
            <a:spLocks noGrp="1"/>
          </p:cNvSpPr>
          <p:nvPr>
            <p:ph type="sldNum" sz="quarter" idx="12"/>
          </p:nvPr>
        </p:nvSpPr>
        <p:spPr/>
        <p:txBody>
          <a:bodyPr/>
          <a:lstStyle/>
          <a:p>
            <a:fld id="{E03E33CC-0FD7-42A4-B51B-4FC181F1DDAF}" type="slidenum">
              <a:rPr lang="en-US" altLang="zh-CN" smtClean="0"/>
              <a:pPr/>
              <a:t>6</a:t>
            </a:fld>
            <a:endParaRPr lang="en-US" dirty="0"/>
          </a:p>
        </p:txBody>
      </p:sp>
      <p:sp>
        <p:nvSpPr>
          <p:cNvPr id="4"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pitchFamily="34" charset="0"/>
              <a:ea typeface="宋体" pitchFamily="2" charset="-122"/>
              <a:cs typeface="宋体" pitchFamily="2" charset="-122"/>
            </a:endParaRPr>
          </a:p>
        </p:txBody>
      </p:sp>
      <p:sp>
        <p:nvSpPr>
          <p:cNvPr id="7" name="Rectangle 11"/>
          <p:cNvSpPr>
            <a:spLocks noChangeArrowheads="1"/>
          </p:cNvSpPr>
          <p:nvPr/>
        </p:nvSpPr>
        <p:spPr bwMode="auto">
          <a:xfrm>
            <a:off x="0" y="457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pitchFamily="34" charset="0"/>
              <a:ea typeface="宋体" pitchFamily="2" charset="-122"/>
              <a:cs typeface="宋体" pitchFamily="2" charset="-122"/>
            </a:endParaRPr>
          </a:p>
        </p:txBody>
      </p:sp>
      <p:sp>
        <p:nvSpPr>
          <p:cNvPr id="8" name="Rectangle 19"/>
          <p:cNvSpPr>
            <a:spLocks noChangeArrowheads="1"/>
          </p:cNvSpPr>
          <p:nvPr/>
        </p:nvSpPr>
        <p:spPr bwMode="auto">
          <a:xfrm>
            <a:off x="152400" y="1524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pitchFamily="34" charset="0"/>
              <a:ea typeface="宋体" pitchFamily="2" charset="-122"/>
              <a:cs typeface="宋体" pitchFamily="2" charset="-122"/>
            </a:endParaRPr>
          </a:p>
        </p:txBody>
      </p:sp>
      <p:sp>
        <p:nvSpPr>
          <p:cNvPr id="9" name="Rectangle 22"/>
          <p:cNvSpPr>
            <a:spLocks noChangeArrowheads="1"/>
          </p:cNvSpPr>
          <p:nvPr/>
        </p:nvSpPr>
        <p:spPr bwMode="auto">
          <a:xfrm>
            <a:off x="152400" y="6096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pitchFamily="34" charset="0"/>
              <a:ea typeface="宋体" pitchFamily="2" charset="-122"/>
              <a:cs typeface="宋体" pitchFamily="2" charset="-122"/>
            </a:endParaRPr>
          </a:p>
        </p:txBody>
      </p:sp>
      <p:cxnSp>
        <p:nvCxnSpPr>
          <p:cNvPr id="67" name="直接连接符 66"/>
          <p:cNvCxnSpPr>
            <a:cxnSpLocks/>
          </p:cNvCxnSpPr>
          <p:nvPr/>
        </p:nvCxnSpPr>
        <p:spPr>
          <a:xfrm flipH="1">
            <a:off x="3617579" y="5048126"/>
            <a:ext cx="0" cy="3600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cxnSpLocks/>
          </p:cNvCxnSpPr>
          <p:nvPr/>
        </p:nvCxnSpPr>
        <p:spPr>
          <a:xfrm>
            <a:off x="3719215" y="5048126"/>
            <a:ext cx="0" cy="3600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cxnSpLocks/>
          </p:cNvCxnSpPr>
          <p:nvPr/>
        </p:nvCxnSpPr>
        <p:spPr>
          <a:xfrm flipH="1">
            <a:off x="10210451" y="4565093"/>
            <a:ext cx="0" cy="3600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cxnSpLocks/>
          </p:cNvCxnSpPr>
          <p:nvPr/>
        </p:nvCxnSpPr>
        <p:spPr>
          <a:xfrm>
            <a:off x="10312087" y="4565093"/>
            <a:ext cx="0" cy="3600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460951" y="3734007"/>
            <a:ext cx="10601916" cy="874800"/>
            <a:chOff x="460951" y="3429207"/>
            <a:chExt cx="10601916" cy="874800"/>
          </a:xfrm>
        </p:grpSpPr>
        <p:pic>
          <p:nvPicPr>
            <p:cNvPr id="59" name="图片 58"/>
            <p:cNvPicPr>
              <a:picLocks noChangeAspect="1"/>
            </p:cNvPicPr>
            <p:nvPr/>
          </p:nvPicPr>
          <p:blipFill>
            <a:blip r:embed="rId2">
              <a:duotone>
                <a:schemeClr val="accent2">
                  <a:shade val="45000"/>
                  <a:satMod val="135000"/>
                </a:schemeClr>
                <a:prstClr val="white"/>
              </a:duotone>
            </a:blip>
            <a:srcRect t="78306"/>
            <a:stretch>
              <a:fillRect/>
            </a:stretch>
          </p:blipFill>
          <p:spPr>
            <a:xfrm>
              <a:off x="460951" y="3429207"/>
              <a:ext cx="9147869" cy="874800"/>
            </a:xfrm>
            <a:prstGeom prst="rect">
              <a:avLst/>
            </a:prstGeom>
          </p:spPr>
        </p:pic>
        <p:sp>
          <p:nvSpPr>
            <p:cNvPr id="60" name="文本框 41"/>
            <p:cNvSpPr txBox="1"/>
            <p:nvPr/>
          </p:nvSpPr>
          <p:spPr>
            <a:xfrm>
              <a:off x="525597" y="3570274"/>
              <a:ext cx="10537270" cy="523220"/>
            </a:xfrm>
            <a:prstGeom prst="rect">
              <a:avLst/>
            </a:prstGeom>
            <a:noFill/>
          </p:spPr>
          <p:txBody>
            <a:bodyPr wrap="square" rtlCol="0">
              <a:spAutoFit/>
            </a:bodyPr>
            <a:lstStyle/>
            <a:p>
              <a:r>
                <a:rPr lang="en-US" altLang="zh-CN" sz="2800" spc="300" dirty="0">
                  <a:solidFill>
                    <a:schemeClr val="bg1"/>
                  </a:solidFill>
                  <a:latin typeface="华文行楷" panose="02010800040101010101" pitchFamily="2" charset="-122"/>
                  <a:ea typeface="华文行楷" panose="02010800040101010101" pitchFamily="2" charset="-122"/>
                </a:rPr>
                <a:t>2</a:t>
              </a:r>
              <a:r>
                <a:rPr lang="zh-CN" altLang="en-US" sz="2800" spc="300" dirty="0">
                  <a:solidFill>
                    <a:schemeClr val="bg1"/>
                  </a:solidFill>
                  <a:latin typeface="华文行楷" panose="02010800040101010101" pitchFamily="2" charset="-122"/>
                  <a:ea typeface="华文行楷" panose="02010800040101010101" pitchFamily="2" charset="-122"/>
                </a:rPr>
                <a:t>、对知识的掌握应强调“系统理解、综合运用”</a:t>
              </a:r>
              <a:endParaRPr lang="zh-CN" altLang="en-US" sz="2800" spc="300" dirty="0">
                <a:solidFill>
                  <a:schemeClr val="bg1"/>
                </a:solidFill>
                <a:uFillTx/>
                <a:latin typeface="华文行楷" panose="02010800040101010101" pitchFamily="2" charset="-122"/>
                <a:ea typeface="华文行楷" panose="02010800040101010101" pitchFamily="2" charset="-122"/>
              </a:endParaRPr>
            </a:p>
          </p:txBody>
        </p:sp>
      </p:grpSp>
      <p:sp>
        <p:nvSpPr>
          <p:cNvPr id="81" name="圆角矩形 80"/>
          <p:cNvSpPr/>
          <p:nvPr/>
        </p:nvSpPr>
        <p:spPr>
          <a:xfrm>
            <a:off x="407540" y="4639516"/>
            <a:ext cx="10931017" cy="138790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文本框 18"/>
          <p:cNvSpPr txBox="1"/>
          <p:nvPr/>
        </p:nvSpPr>
        <p:spPr>
          <a:xfrm>
            <a:off x="614890" y="4692522"/>
            <a:ext cx="10089841" cy="1200329"/>
          </a:xfrm>
          <a:prstGeom prst="rect">
            <a:avLst/>
          </a:prstGeom>
          <a:noFill/>
        </p:spPr>
        <p:txBody>
          <a:bodyPr wrap="square" rtlCol="0" anchor="t">
            <a:spAutoFit/>
          </a:bodyPr>
          <a:lstStyle/>
          <a:p>
            <a:pPr indent="88900" algn="just">
              <a:spcBef>
                <a:spcPts val="1800"/>
              </a:spcBef>
            </a:pPr>
            <a:r>
              <a:rPr lang="zh-CN" altLang="en-US" sz="2400" dirty="0">
                <a:solidFill>
                  <a:srgbClr val="000000"/>
                </a:solidFill>
                <a:latin typeface="黑体" panose="02010609060101010101" pitchFamily="49" charset="-122"/>
                <a:ea typeface="黑体" panose="02010609060101010101" pitchFamily="49" charset="-122"/>
              </a:rPr>
              <a:t>如：开设“建环传递学”，讲授“流体力学”中的动量传递与热量传递、质量传递； “流体力学”中一元流动力学基础、流动损失等内容合并到“流体输配管网”；流体绕流流动可以不作为公共知识单元。</a:t>
            </a:r>
            <a:endParaRPr lang="zh-CN" altLang="zh-CN" sz="2400" dirty="0">
              <a:solidFill>
                <a:srgbClr val="000000"/>
              </a:solidFill>
              <a:latin typeface="黑体" panose="02010609060101010101" pitchFamily="49" charset="-122"/>
              <a:ea typeface="黑体" panose="02010609060101010101" pitchFamily="49" charset="-122"/>
            </a:endParaRPr>
          </a:p>
        </p:txBody>
      </p:sp>
      <p:grpSp>
        <p:nvGrpSpPr>
          <p:cNvPr id="11" name="组合 10"/>
          <p:cNvGrpSpPr/>
          <p:nvPr/>
        </p:nvGrpSpPr>
        <p:grpSpPr>
          <a:xfrm>
            <a:off x="254119" y="1068070"/>
            <a:ext cx="10347347" cy="542052"/>
            <a:chOff x="254119" y="1068070"/>
            <a:chExt cx="10347347" cy="542052"/>
          </a:xfrm>
        </p:grpSpPr>
        <p:sp>
          <p:nvSpPr>
            <p:cNvPr id="35" name="椭圆 34"/>
            <p:cNvSpPr/>
            <p:nvPr/>
          </p:nvSpPr>
          <p:spPr>
            <a:xfrm>
              <a:off x="2017540" y="1068070"/>
              <a:ext cx="108000" cy="108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5"/>
            <p:cNvSpPr txBox="1"/>
            <p:nvPr/>
          </p:nvSpPr>
          <p:spPr>
            <a:xfrm>
              <a:off x="254119" y="1240790"/>
              <a:ext cx="3185487" cy="369332"/>
            </a:xfrm>
            <a:prstGeom prst="rect">
              <a:avLst/>
            </a:prstGeom>
            <a:noFill/>
          </p:spPr>
          <p:txBody>
            <a:bodyPr wrap="none" rtlCol="0" anchor="t">
              <a:spAutoFit/>
            </a:bodyPr>
            <a:lstStyle/>
            <a:p>
              <a:r>
                <a:rPr lang="zh-CN" altLang="en-US" b="1" kern="100" dirty="0">
                  <a:solidFill>
                    <a:schemeClr val="bg1">
                      <a:lumMod val="65000"/>
                    </a:schemeClr>
                  </a:solidFill>
                  <a:latin typeface="华文楷体" panose="02010600040101010101" charset="-122"/>
                  <a:ea typeface="华文楷体" panose="02010600040101010101" charset="-122"/>
                  <a:sym typeface="+mn-ea"/>
                </a:rPr>
                <a:t>全方位</a:t>
              </a:r>
              <a:r>
                <a:rPr lang="en-US" altLang="zh-CN" b="1" kern="100" dirty="0">
                  <a:solidFill>
                    <a:schemeClr val="bg1">
                      <a:lumMod val="65000"/>
                    </a:schemeClr>
                  </a:solidFill>
                  <a:latin typeface="华文楷体" panose="02010600040101010101" charset="-122"/>
                  <a:ea typeface="华文楷体" panose="02010600040101010101" charset="-122"/>
                  <a:sym typeface="+mn-ea"/>
                </a:rPr>
                <a:t>—</a:t>
              </a:r>
              <a:r>
                <a:rPr lang="zh-CN" altLang="en-US" b="1" kern="100" dirty="0">
                  <a:solidFill>
                    <a:schemeClr val="bg1">
                      <a:lumMod val="65000"/>
                    </a:schemeClr>
                  </a:solidFill>
                  <a:latin typeface="华文楷体" panose="02010600040101010101" charset="-122"/>
                  <a:ea typeface="华文楷体" panose="02010600040101010101" charset="-122"/>
                  <a:sym typeface="+mn-ea"/>
                </a:rPr>
                <a:t>培养目标、毕业要求</a:t>
              </a:r>
              <a:endParaRPr lang="zh-CN" altLang="en-US" b="1" kern="100" dirty="0">
                <a:solidFill>
                  <a:schemeClr val="bg1">
                    <a:lumMod val="65000"/>
                  </a:schemeClr>
                </a:solidFill>
                <a:latin typeface="华文楷体" panose="02010600040101010101" charset="-122"/>
                <a:ea typeface="华文楷体" panose="02010600040101010101" charset="-122"/>
              </a:endParaRPr>
            </a:p>
          </p:txBody>
        </p:sp>
        <p:sp>
          <p:nvSpPr>
            <p:cNvPr id="37" name="椭圆 36"/>
            <p:cNvSpPr/>
            <p:nvPr/>
          </p:nvSpPr>
          <p:spPr>
            <a:xfrm>
              <a:off x="5446725" y="1068070"/>
              <a:ext cx="108000" cy="108000"/>
            </a:xfrm>
            <a:prstGeom prst="ellipse">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9"/>
            <p:cNvSpPr txBox="1"/>
            <p:nvPr/>
          </p:nvSpPr>
          <p:spPr>
            <a:xfrm>
              <a:off x="3814904" y="1238512"/>
              <a:ext cx="3185487" cy="369332"/>
            </a:xfrm>
            <a:prstGeom prst="rect">
              <a:avLst/>
            </a:prstGeom>
            <a:noFill/>
          </p:spPr>
          <p:txBody>
            <a:bodyPr wrap="none" rtlCol="0" anchor="t">
              <a:spAutoFit/>
            </a:bodyPr>
            <a:lstStyle/>
            <a:p>
              <a:r>
                <a:rPr lang="zh-CN" altLang="en-US" b="1" kern="100" dirty="0">
                  <a:solidFill>
                    <a:srgbClr val="FF0000"/>
                  </a:solidFill>
                  <a:latin typeface="华文楷体" panose="02010600040101010101" charset="-122"/>
                  <a:ea typeface="华文楷体" panose="02010600040101010101" charset="-122"/>
                  <a:sym typeface="+mn-ea"/>
                </a:rPr>
                <a:t>多层次</a:t>
              </a:r>
              <a:r>
                <a:rPr lang="en-US" altLang="zh-CN" b="1" kern="100" dirty="0">
                  <a:solidFill>
                    <a:srgbClr val="FF0000"/>
                  </a:solidFill>
                  <a:latin typeface="华文楷体" panose="02010600040101010101" charset="-122"/>
                  <a:ea typeface="华文楷体" panose="02010600040101010101" charset="-122"/>
                  <a:sym typeface="+mn-ea"/>
                </a:rPr>
                <a:t>—</a:t>
              </a:r>
              <a:r>
                <a:rPr lang="zh-CN" altLang="en-US" b="1" kern="100" dirty="0">
                  <a:solidFill>
                    <a:srgbClr val="FF0000"/>
                  </a:solidFill>
                  <a:latin typeface="华文楷体" panose="02010600040101010101" charset="-122"/>
                  <a:ea typeface="华文楷体" panose="02010600040101010101" charset="-122"/>
                  <a:sym typeface="+mn-ea"/>
                </a:rPr>
                <a:t>课程体系、课程教材</a:t>
              </a:r>
              <a:endParaRPr lang="zh-CN" altLang="en-US" b="1" kern="100" dirty="0">
                <a:solidFill>
                  <a:srgbClr val="FF0000"/>
                </a:solidFill>
                <a:effectLst/>
                <a:latin typeface="华文楷体" panose="02010600040101010101" charset="-122"/>
                <a:ea typeface="华文楷体" panose="02010600040101010101" charset="-122"/>
                <a:sym typeface="+mn-ea"/>
              </a:endParaRPr>
            </a:p>
          </p:txBody>
        </p:sp>
        <p:sp>
          <p:nvSpPr>
            <p:cNvPr id="39" name="椭圆 38"/>
            <p:cNvSpPr/>
            <p:nvPr/>
          </p:nvSpPr>
          <p:spPr>
            <a:xfrm>
              <a:off x="8926624" y="1068070"/>
              <a:ext cx="108000" cy="108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1"/>
            <p:cNvSpPr txBox="1"/>
            <p:nvPr/>
          </p:nvSpPr>
          <p:spPr>
            <a:xfrm>
              <a:off x="7415979" y="1238512"/>
              <a:ext cx="3185487" cy="369332"/>
            </a:xfrm>
            <a:prstGeom prst="rect">
              <a:avLst/>
            </a:prstGeom>
            <a:noFill/>
          </p:spPr>
          <p:txBody>
            <a:bodyPr wrap="none" rtlCol="0" anchor="t">
              <a:spAutoFit/>
            </a:bodyPr>
            <a:lstStyle/>
            <a:p>
              <a:r>
                <a:rPr lang="zh-CN" altLang="en-US" b="1" kern="100" dirty="0">
                  <a:solidFill>
                    <a:schemeClr val="bg1">
                      <a:lumMod val="65000"/>
                    </a:schemeClr>
                  </a:solidFill>
                  <a:latin typeface="华文楷体" panose="02010600040101010101" charset="-122"/>
                  <a:ea typeface="华文楷体" panose="02010600040101010101" charset="-122"/>
                  <a:sym typeface="+mn-ea"/>
                </a:rPr>
                <a:t>立体化</a:t>
              </a:r>
              <a:r>
                <a:rPr lang="en-US" altLang="zh-CN" b="1" kern="100" dirty="0">
                  <a:solidFill>
                    <a:schemeClr val="bg1">
                      <a:lumMod val="65000"/>
                    </a:schemeClr>
                  </a:solidFill>
                  <a:latin typeface="华文楷体" panose="02010600040101010101" charset="-122"/>
                  <a:ea typeface="华文楷体" panose="02010600040101010101" charset="-122"/>
                  <a:sym typeface="+mn-ea"/>
                </a:rPr>
                <a:t>—</a:t>
              </a:r>
              <a:r>
                <a:rPr lang="zh-CN" altLang="en-US" b="1" kern="100" dirty="0">
                  <a:solidFill>
                    <a:schemeClr val="bg1">
                      <a:lumMod val="65000"/>
                    </a:schemeClr>
                  </a:solidFill>
                  <a:latin typeface="华文楷体" panose="02010600040101010101" charset="-122"/>
                  <a:ea typeface="华文楷体" panose="02010600040101010101" charset="-122"/>
                  <a:sym typeface="+mn-ea"/>
                </a:rPr>
                <a:t>评价体系、督导制度</a:t>
              </a:r>
              <a:endParaRPr lang="en-US" altLang="zh-CN" b="1" kern="100" dirty="0">
                <a:solidFill>
                  <a:schemeClr val="bg1">
                    <a:lumMod val="65000"/>
                  </a:schemeClr>
                </a:solidFill>
                <a:latin typeface="华文楷体" panose="02010600040101010101" charset="-122"/>
                <a:ea typeface="华文楷体" panose="02010600040101010101" charset="-122"/>
              </a:endParaRPr>
            </a:p>
          </p:txBody>
        </p:sp>
      </p:grpSp>
    </p:spTree>
    <p:extLst>
      <p:ext uri="{BB962C8B-B14F-4D97-AF65-F5344CB8AC3E}">
        <p14:creationId xmlns:p14="http://schemas.microsoft.com/office/powerpoint/2010/main" val="4178077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2653975" y="2125408"/>
            <a:ext cx="7493897" cy="859832"/>
            <a:chOff x="5323984" y="629514"/>
            <a:chExt cx="6314012" cy="717031"/>
          </a:xfrm>
        </p:grpSpPr>
        <p:sp>
          <p:nvSpPr>
            <p:cNvPr id="56" name="任意多边形 9"/>
            <p:cNvSpPr/>
            <p:nvPr/>
          </p:nvSpPr>
          <p:spPr>
            <a:xfrm>
              <a:off x="5791859" y="629514"/>
              <a:ext cx="5846137" cy="717031"/>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algn="l">
                <a:lnSpc>
                  <a:spcPct val="100000"/>
                </a:lnSpc>
              </a:pPr>
              <a:r>
                <a:rPr lang="en-US" altLang="zh-CN" sz="2400" b="1" kern="100" dirty="0">
                  <a:solidFill>
                    <a:srgbClr val="002060"/>
                  </a:solidFill>
                  <a:effectLst/>
                  <a:latin typeface="华文楷体" panose="02010600040101010101" charset="-122"/>
                  <a:ea typeface="华文楷体" panose="02010600040101010101" charset="-122"/>
                  <a:sym typeface="+mn-ea"/>
                </a:rPr>
                <a:t> </a:t>
              </a:r>
            </a:p>
            <a:p>
              <a:pPr algn="l">
                <a:lnSpc>
                  <a:spcPct val="100000"/>
                </a:lnSpc>
              </a:pPr>
              <a:r>
                <a:rPr lang="en-US" altLang="zh-CN" sz="3600" b="1" kern="100" dirty="0">
                  <a:solidFill>
                    <a:srgbClr val="002060"/>
                  </a:solidFill>
                  <a:effectLst/>
                  <a:latin typeface="微软雅黑" panose="020B0503020204020204" pitchFamily="34" charset="-122"/>
                  <a:ea typeface="微软雅黑" panose="020B0503020204020204" pitchFamily="34" charset="-122"/>
                  <a:sym typeface="+mn-ea"/>
                </a:rPr>
                <a:t> </a:t>
              </a:r>
              <a:r>
                <a:rPr lang="zh-CN" altLang="en-US" sz="3600" b="1" kern="100" dirty="0">
                  <a:solidFill>
                    <a:schemeClr val="accent5">
                      <a:lumMod val="60000"/>
                      <a:lumOff val="40000"/>
                    </a:schemeClr>
                  </a:solidFill>
                  <a:latin typeface="微软雅黑" panose="020B0503020204020204" pitchFamily="34" charset="-122"/>
                  <a:ea typeface="微软雅黑" panose="020B0503020204020204" pitchFamily="34" charset="-122"/>
                  <a:sym typeface="+mn-ea"/>
                </a:rPr>
                <a:t>全方位</a:t>
              </a:r>
              <a:r>
                <a:rPr lang="en-US" altLang="zh-CN" sz="3600" b="1" kern="100" dirty="0">
                  <a:solidFill>
                    <a:schemeClr val="accent5">
                      <a:lumMod val="60000"/>
                      <a:lumOff val="40000"/>
                    </a:schemeClr>
                  </a:solidFill>
                  <a:latin typeface="微软雅黑" panose="020B0503020204020204" pitchFamily="34" charset="-122"/>
                  <a:ea typeface="微软雅黑" panose="020B0503020204020204" pitchFamily="34" charset="-122"/>
                  <a:sym typeface="+mn-ea"/>
                </a:rPr>
                <a:t>—</a:t>
              </a:r>
              <a:r>
                <a:rPr lang="zh-CN" altLang="en-US" sz="3600" b="1" kern="100" dirty="0">
                  <a:solidFill>
                    <a:schemeClr val="accent5">
                      <a:lumMod val="60000"/>
                      <a:lumOff val="40000"/>
                    </a:schemeClr>
                  </a:solidFill>
                  <a:latin typeface="微软雅黑" panose="020B0503020204020204" pitchFamily="34" charset="-122"/>
                  <a:ea typeface="微软雅黑" panose="020B0503020204020204" pitchFamily="34" charset="-122"/>
                  <a:sym typeface="+mn-ea"/>
                </a:rPr>
                <a:t>培养目标、毕业要求</a:t>
              </a:r>
              <a:endParaRPr lang="zh-CN" altLang="en-US" sz="3600" b="1" kern="100" dirty="0">
                <a:solidFill>
                  <a:schemeClr val="accent5">
                    <a:lumMod val="60000"/>
                    <a:lumOff val="40000"/>
                  </a:schemeClr>
                </a:solidFill>
                <a:latin typeface="微软雅黑" panose="020B0503020204020204" pitchFamily="34" charset="-122"/>
                <a:ea typeface="微软雅黑" panose="020B0503020204020204" pitchFamily="34" charset="-122"/>
              </a:endParaRPr>
            </a:p>
            <a:p>
              <a:endParaRPr lang="en-US" altLang="zh-CN" sz="2000" b="1" dirty="0">
                <a:solidFill>
                  <a:schemeClr val="tx2"/>
                </a:solidFill>
                <a:latin typeface="+mn-ea"/>
              </a:endParaRPr>
            </a:p>
          </p:txBody>
        </p:sp>
        <p:sp>
          <p:nvSpPr>
            <p:cNvPr id="57" name="椭圆 56"/>
            <p:cNvSpPr>
              <a:spLocks noChangeAspect="1"/>
            </p:cNvSpPr>
            <p:nvPr/>
          </p:nvSpPr>
          <p:spPr>
            <a:xfrm>
              <a:off x="5323984" y="688068"/>
              <a:ext cx="600315" cy="60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mn-cs"/>
                </a:rPr>
                <a:t>1</a:t>
              </a:r>
            </a:p>
          </p:txBody>
        </p:sp>
      </p:grpSp>
      <p:grpSp>
        <p:nvGrpSpPr>
          <p:cNvPr id="44" name="组合 43"/>
          <p:cNvGrpSpPr/>
          <p:nvPr/>
        </p:nvGrpSpPr>
        <p:grpSpPr>
          <a:xfrm>
            <a:off x="2653976" y="3064753"/>
            <a:ext cx="7493896" cy="803274"/>
            <a:chOff x="5323984" y="629514"/>
            <a:chExt cx="6314010" cy="717031"/>
          </a:xfrm>
        </p:grpSpPr>
        <p:sp>
          <p:nvSpPr>
            <p:cNvPr id="45" name="任意多边形 9"/>
            <p:cNvSpPr/>
            <p:nvPr/>
          </p:nvSpPr>
          <p:spPr>
            <a:xfrm>
              <a:off x="5791860" y="629514"/>
              <a:ext cx="5846134" cy="717031"/>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r>
                <a:rPr lang="en-US" altLang="zh-CN" sz="3600" b="1" kern="100" dirty="0">
                  <a:solidFill>
                    <a:srgbClr val="002060"/>
                  </a:solidFill>
                  <a:latin typeface="微软雅黑" panose="020B0503020204020204" pitchFamily="34" charset="-122"/>
                  <a:ea typeface="微软雅黑" panose="020B0503020204020204" pitchFamily="34" charset="-122"/>
                  <a:sym typeface="+mn-ea"/>
                </a:rPr>
                <a:t> </a:t>
              </a:r>
              <a:r>
                <a:rPr lang="zh-CN" altLang="en-US" sz="3600" b="1" kern="100" dirty="0">
                  <a:solidFill>
                    <a:schemeClr val="accent5">
                      <a:lumMod val="60000"/>
                      <a:lumOff val="40000"/>
                    </a:schemeClr>
                  </a:solidFill>
                  <a:latin typeface="微软雅黑" panose="020B0503020204020204" pitchFamily="34" charset="-122"/>
                  <a:ea typeface="微软雅黑" panose="020B0503020204020204" pitchFamily="34" charset="-122"/>
                  <a:sym typeface="+mn-ea"/>
                </a:rPr>
                <a:t>多层次</a:t>
              </a:r>
              <a:r>
                <a:rPr lang="en-US" altLang="zh-CN" sz="3600" b="1" kern="100" dirty="0">
                  <a:solidFill>
                    <a:schemeClr val="accent5">
                      <a:lumMod val="60000"/>
                      <a:lumOff val="40000"/>
                    </a:schemeClr>
                  </a:solidFill>
                  <a:latin typeface="微软雅黑" panose="020B0503020204020204" pitchFamily="34" charset="-122"/>
                  <a:ea typeface="微软雅黑" panose="020B0503020204020204" pitchFamily="34" charset="-122"/>
                  <a:sym typeface="+mn-ea"/>
                </a:rPr>
                <a:t>—</a:t>
              </a:r>
              <a:r>
                <a:rPr lang="zh-CN" altLang="en-US" sz="3600" b="1" kern="100" dirty="0">
                  <a:solidFill>
                    <a:schemeClr val="accent5">
                      <a:lumMod val="60000"/>
                      <a:lumOff val="40000"/>
                    </a:schemeClr>
                  </a:solidFill>
                  <a:latin typeface="微软雅黑" panose="020B0503020204020204" pitchFamily="34" charset="-122"/>
                  <a:ea typeface="微软雅黑" panose="020B0503020204020204" pitchFamily="34" charset="-122"/>
                  <a:sym typeface="+mn-ea"/>
                </a:rPr>
                <a:t>课程体系、课程教材  </a:t>
              </a:r>
              <a:endParaRPr lang="en-US" altLang="zh-CN" sz="3600" b="1" kern="100" dirty="0">
                <a:solidFill>
                  <a:schemeClr val="accent5">
                    <a:lumMod val="60000"/>
                    <a:lumOff val="40000"/>
                  </a:schemeClr>
                </a:solidFill>
                <a:latin typeface="微软雅黑" panose="020B0503020204020204" pitchFamily="34" charset="-122"/>
                <a:ea typeface="微软雅黑" panose="020B0503020204020204" pitchFamily="34" charset="-122"/>
              </a:endParaRPr>
            </a:p>
          </p:txBody>
        </p:sp>
        <p:sp>
          <p:nvSpPr>
            <p:cNvPr id="46" name="椭圆 45"/>
            <p:cNvSpPr>
              <a:spLocks noChangeAspect="1"/>
            </p:cNvSpPr>
            <p:nvPr/>
          </p:nvSpPr>
          <p:spPr>
            <a:xfrm>
              <a:off x="5323984" y="688068"/>
              <a:ext cx="600315" cy="60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mn-cs"/>
                </a:rPr>
                <a:t>2</a:t>
              </a:r>
            </a:p>
          </p:txBody>
        </p:sp>
      </p:grpSp>
      <p:grpSp>
        <p:nvGrpSpPr>
          <p:cNvPr id="47" name="组合 46"/>
          <p:cNvGrpSpPr/>
          <p:nvPr/>
        </p:nvGrpSpPr>
        <p:grpSpPr>
          <a:xfrm>
            <a:off x="2653976" y="3941096"/>
            <a:ext cx="7493897" cy="876529"/>
            <a:chOff x="5323984" y="629514"/>
            <a:chExt cx="6252887" cy="717031"/>
          </a:xfrm>
        </p:grpSpPr>
        <p:sp>
          <p:nvSpPr>
            <p:cNvPr id="48" name="任意多边形 9"/>
            <p:cNvSpPr/>
            <p:nvPr/>
          </p:nvSpPr>
          <p:spPr>
            <a:xfrm>
              <a:off x="5791860" y="629514"/>
              <a:ext cx="5785011" cy="717031"/>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algn="l">
                <a:lnSpc>
                  <a:spcPct val="100000"/>
                </a:lnSpc>
              </a:pPr>
              <a:r>
                <a:rPr lang="en-US" altLang="zh-CN" sz="2400" b="1" kern="100" dirty="0">
                  <a:solidFill>
                    <a:srgbClr val="002060"/>
                  </a:solidFill>
                  <a:effectLst/>
                  <a:latin typeface="华文楷体" panose="02010600040101010101" charset="-122"/>
                  <a:ea typeface="华文楷体" panose="02010600040101010101" charset="-122"/>
                  <a:sym typeface="+mn-ea"/>
                </a:rPr>
                <a:t>  </a:t>
              </a:r>
              <a:r>
                <a:rPr lang="zh-CN" altLang="en-US" sz="3600" b="1" kern="100" dirty="0">
                  <a:solidFill>
                    <a:srgbClr val="002060"/>
                  </a:solidFill>
                  <a:latin typeface="微软雅黑" panose="020B0503020204020204" pitchFamily="34" charset="-122"/>
                  <a:ea typeface="微软雅黑" panose="020B0503020204020204" pitchFamily="34" charset="-122"/>
                  <a:sym typeface="+mn-ea"/>
                </a:rPr>
                <a:t>立体化</a:t>
              </a:r>
              <a:r>
                <a:rPr lang="en-US" altLang="zh-CN" sz="3600" b="1" kern="100" dirty="0">
                  <a:solidFill>
                    <a:srgbClr val="002060"/>
                  </a:solidFill>
                  <a:latin typeface="微软雅黑" panose="020B0503020204020204" pitchFamily="34" charset="-122"/>
                  <a:ea typeface="微软雅黑" panose="020B0503020204020204" pitchFamily="34" charset="-122"/>
                  <a:sym typeface="+mn-ea"/>
                </a:rPr>
                <a:t>—</a:t>
              </a:r>
              <a:r>
                <a:rPr lang="zh-CN" altLang="en-US" sz="3600" b="1" kern="100" dirty="0">
                  <a:solidFill>
                    <a:srgbClr val="002060"/>
                  </a:solidFill>
                  <a:latin typeface="微软雅黑" panose="020B0503020204020204" pitchFamily="34" charset="-122"/>
                  <a:ea typeface="微软雅黑" panose="020B0503020204020204" pitchFamily="34" charset="-122"/>
                  <a:sym typeface="+mn-ea"/>
                </a:rPr>
                <a:t>评价体系、督导制度</a:t>
              </a:r>
              <a:endParaRPr lang="en-US" altLang="zh-CN" sz="3600" b="1" kern="100" dirty="0">
                <a:solidFill>
                  <a:srgbClr val="002060"/>
                </a:solidFill>
                <a:latin typeface="微软雅黑" panose="020B0503020204020204" pitchFamily="34" charset="-122"/>
                <a:ea typeface="微软雅黑" panose="020B0503020204020204" pitchFamily="34" charset="-122"/>
              </a:endParaRPr>
            </a:p>
          </p:txBody>
        </p:sp>
        <p:sp>
          <p:nvSpPr>
            <p:cNvPr id="49" name="椭圆 48"/>
            <p:cNvSpPr>
              <a:spLocks noChangeAspect="1"/>
            </p:cNvSpPr>
            <p:nvPr/>
          </p:nvSpPr>
          <p:spPr>
            <a:xfrm>
              <a:off x="5323984" y="688068"/>
              <a:ext cx="600315" cy="60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mn-cs"/>
                </a:rPr>
                <a:t>3</a:t>
              </a:r>
            </a:p>
          </p:txBody>
        </p:sp>
      </p:grpSp>
      <p:sp>
        <p:nvSpPr>
          <p:cNvPr id="2" name="TextBox 1"/>
          <p:cNvSpPr txBox="1"/>
          <p:nvPr/>
        </p:nvSpPr>
        <p:spPr>
          <a:xfrm>
            <a:off x="586408" y="417445"/>
            <a:ext cx="2317966" cy="646331"/>
          </a:xfrm>
          <a:prstGeom prst="rect">
            <a:avLst/>
          </a:prstGeom>
        </p:spPr>
        <p:txBody>
          <a:bodyPr vert="horz" lIns="91440" tIns="45720" rIns="91440" bIns="45720" rtlCol="0" anchor="ctr">
            <a:normAutofit/>
          </a:bodyPr>
          <a:lstStyle>
            <a:lvl1pPr>
              <a:lnSpc>
                <a:spcPct val="90000"/>
              </a:lnSpc>
              <a:spcBef>
                <a:spcPct val="0"/>
              </a:spcBef>
              <a:buNone/>
              <a:defRPr sz="4400" b="1">
                <a:solidFill>
                  <a:srgbClr val="193066"/>
                </a:solidFill>
                <a:latin typeface="微软雅黑" panose="020B0503020204020204" pitchFamily="34" charset="-122"/>
                <a:ea typeface="微软雅黑" panose="020B0503020204020204" pitchFamily="34" charset="-122"/>
              </a:defRPr>
            </a:lvl1pPr>
          </a:lstStyle>
          <a:p>
            <a:r>
              <a:rPr lang="zh-CN" altLang="en-US" dirty="0"/>
              <a:t>提纲</a:t>
            </a:r>
          </a:p>
        </p:txBody>
      </p:sp>
      <p:sp>
        <p:nvSpPr>
          <p:cNvPr id="3" name="灯片编号占位符 2">
            <a:extLst>
              <a:ext uri="{FF2B5EF4-FFF2-40B4-BE49-F238E27FC236}">
                <a16:creationId xmlns:a16="http://schemas.microsoft.com/office/drawing/2014/main" id="{758DEE3C-3481-2A71-B1A1-398FB0456BBE}"/>
              </a:ext>
            </a:extLst>
          </p:cNvPr>
          <p:cNvSpPr>
            <a:spLocks noGrp="1"/>
          </p:cNvSpPr>
          <p:nvPr>
            <p:ph type="sldNum" sz="quarter" idx="12"/>
          </p:nvPr>
        </p:nvSpPr>
        <p:spPr>
          <a:xfrm>
            <a:off x="9373386" y="6481696"/>
            <a:ext cx="2743200" cy="365125"/>
          </a:xfrm>
        </p:spPr>
        <p:txBody>
          <a:bodyPr/>
          <a:lstStyle/>
          <a:p>
            <a:fld id="{E03E33CC-0FD7-42A4-B51B-4FC181F1DDAF}" type="slidenum">
              <a:rPr lang="en-US" altLang="zh-CN" smtClean="0"/>
              <a:pPr/>
              <a:t>7</a:t>
            </a:fld>
            <a:endParaRPr lang="en-US" dirty="0"/>
          </a:p>
        </p:txBody>
      </p:sp>
    </p:spTree>
    <p:extLst>
      <p:ext uri="{BB962C8B-B14F-4D97-AF65-F5344CB8AC3E}">
        <p14:creationId xmlns:p14="http://schemas.microsoft.com/office/powerpoint/2010/main" val="2912376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1128" y="18255"/>
            <a:ext cx="10515600" cy="1325563"/>
          </a:xfrm>
        </p:spPr>
        <p:txBody>
          <a:bodyPr vert="horz" lIns="91440" tIns="45720" rIns="91440" bIns="45720" rtlCol="0" anchor="ctr">
            <a:normAutofit/>
          </a:bodyPr>
          <a:lstStyle/>
          <a:p>
            <a:r>
              <a:rPr lang="zh-CN" altLang="en-US" b="1" dirty="0">
                <a:solidFill>
                  <a:srgbClr val="193066"/>
                </a:solidFill>
                <a:latin typeface="微软雅黑" panose="020B0503020204020204" pitchFamily="34" charset="-122"/>
                <a:ea typeface="微软雅黑" panose="020B0503020204020204" pitchFamily="34" charset="-122"/>
                <a:cs typeface="+mn-cs"/>
                <a:sym typeface="+mn-ea"/>
              </a:rPr>
              <a:t>三、立体化</a:t>
            </a:r>
            <a:r>
              <a:rPr lang="en-US" altLang="zh-CN" b="1" dirty="0">
                <a:solidFill>
                  <a:srgbClr val="193066"/>
                </a:solidFill>
                <a:latin typeface="微软雅黑" panose="020B0503020204020204" pitchFamily="34" charset="-122"/>
                <a:ea typeface="微软雅黑" panose="020B0503020204020204" pitchFamily="34" charset="-122"/>
                <a:cs typeface="+mn-cs"/>
                <a:sym typeface="+mn-ea"/>
              </a:rPr>
              <a:t>—</a:t>
            </a:r>
            <a:r>
              <a:rPr lang="zh-CN" altLang="en-US" b="1" dirty="0">
                <a:solidFill>
                  <a:srgbClr val="193066"/>
                </a:solidFill>
                <a:latin typeface="微软雅黑" panose="020B0503020204020204" pitchFamily="34" charset="-122"/>
                <a:ea typeface="微软雅黑" panose="020B0503020204020204" pitchFamily="34" charset="-122"/>
                <a:cs typeface="+mn-cs"/>
                <a:sym typeface="+mn-ea"/>
              </a:rPr>
              <a:t>评价体系、督导制度</a:t>
            </a:r>
            <a:endParaRPr lang="zh-CN" altLang="en-US" b="1" dirty="0">
              <a:solidFill>
                <a:srgbClr val="193066"/>
              </a:solidFill>
              <a:latin typeface="微软雅黑" panose="020B0503020204020204" pitchFamily="34" charset="-122"/>
              <a:ea typeface="微软雅黑" panose="020B0503020204020204" pitchFamily="34" charset="-122"/>
              <a:cs typeface="+mn-cs"/>
            </a:endParaRPr>
          </a:p>
        </p:txBody>
      </p:sp>
      <p:sp>
        <p:nvSpPr>
          <p:cNvPr id="3" name="灯片编号占位符 2">
            <a:extLst>
              <a:ext uri="{FF2B5EF4-FFF2-40B4-BE49-F238E27FC236}">
                <a16:creationId xmlns:a16="http://schemas.microsoft.com/office/drawing/2014/main" id="{F14229ED-9052-D03D-B872-6B6552483941}"/>
              </a:ext>
            </a:extLst>
          </p:cNvPr>
          <p:cNvSpPr>
            <a:spLocks noGrp="1"/>
          </p:cNvSpPr>
          <p:nvPr>
            <p:ph type="sldNum" sz="quarter" idx="12"/>
          </p:nvPr>
        </p:nvSpPr>
        <p:spPr/>
        <p:txBody>
          <a:bodyPr/>
          <a:lstStyle/>
          <a:p>
            <a:fld id="{E03E33CC-0FD7-42A4-B51B-4FC181F1DDAF}" type="slidenum">
              <a:rPr lang="en-US" altLang="zh-CN" smtClean="0"/>
              <a:pPr/>
              <a:t>8</a:t>
            </a:fld>
            <a:endParaRPr lang="en-US" dirty="0"/>
          </a:p>
        </p:txBody>
      </p:sp>
      <p:pic>
        <p:nvPicPr>
          <p:cNvPr id="92" name="图片 91"/>
          <p:cNvPicPr>
            <a:picLocks noChangeAspect="1"/>
          </p:cNvPicPr>
          <p:nvPr/>
        </p:nvPicPr>
        <p:blipFill>
          <a:blip r:embed="rId3">
            <a:duotone>
              <a:schemeClr val="accent2">
                <a:shade val="45000"/>
                <a:satMod val="135000"/>
              </a:schemeClr>
              <a:prstClr val="white"/>
            </a:duotone>
          </a:blip>
          <a:srcRect t="78306"/>
          <a:stretch>
            <a:fillRect/>
          </a:stretch>
        </p:blipFill>
        <p:spPr>
          <a:xfrm>
            <a:off x="651451" y="1701276"/>
            <a:ext cx="4291524" cy="874800"/>
          </a:xfrm>
          <a:prstGeom prst="rect">
            <a:avLst/>
          </a:prstGeom>
        </p:spPr>
      </p:pic>
      <p:sp>
        <p:nvSpPr>
          <p:cNvPr id="93" name="文本框 41"/>
          <p:cNvSpPr txBox="1"/>
          <p:nvPr/>
        </p:nvSpPr>
        <p:spPr>
          <a:xfrm>
            <a:off x="716096" y="1819253"/>
            <a:ext cx="3962183" cy="523220"/>
          </a:xfrm>
          <a:prstGeom prst="rect">
            <a:avLst/>
          </a:prstGeom>
          <a:noFill/>
        </p:spPr>
        <p:txBody>
          <a:bodyPr wrap="square" rtlCol="0">
            <a:spAutoFit/>
          </a:bodyPr>
          <a:lstStyle/>
          <a:p>
            <a:r>
              <a:rPr lang="en-US" altLang="zh-CN" sz="2800" spc="300" dirty="0">
                <a:solidFill>
                  <a:schemeClr val="bg1"/>
                </a:solidFill>
                <a:latin typeface="华文行楷" panose="02010800040101010101" pitchFamily="2" charset="-122"/>
                <a:ea typeface="华文行楷" panose="02010800040101010101" pitchFamily="2" charset="-122"/>
              </a:rPr>
              <a:t>1</a:t>
            </a:r>
            <a:r>
              <a:rPr lang="zh-CN" altLang="en-US" sz="2800" spc="300" dirty="0">
                <a:solidFill>
                  <a:schemeClr val="bg1"/>
                </a:solidFill>
                <a:latin typeface="华文行楷" panose="02010800040101010101" pitchFamily="2" charset="-122"/>
                <a:ea typeface="华文行楷" panose="02010800040101010101" pitchFamily="2" charset="-122"/>
              </a:rPr>
              <a:t>、评价体系的改革</a:t>
            </a:r>
            <a:endParaRPr lang="zh-CN" altLang="en-US" sz="2800" spc="300" dirty="0">
              <a:uFillTx/>
              <a:latin typeface="华文行楷" panose="02010800040101010101" pitchFamily="2" charset="-122"/>
              <a:ea typeface="华文行楷" panose="02010800040101010101" pitchFamily="2" charset="-122"/>
            </a:endParaRPr>
          </a:p>
        </p:txBody>
      </p:sp>
      <p:pic>
        <p:nvPicPr>
          <p:cNvPr id="96" name="图片 95"/>
          <p:cNvPicPr>
            <a:picLocks noChangeAspect="1"/>
          </p:cNvPicPr>
          <p:nvPr/>
        </p:nvPicPr>
        <p:blipFill>
          <a:blip r:embed="rId3">
            <a:duotone>
              <a:schemeClr val="accent2">
                <a:shade val="45000"/>
                <a:satMod val="135000"/>
              </a:schemeClr>
              <a:prstClr val="white"/>
            </a:duotone>
          </a:blip>
          <a:srcRect t="78306"/>
          <a:stretch>
            <a:fillRect/>
          </a:stretch>
        </p:blipFill>
        <p:spPr>
          <a:xfrm>
            <a:off x="651451" y="3688518"/>
            <a:ext cx="4291524" cy="875381"/>
          </a:xfrm>
          <a:prstGeom prst="rect">
            <a:avLst/>
          </a:prstGeom>
        </p:spPr>
      </p:pic>
      <p:sp>
        <p:nvSpPr>
          <p:cNvPr id="97" name="文本框 41"/>
          <p:cNvSpPr txBox="1"/>
          <p:nvPr/>
        </p:nvSpPr>
        <p:spPr>
          <a:xfrm>
            <a:off x="716097" y="3807600"/>
            <a:ext cx="4122604" cy="523220"/>
          </a:xfrm>
          <a:prstGeom prst="rect">
            <a:avLst/>
          </a:prstGeom>
          <a:noFill/>
        </p:spPr>
        <p:txBody>
          <a:bodyPr wrap="square" rtlCol="0">
            <a:spAutoFit/>
          </a:bodyPr>
          <a:lstStyle/>
          <a:p>
            <a:r>
              <a:rPr lang="en-US" altLang="zh-CN" sz="2800" spc="300" dirty="0">
                <a:solidFill>
                  <a:schemeClr val="bg1"/>
                </a:solidFill>
                <a:latin typeface="华文行楷" panose="02010800040101010101" pitchFamily="2" charset="-122"/>
                <a:ea typeface="华文行楷" panose="02010800040101010101" pitchFamily="2" charset="-122"/>
              </a:rPr>
              <a:t>2</a:t>
            </a:r>
            <a:r>
              <a:rPr lang="zh-CN" altLang="en-US" sz="2800" spc="300" dirty="0">
                <a:solidFill>
                  <a:schemeClr val="bg1"/>
                </a:solidFill>
                <a:latin typeface="华文行楷" panose="02010800040101010101" pitchFamily="2" charset="-122"/>
                <a:ea typeface="华文行楷" panose="02010800040101010101" pitchFamily="2" charset="-122"/>
              </a:rPr>
              <a:t>、督导制度的改革</a:t>
            </a:r>
            <a:endParaRPr lang="zh-CN" altLang="en-US" sz="2800" spc="300" dirty="0">
              <a:uFillTx/>
              <a:latin typeface="华文行楷" panose="02010800040101010101" pitchFamily="2" charset="-122"/>
              <a:ea typeface="华文行楷" panose="02010800040101010101" pitchFamily="2" charset="-122"/>
            </a:endParaRPr>
          </a:p>
        </p:txBody>
      </p:sp>
      <p:sp>
        <p:nvSpPr>
          <p:cNvPr id="99" name="圆角矩形 98"/>
          <p:cNvSpPr/>
          <p:nvPr/>
        </p:nvSpPr>
        <p:spPr>
          <a:xfrm>
            <a:off x="625642" y="2613168"/>
            <a:ext cx="4441658" cy="765737"/>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18"/>
          <p:cNvSpPr txBox="1"/>
          <p:nvPr/>
        </p:nvSpPr>
        <p:spPr>
          <a:xfrm>
            <a:off x="583511" y="2725574"/>
            <a:ext cx="4122604" cy="461665"/>
          </a:xfrm>
          <a:prstGeom prst="rect">
            <a:avLst/>
          </a:prstGeom>
          <a:noFill/>
        </p:spPr>
        <p:txBody>
          <a:bodyPr wrap="square" rtlCol="0" anchor="t">
            <a:spAutoFit/>
          </a:bodyPr>
          <a:lstStyle/>
          <a:p>
            <a:pPr indent="88900" algn="just">
              <a:spcBef>
                <a:spcPts val="1800"/>
              </a:spcBef>
            </a:pPr>
            <a:r>
              <a:rPr lang="zh-CN" altLang="en-US" sz="2400" dirty="0">
                <a:solidFill>
                  <a:srgbClr val="000000"/>
                </a:solidFill>
                <a:latin typeface="黑体" panose="02010609060101010101" pitchFamily="49" charset="-122"/>
                <a:ea typeface="黑体" panose="02010609060101010101" pitchFamily="49" charset="-122"/>
              </a:rPr>
              <a:t>由重课时向重授课质量转变。</a:t>
            </a:r>
            <a:endParaRPr lang="zh-CN" altLang="zh-CN" sz="2400" dirty="0">
              <a:solidFill>
                <a:srgbClr val="000000"/>
              </a:solidFill>
              <a:latin typeface="黑体" panose="02010609060101010101" pitchFamily="49" charset="-122"/>
              <a:ea typeface="黑体" panose="02010609060101010101" pitchFamily="49" charset="-122"/>
            </a:endParaRPr>
          </a:p>
        </p:txBody>
      </p:sp>
      <p:sp>
        <p:nvSpPr>
          <p:cNvPr id="101" name="圆角矩形 100"/>
          <p:cNvSpPr/>
          <p:nvPr/>
        </p:nvSpPr>
        <p:spPr>
          <a:xfrm>
            <a:off x="625643" y="4583912"/>
            <a:ext cx="9120338" cy="1092186"/>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文本框 18"/>
          <p:cNvSpPr txBox="1"/>
          <p:nvPr/>
        </p:nvSpPr>
        <p:spPr>
          <a:xfrm>
            <a:off x="674951" y="4713470"/>
            <a:ext cx="8780648" cy="830997"/>
          </a:xfrm>
          <a:prstGeom prst="rect">
            <a:avLst/>
          </a:prstGeom>
          <a:noFill/>
        </p:spPr>
        <p:txBody>
          <a:bodyPr wrap="square" rtlCol="0" anchor="t">
            <a:spAutoFit/>
          </a:bodyPr>
          <a:lstStyle/>
          <a:p>
            <a:pPr algn="just">
              <a:spcBef>
                <a:spcPts val="1800"/>
              </a:spcBef>
            </a:pPr>
            <a:r>
              <a:rPr lang="zh-CN" altLang="en-US" sz="2400" dirty="0">
                <a:solidFill>
                  <a:srgbClr val="000000"/>
                </a:solidFill>
                <a:latin typeface="黑体" panose="02010609060101010101" pitchFamily="49" charset="-122"/>
                <a:ea typeface="黑体" panose="02010609060101010101" pitchFamily="49" charset="-122"/>
              </a:rPr>
              <a:t>由重督导教师转变为与教师一起对学生在整个学习过程中的表现进行跟踪与评估，帮助教师提高教学质量。</a:t>
            </a:r>
            <a:endParaRPr lang="zh-CN" altLang="zh-CN" sz="2400" dirty="0">
              <a:solidFill>
                <a:srgbClr val="000000"/>
              </a:solidFill>
              <a:latin typeface="黑体" panose="02010609060101010101" pitchFamily="49" charset="-122"/>
              <a:ea typeface="黑体" panose="02010609060101010101" pitchFamily="49" charset="-122"/>
            </a:endParaRPr>
          </a:p>
        </p:txBody>
      </p:sp>
      <p:sp>
        <p:nvSpPr>
          <p:cNvPr id="103" name="椭圆 102"/>
          <p:cNvSpPr/>
          <p:nvPr/>
        </p:nvSpPr>
        <p:spPr>
          <a:xfrm>
            <a:off x="2017540" y="1068070"/>
            <a:ext cx="108000" cy="108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文本框 5"/>
          <p:cNvSpPr txBox="1"/>
          <p:nvPr/>
        </p:nvSpPr>
        <p:spPr>
          <a:xfrm>
            <a:off x="254119" y="1240790"/>
            <a:ext cx="3185487" cy="369332"/>
          </a:xfrm>
          <a:prstGeom prst="rect">
            <a:avLst/>
          </a:prstGeom>
          <a:noFill/>
        </p:spPr>
        <p:txBody>
          <a:bodyPr wrap="none" rtlCol="0" anchor="t">
            <a:spAutoFit/>
          </a:bodyPr>
          <a:lstStyle/>
          <a:p>
            <a:r>
              <a:rPr lang="zh-CN" altLang="en-US" b="1" kern="100" dirty="0">
                <a:solidFill>
                  <a:schemeClr val="bg1">
                    <a:lumMod val="65000"/>
                  </a:schemeClr>
                </a:solidFill>
                <a:latin typeface="华文楷体" panose="02010600040101010101" charset="-122"/>
                <a:ea typeface="华文楷体" panose="02010600040101010101" charset="-122"/>
                <a:sym typeface="+mn-ea"/>
              </a:rPr>
              <a:t>全方位</a:t>
            </a:r>
            <a:r>
              <a:rPr lang="en-US" altLang="zh-CN" b="1" kern="100" dirty="0">
                <a:solidFill>
                  <a:schemeClr val="bg1">
                    <a:lumMod val="65000"/>
                  </a:schemeClr>
                </a:solidFill>
                <a:latin typeface="华文楷体" panose="02010600040101010101" charset="-122"/>
                <a:ea typeface="华文楷体" panose="02010600040101010101" charset="-122"/>
                <a:sym typeface="+mn-ea"/>
              </a:rPr>
              <a:t>—</a:t>
            </a:r>
            <a:r>
              <a:rPr lang="zh-CN" altLang="en-US" b="1" kern="100" dirty="0">
                <a:solidFill>
                  <a:schemeClr val="bg1">
                    <a:lumMod val="65000"/>
                  </a:schemeClr>
                </a:solidFill>
                <a:latin typeface="华文楷体" panose="02010600040101010101" charset="-122"/>
                <a:ea typeface="华文楷体" panose="02010600040101010101" charset="-122"/>
                <a:sym typeface="+mn-ea"/>
              </a:rPr>
              <a:t>培养目标、毕业要求</a:t>
            </a:r>
            <a:endParaRPr lang="zh-CN" altLang="en-US" b="1" kern="100" dirty="0">
              <a:solidFill>
                <a:schemeClr val="bg1">
                  <a:lumMod val="65000"/>
                </a:schemeClr>
              </a:solidFill>
              <a:latin typeface="华文楷体" panose="02010600040101010101" charset="-122"/>
              <a:ea typeface="华文楷体" panose="02010600040101010101" charset="-122"/>
            </a:endParaRPr>
          </a:p>
        </p:txBody>
      </p:sp>
      <p:sp>
        <p:nvSpPr>
          <p:cNvPr id="105" name="椭圆 104"/>
          <p:cNvSpPr/>
          <p:nvPr/>
        </p:nvSpPr>
        <p:spPr>
          <a:xfrm>
            <a:off x="5627205" y="1068070"/>
            <a:ext cx="108000" cy="108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文本框 9"/>
          <p:cNvSpPr txBox="1"/>
          <p:nvPr/>
        </p:nvSpPr>
        <p:spPr>
          <a:xfrm>
            <a:off x="3814904" y="1238512"/>
            <a:ext cx="3185487" cy="369332"/>
          </a:xfrm>
          <a:prstGeom prst="rect">
            <a:avLst/>
          </a:prstGeom>
          <a:noFill/>
        </p:spPr>
        <p:txBody>
          <a:bodyPr wrap="none" rtlCol="0" anchor="t">
            <a:spAutoFit/>
          </a:bodyPr>
          <a:lstStyle/>
          <a:p>
            <a:r>
              <a:rPr lang="zh-CN" altLang="en-US" b="1" kern="100" dirty="0">
                <a:solidFill>
                  <a:schemeClr val="bg1">
                    <a:lumMod val="65000"/>
                  </a:schemeClr>
                </a:solidFill>
                <a:latin typeface="华文楷体" panose="02010600040101010101" charset="-122"/>
                <a:ea typeface="华文楷体" panose="02010600040101010101" charset="-122"/>
                <a:sym typeface="+mn-ea"/>
              </a:rPr>
              <a:t>多层次</a:t>
            </a:r>
            <a:r>
              <a:rPr lang="en-US" altLang="zh-CN" b="1" kern="100" dirty="0">
                <a:solidFill>
                  <a:schemeClr val="bg1">
                    <a:lumMod val="65000"/>
                  </a:schemeClr>
                </a:solidFill>
                <a:latin typeface="华文楷体" panose="02010600040101010101" charset="-122"/>
                <a:ea typeface="华文楷体" panose="02010600040101010101" charset="-122"/>
                <a:sym typeface="+mn-ea"/>
              </a:rPr>
              <a:t>—</a:t>
            </a:r>
            <a:r>
              <a:rPr lang="zh-CN" altLang="en-US" b="1" kern="100" dirty="0">
                <a:solidFill>
                  <a:schemeClr val="bg1">
                    <a:lumMod val="65000"/>
                  </a:schemeClr>
                </a:solidFill>
                <a:latin typeface="华文楷体" panose="02010600040101010101" charset="-122"/>
                <a:ea typeface="华文楷体" panose="02010600040101010101" charset="-122"/>
                <a:sym typeface="+mn-ea"/>
              </a:rPr>
              <a:t>课程体系、课程教材</a:t>
            </a:r>
            <a:endParaRPr lang="zh-CN" altLang="en-US" b="1" kern="100" dirty="0">
              <a:solidFill>
                <a:schemeClr val="bg1">
                  <a:lumMod val="65000"/>
                </a:schemeClr>
              </a:solidFill>
              <a:effectLst/>
              <a:latin typeface="华文楷体" panose="02010600040101010101" charset="-122"/>
              <a:ea typeface="华文楷体" panose="02010600040101010101" charset="-122"/>
              <a:sym typeface="+mn-ea"/>
            </a:endParaRPr>
          </a:p>
        </p:txBody>
      </p:sp>
      <p:sp>
        <p:nvSpPr>
          <p:cNvPr id="107" name="椭圆 106"/>
          <p:cNvSpPr/>
          <p:nvPr/>
        </p:nvSpPr>
        <p:spPr>
          <a:xfrm>
            <a:off x="8926624" y="1068070"/>
            <a:ext cx="108000" cy="108000"/>
          </a:xfrm>
          <a:prstGeom prst="ellipse">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文本框 11"/>
          <p:cNvSpPr txBox="1"/>
          <p:nvPr/>
        </p:nvSpPr>
        <p:spPr>
          <a:xfrm>
            <a:off x="7415979" y="1238512"/>
            <a:ext cx="3185487" cy="369332"/>
          </a:xfrm>
          <a:prstGeom prst="rect">
            <a:avLst/>
          </a:prstGeom>
          <a:noFill/>
        </p:spPr>
        <p:txBody>
          <a:bodyPr wrap="none" rtlCol="0" anchor="t">
            <a:spAutoFit/>
          </a:bodyPr>
          <a:lstStyle/>
          <a:p>
            <a:r>
              <a:rPr lang="zh-CN" altLang="en-US" b="1" kern="100" dirty="0">
                <a:solidFill>
                  <a:srgbClr val="FF6600"/>
                </a:solidFill>
                <a:latin typeface="华文楷体" panose="02010600040101010101" charset="-122"/>
                <a:ea typeface="华文楷体" panose="02010600040101010101" charset="-122"/>
                <a:sym typeface="+mn-ea"/>
              </a:rPr>
              <a:t>立体化</a:t>
            </a:r>
            <a:r>
              <a:rPr lang="en-US" altLang="zh-CN" b="1" kern="100" dirty="0">
                <a:solidFill>
                  <a:srgbClr val="FF6600"/>
                </a:solidFill>
                <a:latin typeface="华文楷体" panose="02010600040101010101" charset="-122"/>
                <a:ea typeface="华文楷体" panose="02010600040101010101" charset="-122"/>
                <a:sym typeface="+mn-ea"/>
              </a:rPr>
              <a:t>—</a:t>
            </a:r>
            <a:r>
              <a:rPr lang="zh-CN" altLang="en-US" b="1" kern="100" dirty="0">
                <a:solidFill>
                  <a:srgbClr val="FF6600"/>
                </a:solidFill>
                <a:latin typeface="华文楷体" panose="02010600040101010101" charset="-122"/>
                <a:ea typeface="华文楷体" panose="02010600040101010101" charset="-122"/>
                <a:sym typeface="+mn-ea"/>
              </a:rPr>
              <a:t>评价体系、督导制度</a:t>
            </a:r>
            <a:endParaRPr lang="en-US" altLang="zh-CN" b="1" kern="100" dirty="0">
              <a:solidFill>
                <a:srgbClr val="FF6600"/>
              </a:solidFill>
              <a:latin typeface="华文楷体" panose="02010600040101010101" charset="-122"/>
              <a:ea typeface="华文楷体" panose="02010600040101010101"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2653975" y="2125408"/>
            <a:ext cx="7493897" cy="859832"/>
            <a:chOff x="5323984" y="629514"/>
            <a:chExt cx="6314012" cy="717031"/>
          </a:xfrm>
        </p:grpSpPr>
        <p:sp>
          <p:nvSpPr>
            <p:cNvPr id="56" name="任意多边形 9"/>
            <p:cNvSpPr/>
            <p:nvPr/>
          </p:nvSpPr>
          <p:spPr>
            <a:xfrm>
              <a:off x="5791859" y="629514"/>
              <a:ext cx="5846137" cy="717031"/>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algn="l">
                <a:lnSpc>
                  <a:spcPct val="100000"/>
                </a:lnSpc>
              </a:pPr>
              <a:r>
                <a:rPr lang="en-US" altLang="zh-CN" sz="2400" b="1" kern="100" dirty="0">
                  <a:solidFill>
                    <a:srgbClr val="002060"/>
                  </a:solidFill>
                  <a:effectLst/>
                  <a:latin typeface="华文楷体" panose="02010600040101010101" charset="-122"/>
                  <a:ea typeface="华文楷体" panose="02010600040101010101" charset="-122"/>
                  <a:sym typeface="+mn-ea"/>
                </a:rPr>
                <a:t> </a:t>
              </a:r>
            </a:p>
            <a:p>
              <a:pPr algn="l">
                <a:lnSpc>
                  <a:spcPct val="100000"/>
                </a:lnSpc>
              </a:pPr>
              <a:r>
                <a:rPr lang="en-US" altLang="zh-CN" sz="3600" b="1" kern="100" dirty="0">
                  <a:solidFill>
                    <a:srgbClr val="002060"/>
                  </a:solidFill>
                  <a:effectLst/>
                  <a:latin typeface="微软雅黑" panose="020B0503020204020204" pitchFamily="34" charset="-122"/>
                  <a:ea typeface="微软雅黑" panose="020B0503020204020204" pitchFamily="34" charset="-122"/>
                  <a:sym typeface="+mn-ea"/>
                </a:rPr>
                <a:t> </a:t>
              </a:r>
              <a:r>
                <a:rPr lang="zh-CN" altLang="en-US" sz="3600" b="1" kern="100" dirty="0">
                  <a:solidFill>
                    <a:srgbClr val="002060"/>
                  </a:solidFill>
                  <a:effectLst/>
                  <a:latin typeface="微软雅黑" panose="020B0503020204020204" pitchFamily="34" charset="-122"/>
                  <a:ea typeface="微软雅黑" panose="020B0503020204020204" pitchFamily="34" charset="-122"/>
                  <a:sym typeface="+mn-ea"/>
                </a:rPr>
                <a:t>全方位</a:t>
              </a:r>
              <a:r>
                <a:rPr lang="en-US" altLang="zh-CN" sz="3600" b="1" kern="100" dirty="0">
                  <a:solidFill>
                    <a:srgbClr val="002060"/>
                  </a:solidFill>
                  <a:effectLst/>
                  <a:latin typeface="微软雅黑" panose="020B0503020204020204" pitchFamily="34" charset="-122"/>
                  <a:ea typeface="微软雅黑" panose="020B0503020204020204" pitchFamily="34" charset="-122"/>
                  <a:sym typeface="+mn-ea"/>
                </a:rPr>
                <a:t>—</a:t>
              </a:r>
              <a:r>
                <a:rPr lang="zh-CN" altLang="en-US" sz="3600" b="1" kern="100" dirty="0">
                  <a:solidFill>
                    <a:srgbClr val="002060"/>
                  </a:solidFill>
                  <a:effectLst/>
                  <a:latin typeface="微软雅黑" panose="020B0503020204020204" pitchFamily="34" charset="-122"/>
                  <a:ea typeface="微软雅黑" panose="020B0503020204020204" pitchFamily="34" charset="-122"/>
                  <a:sym typeface="+mn-ea"/>
                </a:rPr>
                <a:t>培养目标、毕业要求</a:t>
              </a:r>
              <a:endParaRPr lang="zh-CN" altLang="en-US" sz="3600" b="1" dirty="0">
                <a:solidFill>
                  <a:schemeClr val="tx1"/>
                </a:solidFill>
                <a:latin typeface="微软雅黑" panose="020B0503020204020204" pitchFamily="34" charset="-122"/>
                <a:ea typeface="微软雅黑" panose="020B0503020204020204" pitchFamily="34" charset="-122"/>
              </a:endParaRPr>
            </a:p>
            <a:p>
              <a:endParaRPr lang="en-US" altLang="zh-CN" sz="2000" b="1" dirty="0">
                <a:solidFill>
                  <a:schemeClr val="tx2"/>
                </a:solidFill>
                <a:latin typeface="+mn-ea"/>
              </a:endParaRPr>
            </a:p>
          </p:txBody>
        </p:sp>
        <p:sp>
          <p:nvSpPr>
            <p:cNvPr id="57" name="椭圆 56"/>
            <p:cNvSpPr>
              <a:spLocks noChangeAspect="1"/>
            </p:cNvSpPr>
            <p:nvPr/>
          </p:nvSpPr>
          <p:spPr>
            <a:xfrm>
              <a:off x="5323984" y="688068"/>
              <a:ext cx="600315" cy="60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mn-cs"/>
                </a:rPr>
                <a:t>1</a:t>
              </a:r>
            </a:p>
          </p:txBody>
        </p:sp>
      </p:grpSp>
      <p:grpSp>
        <p:nvGrpSpPr>
          <p:cNvPr id="44" name="组合 43"/>
          <p:cNvGrpSpPr/>
          <p:nvPr/>
        </p:nvGrpSpPr>
        <p:grpSpPr>
          <a:xfrm>
            <a:off x="2653976" y="3064753"/>
            <a:ext cx="7493896" cy="803274"/>
            <a:chOff x="5323984" y="629514"/>
            <a:chExt cx="6314010" cy="717031"/>
          </a:xfrm>
        </p:grpSpPr>
        <p:sp>
          <p:nvSpPr>
            <p:cNvPr id="45" name="任意多边形 9"/>
            <p:cNvSpPr/>
            <p:nvPr/>
          </p:nvSpPr>
          <p:spPr>
            <a:xfrm>
              <a:off x="5791860" y="629514"/>
              <a:ext cx="5846134" cy="717031"/>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r>
                <a:rPr lang="en-US" altLang="zh-CN" sz="3600" b="1" kern="100" dirty="0">
                  <a:solidFill>
                    <a:srgbClr val="002060"/>
                  </a:solidFill>
                  <a:latin typeface="微软雅黑" panose="020B0503020204020204" pitchFamily="34" charset="-122"/>
                  <a:ea typeface="微软雅黑" panose="020B0503020204020204" pitchFamily="34" charset="-122"/>
                  <a:sym typeface="+mn-ea"/>
                </a:rPr>
                <a:t> </a:t>
              </a:r>
              <a:r>
                <a:rPr lang="zh-CN" altLang="en-US" sz="3600" b="1" kern="100" dirty="0">
                  <a:solidFill>
                    <a:srgbClr val="002060"/>
                  </a:solidFill>
                  <a:latin typeface="微软雅黑" panose="020B0503020204020204" pitchFamily="34" charset="-122"/>
                  <a:ea typeface="微软雅黑" panose="020B0503020204020204" pitchFamily="34" charset="-122"/>
                  <a:sym typeface="+mn-ea"/>
                </a:rPr>
                <a:t>多层次</a:t>
              </a:r>
              <a:r>
                <a:rPr lang="en-US" altLang="zh-CN" sz="3600" b="1" kern="100" dirty="0">
                  <a:solidFill>
                    <a:srgbClr val="002060"/>
                  </a:solidFill>
                  <a:latin typeface="微软雅黑" panose="020B0503020204020204" pitchFamily="34" charset="-122"/>
                  <a:ea typeface="微软雅黑" panose="020B0503020204020204" pitchFamily="34" charset="-122"/>
                  <a:sym typeface="+mn-ea"/>
                </a:rPr>
                <a:t>—</a:t>
              </a:r>
              <a:r>
                <a:rPr lang="zh-CN" altLang="en-US" sz="3600" b="1" kern="100" dirty="0">
                  <a:solidFill>
                    <a:srgbClr val="002060"/>
                  </a:solidFill>
                  <a:latin typeface="微软雅黑" panose="020B0503020204020204" pitchFamily="34" charset="-122"/>
                  <a:ea typeface="微软雅黑" panose="020B0503020204020204" pitchFamily="34" charset="-122"/>
                  <a:sym typeface="+mn-ea"/>
                </a:rPr>
                <a:t>课程体系、课程教材  </a:t>
              </a:r>
              <a:endParaRPr lang="en-US" altLang="zh-CN" sz="3600" b="1" kern="100" dirty="0">
                <a:solidFill>
                  <a:srgbClr val="002060"/>
                </a:solidFill>
                <a:latin typeface="微软雅黑" panose="020B0503020204020204" pitchFamily="34" charset="-122"/>
                <a:ea typeface="微软雅黑" panose="020B0503020204020204" pitchFamily="34" charset="-122"/>
              </a:endParaRPr>
            </a:p>
          </p:txBody>
        </p:sp>
        <p:sp>
          <p:nvSpPr>
            <p:cNvPr id="46" name="椭圆 45"/>
            <p:cNvSpPr>
              <a:spLocks noChangeAspect="1"/>
            </p:cNvSpPr>
            <p:nvPr/>
          </p:nvSpPr>
          <p:spPr>
            <a:xfrm>
              <a:off x="5323984" y="688068"/>
              <a:ext cx="600315" cy="60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mn-cs"/>
                </a:rPr>
                <a:t>2</a:t>
              </a:r>
            </a:p>
          </p:txBody>
        </p:sp>
      </p:grpSp>
      <p:grpSp>
        <p:nvGrpSpPr>
          <p:cNvPr id="47" name="组合 46"/>
          <p:cNvGrpSpPr/>
          <p:nvPr/>
        </p:nvGrpSpPr>
        <p:grpSpPr>
          <a:xfrm>
            <a:off x="2653976" y="3941096"/>
            <a:ext cx="7493897" cy="876529"/>
            <a:chOff x="5323984" y="629514"/>
            <a:chExt cx="6252887" cy="717031"/>
          </a:xfrm>
        </p:grpSpPr>
        <p:sp>
          <p:nvSpPr>
            <p:cNvPr id="48" name="任意多边形 9"/>
            <p:cNvSpPr/>
            <p:nvPr/>
          </p:nvSpPr>
          <p:spPr>
            <a:xfrm>
              <a:off x="5791860" y="629514"/>
              <a:ext cx="5785011" cy="717031"/>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anchor="ctr"/>
            <a:lstStyle/>
            <a:p>
              <a:pPr algn="l">
                <a:lnSpc>
                  <a:spcPct val="100000"/>
                </a:lnSpc>
              </a:pPr>
              <a:r>
                <a:rPr lang="en-US" altLang="zh-CN" sz="2400" b="1" kern="100" dirty="0">
                  <a:solidFill>
                    <a:srgbClr val="002060"/>
                  </a:solidFill>
                  <a:effectLst/>
                  <a:latin typeface="华文楷体" panose="02010600040101010101" charset="-122"/>
                  <a:ea typeface="华文楷体" panose="02010600040101010101" charset="-122"/>
                  <a:sym typeface="+mn-ea"/>
                </a:rPr>
                <a:t>  </a:t>
              </a:r>
              <a:r>
                <a:rPr lang="zh-CN" altLang="en-US" sz="3600" b="1" kern="100" dirty="0">
                  <a:solidFill>
                    <a:srgbClr val="002060"/>
                  </a:solidFill>
                  <a:latin typeface="微软雅黑" panose="020B0503020204020204" pitchFamily="34" charset="-122"/>
                  <a:ea typeface="微软雅黑" panose="020B0503020204020204" pitchFamily="34" charset="-122"/>
                  <a:sym typeface="+mn-ea"/>
                </a:rPr>
                <a:t>立体化</a:t>
              </a:r>
              <a:r>
                <a:rPr lang="en-US" altLang="zh-CN" sz="3600" b="1" kern="100" dirty="0">
                  <a:solidFill>
                    <a:srgbClr val="002060"/>
                  </a:solidFill>
                  <a:latin typeface="微软雅黑" panose="020B0503020204020204" pitchFamily="34" charset="-122"/>
                  <a:ea typeface="微软雅黑" panose="020B0503020204020204" pitchFamily="34" charset="-122"/>
                  <a:sym typeface="+mn-ea"/>
                </a:rPr>
                <a:t>—</a:t>
              </a:r>
              <a:r>
                <a:rPr lang="zh-CN" altLang="en-US" sz="3600" b="1" kern="100" dirty="0">
                  <a:solidFill>
                    <a:srgbClr val="002060"/>
                  </a:solidFill>
                  <a:latin typeface="微软雅黑" panose="020B0503020204020204" pitchFamily="34" charset="-122"/>
                  <a:ea typeface="微软雅黑" panose="020B0503020204020204" pitchFamily="34" charset="-122"/>
                  <a:sym typeface="+mn-ea"/>
                </a:rPr>
                <a:t>评价体系、督导制度</a:t>
              </a:r>
              <a:endParaRPr lang="en-US" altLang="zh-CN" sz="3600" b="1" kern="100" dirty="0">
                <a:solidFill>
                  <a:srgbClr val="002060"/>
                </a:solidFill>
                <a:latin typeface="微软雅黑" panose="020B0503020204020204" pitchFamily="34" charset="-122"/>
                <a:ea typeface="微软雅黑" panose="020B0503020204020204" pitchFamily="34" charset="-122"/>
              </a:endParaRPr>
            </a:p>
          </p:txBody>
        </p:sp>
        <p:sp>
          <p:nvSpPr>
            <p:cNvPr id="49" name="椭圆 48"/>
            <p:cNvSpPr>
              <a:spLocks noChangeAspect="1"/>
            </p:cNvSpPr>
            <p:nvPr/>
          </p:nvSpPr>
          <p:spPr>
            <a:xfrm>
              <a:off x="5323984" y="688068"/>
              <a:ext cx="600315" cy="60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mn-cs"/>
                </a:rPr>
                <a:t>3</a:t>
              </a:r>
            </a:p>
          </p:txBody>
        </p:sp>
      </p:grpSp>
      <p:sp>
        <p:nvSpPr>
          <p:cNvPr id="2" name="TextBox 1"/>
          <p:cNvSpPr txBox="1"/>
          <p:nvPr/>
        </p:nvSpPr>
        <p:spPr>
          <a:xfrm>
            <a:off x="586408" y="417445"/>
            <a:ext cx="2317966" cy="646331"/>
          </a:xfrm>
          <a:prstGeom prst="rect">
            <a:avLst/>
          </a:prstGeom>
        </p:spPr>
        <p:txBody>
          <a:bodyPr vert="horz" lIns="91440" tIns="45720" rIns="91440" bIns="45720" rtlCol="0" anchor="ctr">
            <a:normAutofit/>
          </a:bodyPr>
          <a:lstStyle>
            <a:lvl1pPr>
              <a:lnSpc>
                <a:spcPct val="90000"/>
              </a:lnSpc>
              <a:spcBef>
                <a:spcPct val="0"/>
              </a:spcBef>
              <a:buNone/>
              <a:defRPr sz="4400" b="1">
                <a:solidFill>
                  <a:srgbClr val="193066"/>
                </a:solidFill>
                <a:latin typeface="微软雅黑" panose="020B0503020204020204" pitchFamily="34" charset="-122"/>
                <a:ea typeface="微软雅黑" panose="020B0503020204020204" pitchFamily="34" charset="-122"/>
              </a:defRPr>
            </a:lvl1pPr>
          </a:lstStyle>
          <a:p>
            <a:r>
              <a:rPr lang="zh-CN" altLang="en-US" dirty="0"/>
              <a:t>提纲</a:t>
            </a:r>
          </a:p>
        </p:txBody>
      </p:sp>
      <p:sp>
        <p:nvSpPr>
          <p:cNvPr id="3" name="灯片编号占位符 2">
            <a:extLst>
              <a:ext uri="{FF2B5EF4-FFF2-40B4-BE49-F238E27FC236}">
                <a16:creationId xmlns:a16="http://schemas.microsoft.com/office/drawing/2014/main" id="{758DEE3C-3481-2A71-B1A1-398FB0456BBE}"/>
              </a:ext>
            </a:extLst>
          </p:cNvPr>
          <p:cNvSpPr>
            <a:spLocks noGrp="1"/>
          </p:cNvSpPr>
          <p:nvPr>
            <p:ph type="sldNum" sz="quarter" idx="12"/>
          </p:nvPr>
        </p:nvSpPr>
        <p:spPr>
          <a:xfrm>
            <a:off x="9373386" y="6481696"/>
            <a:ext cx="2743200" cy="365125"/>
          </a:xfrm>
        </p:spPr>
        <p:txBody>
          <a:bodyPr/>
          <a:lstStyle/>
          <a:p>
            <a:fld id="{E03E33CC-0FD7-42A4-B51B-4FC181F1DDAF}" type="slidenum">
              <a:rPr lang="en-US" altLang="zh-CN" smtClean="0"/>
              <a:pPr/>
              <a:t>9</a:t>
            </a:fld>
            <a:endParaRPr lang="en-US" dirty="0"/>
          </a:p>
        </p:txBody>
      </p:sp>
    </p:spTree>
    <p:extLst>
      <p:ext uri="{BB962C8B-B14F-4D97-AF65-F5344CB8AC3E}">
        <p14:creationId xmlns:p14="http://schemas.microsoft.com/office/powerpoint/2010/main" val="316814828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9668</TotalTime>
  <Words>681</Words>
  <Application>Microsoft Office PowerPoint</Application>
  <PresentationFormat>宽屏</PresentationFormat>
  <Paragraphs>82</Paragraphs>
  <Slides>10</Slides>
  <Notes>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等线</vt:lpstr>
      <vt:lpstr>等线 Light</vt:lpstr>
      <vt:lpstr>黑体</vt:lpstr>
      <vt:lpstr>华文楷体</vt:lpstr>
      <vt:lpstr>华文行楷</vt:lpstr>
      <vt:lpstr>微软雅黑</vt:lpstr>
      <vt:lpstr>Arial</vt:lpstr>
      <vt:lpstr>Office 主题​​</vt:lpstr>
      <vt:lpstr>PowerPoint 演示文稿</vt:lpstr>
      <vt:lpstr>PowerPoint 演示文稿</vt:lpstr>
      <vt:lpstr>一、全方位—培养目标、毕业要求</vt:lpstr>
      <vt:lpstr>一、全方位—培养目标、毕业要求</vt:lpstr>
      <vt:lpstr>PowerPoint 演示文稿</vt:lpstr>
      <vt:lpstr>二、多层次—课程体系、课程教材</vt:lpstr>
      <vt:lpstr>PowerPoint 演示文稿</vt:lpstr>
      <vt:lpstr>三、立体化—评价体系、督导制度</vt:lpstr>
      <vt:lpstr>PowerPoint 演示文稿</vt:lpstr>
      <vt:lpstr>欢迎各位老师提出宝贵意见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虚拟教研室建设试点</dc:title>
  <dc:creator>XJZ</dc:creator>
  <cp:lastModifiedBy>XJZ</cp:lastModifiedBy>
  <cp:revision>431</cp:revision>
  <dcterms:created xsi:type="dcterms:W3CDTF">2021-08-11T13:54:12Z</dcterms:created>
  <dcterms:modified xsi:type="dcterms:W3CDTF">2024-12-03T13:00:47Z</dcterms:modified>
</cp:coreProperties>
</file>