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ags/tag2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2.xml" ContentType="application/vnd.openxmlformats-officedocument.presentationml.notesSlid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8.xml" ContentType="application/vnd.openxmlformats-officedocument.presentationml.notesSlide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notesSlides/notesSlide9.xml" ContentType="application/vnd.openxmlformats-officedocument.presentationml.notesSlide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2358" r:id="rId2"/>
    <p:sldId id="2701" r:id="rId3"/>
    <p:sldId id="2737" r:id="rId4"/>
    <p:sldId id="2702" r:id="rId5"/>
    <p:sldId id="2726" r:id="rId6"/>
    <p:sldId id="2733" r:id="rId7"/>
    <p:sldId id="2728" r:id="rId8"/>
    <p:sldId id="2727" r:id="rId9"/>
    <p:sldId id="2729" r:id="rId10"/>
    <p:sldId id="2734" r:id="rId11"/>
    <p:sldId id="2730" r:id="rId12"/>
    <p:sldId id="2735" r:id="rId13"/>
    <p:sldId id="2438" r:id="rId14"/>
    <p:sldId id="2658" r:id="rId15"/>
    <p:sldId id="2708" r:id="rId16"/>
    <p:sldId id="2710" r:id="rId17"/>
    <p:sldId id="2711" r:id="rId18"/>
    <p:sldId id="2736" r:id="rId19"/>
    <p:sldId id="2738" r:id="rId20"/>
    <p:sldId id="2739" r:id="rId21"/>
  </p:sldIdLst>
  <p:sldSz cx="9144000" cy="5143500" type="screen16x9"/>
  <p:notesSz cx="6858000" cy="9144000"/>
  <p:custDataLst>
    <p:tags r:id="rId24"/>
  </p:custDataLst>
  <p:defaultTextStyle>
    <a:defPPr marL="0" marR="0" indent="0" algn="l" defTabSz="3429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675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35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35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35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35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35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35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35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35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35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521415D9-36F7-43E2-AB2F-B90AF26B5E84}">
      <p14:sectionLst xmlns:p14="http://schemas.microsoft.com/office/powerpoint/2010/main">
        <p14:section name="默认节" id="{A9941DE7-5C78-4DAF-83F1-2393BFD2A015}">
          <p14:sldIdLst>
            <p14:sldId id="2358"/>
            <p14:sldId id="2701"/>
          </p14:sldIdLst>
        </p14:section>
        <p14:section name="校企合作" id="{AD91E54D-ECA8-4F73-B643-5322D5D04230}">
          <p14:sldIdLst>
            <p14:sldId id="2737"/>
            <p14:sldId id="2702"/>
            <p14:sldId id="2726"/>
            <p14:sldId id="2733"/>
            <p14:sldId id="2728"/>
            <p14:sldId id="2727"/>
            <p14:sldId id="2729"/>
            <p14:sldId id="2734"/>
            <p14:sldId id="2730"/>
            <p14:sldId id="2735"/>
            <p14:sldId id="2438"/>
            <p14:sldId id="2658"/>
            <p14:sldId id="2708"/>
            <p14:sldId id="2710"/>
            <p14:sldId id="2711"/>
            <p14:sldId id="2736"/>
            <p14:sldId id="2738"/>
            <p14:sldId id="273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587">
          <p15:clr>
            <a:srgbClr val="A4A3A4"/>
          </p15:clr>
        </p15:guide>
        <p15:guide id="2" orient="horz" pos="2390">
          <p15:clr>
            <a:srgbClr val="A4A3A4"/>
          </p15:clr>
        </p15:guide>
        <p15:guide id="3" pos="5298">
          <p15:clr>
            <a:srgbClr val="A4A3A4"/>
          </p15:clr>
        </p15:guide>
        <p15:guide id="4" pos="232">
          <p15:clr>
            <a:srgbClr val="A4A3A4"/>
          </p15:clr>
        </p15:guide>
        <p15:guide id="5" orient="horz" pos="2946">
          <p15:clr>
            <a:srgbClr val="A4A3A4"/>
          </p15:clr>
        </p15:guide>
        <p15:guide id="6" pos="2825">
          <p15:clr>
            <a:srgbClr val="A4A3A4"/>
          </p15:clr>
        </p15:guide>
        <p15:guide id="7" pos="1942">
          <p15:clr>
            <a:srgbClr val="A4A3A4"/>
          </p15:clr>
        </p15:guide>
        <p15:guide id="8" pos="3321">
          <p15:clr>
            <a:srgbClr val="A4A3A4"/>
          </p15:clr>
        </p15:guide>
        <p15:guide id="9" pos="4664">
          <p15:clr>
            <a:srgbClr val="A4A3A4"/>
          </p15:clr>
        </p15:guide>
        <p15:guide id="10" pos="5406">
          <p15:clr>
            <a:srgbClr val="A4A3A4"/>
          </p15:clr>
        </p15:guide>
        <p15:guide id="11" pos="2608">
          <p15:clr>
            <a:srgbClr val="A4A3A4"/>
          </p15:clr>
        </p15:guide>
        <p15:guide id="12" orient="horz" pos="180">
          <p15:clr>
            <a:srgbClr val="A4A3A4"/>
          </p15:clr>
        </p15:guide>
        <p15:guide id="13" pos="54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utoBVT" initials="A" lastIdx="1" clrIdx="0"/>
  <p:cmAuthor id="7" name="1206988966@qq.com" initials="1" lastIdx="1" clrIdx="2"/>
  <p:cmAuthor id="1" name="Shirley 杨碧城" initials="S杨" lastIdx="1" clrIdx="0"/>
  <p:cmAuthor id="8" name="姜伟光" initials="姜" lastIdx="1" clrIdx="0"/>
  <p:cmAuthor id="2" name="作者" initials="A" lastIdx="0" clrIdx="1"/>
  <p:cmAuthor id="3" name="Nora 史赵新" initials="N史" lastIdx="1" clrIdx="2"/>
  <p:cmAuthor id="10" name="wangrh1" initials="w" lastIdx="1" clrIdx="9"/>
  <p:cmAuthor id="4" name="Administrator" initials="A" lastIdx="4" clrIdx="3"/>
  <p:cmAuthor id="11" name="xiech" initials="x" lastIdx="2" clrIdx="10"/>
  <p:cmAuthor id="5" name="宋洁然" initials="宋" lastIdx="2" clrIdx="1"/>
  <p:cmAuthor id="12" name="Midea" initials="M" lastIdx="6" clrIdx="11"/>
  <p:cmAuthor id="6" name="ming qiu" initials="m" lastIdx="17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D7AF0"/>
    <a:srgbClr val="31A6FE"/>
    <a:srgbClr val="FFFFFF"/>
    <a:srgbClr val="148DFE"/>
    <a:srgbClr val="D2EAF3"/>
    <a:srgbClr val="309BFD"/>
    <a:srgbClr val="1478FE"/>
    <a:srgbClr val="E0E3E9"/>
    <a:srgbClr val="6BAE2E"/>
    <a:srgbClr val="2C2A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82389" autoAdjust="0"/>
  </p:normalViewPr>
  <p:slideViewPr>
    <p:cSldViewPr snapToGrid="0" snapToObjects="1" showGuides="1">
      <p:cViewPr varScale="1">
        <p:scale>
          <a:sx n="95" d="100"/>
          <a:sy n="95" d="100"/>
        </p:scale>
        <p:origin x="922" y="77"/>
      </p:cViewPr>
      <p:guideLst>
        <p:guide orient="horz" pos="1587"/>
        <p:guide orient="horz" pos="2390"/>
        <p:guide pos="5298"/>
        <p:guide pos="232"/>
        <p:guide orient="horz" pos="2946"/>
        <p:guide pos="2825"/>
        <p:guide pos="1942"/>
        <p:guide pos="3321"/>
        <p:guide pos="4664"/>
        <p:guide pos="5406"/>
        <p:guide pos="2608"/>
        <p:guide orient="horz" pos="180"/>
        <p:guide pos="542"/>
      </p:guideLst>
    </p:cSldViewPr>
  </p:slideViewPr>
  <p:outlineViewPr>
    <p:cViewPr>
      <p:scale>
        <a:sx n="65" d="100"/>
        <a:sy n="65" d="100"/>
      </p:scale>
      <p:origin x="0" y="-1032"/>
    </p:cViewPr>
  </p:outlineViewPr>
  <p:notesTextViewPr>
    <p:cViewPr>
      <p:scale>
        <a:sx n="120" d="100"/>
        <a:sy n="12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0" cy="72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2" name="Shape 572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73" name="Shape 573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685800" latinLnBrk="0">
      <a:defRPr sz="900">
        <a:latin typeface="+mj-lt"/>
        <a:ea typeface="+mj-ea"/>
        <a:cs typeface="+mj-cs"/>
        <a:sym typeface="Calibri" panose="020F0502020204030204"/>
      </a:defRPr>
    </a:lvl1pPr>
    <a:lvl2pPr indent="85725" defTabSz="685800" latinLnBrk="0">
      <a:defRPr sz="900">
        <a:latin typeface="+mj-lt"/>
        <a:ea typeface="+mj-ea"/>
        <a:cs typeface="+mj-cs"/>
        <a:sym typeface="Calibri" panose="020F0502020204030204"/>
      </a:defRPr>
    </a:lvl2pPr>
    <a:lvl3pPr indent="171450" defTabSz="685800" latinLnBrk="0">
      <a:defRPr sz="900">
        <a:latin typeface="+mj-lt"/>
        <a:ea typeface="+mj-ea"/>
        <a:cs typeface="+mj-cs"/>
        <a:sym typeface="Calibri" panose="020F0502020204030204"/>
      </a:defRPr>
    </a:lvl3pPr>
    <a:lvl4pPr indent="257175" defTabSz="685800" latinLnBrk="0">
      <a:defRPr sz="900">
        <a:latin typeface="+mj-lt"/>
        <a:ea typeface="+mj-ea"/>
        <a:cs typeface="+mj-cs"/>
        <a:sym typeface="Calibri" panose="020F0502020204030204"/>
      </a:defRPr>
    </a:lvl4pPr>
    <a:lvl5pPr indent="342900" defTabSz="685800" latinLnBrk="0">
      <a:defRPr sz="900">
        <a:latin typeface="+mj-lt"/>
        <a:ea typeface="+mj-ea"/>
        <a:cs typeface="+mj-cs"/>
        <a:sym typeface="Calibri" panose="020F0502020204030204"/>
      </a:defRPr>
    </a:lvl5pPr>
    <a:lvl6pPr indent="428625" defTabSz="685800" latinLnBrk="0">
      <a:defRPr sz="900">
        <a:latin typeface="+mj-lt"/>
        <a:ea typeface="+mj-ea"/>
        <a:cs typeface="+mj-cs"/>
        <a:sym typeface="Calibri" panose="020F0502020204030204"/>
      </a:defRPr>
    </a:lvl6pPr>
    <a:lvl7pPr indent="514350" defTabSz="685800" latinLnBrk="0">
      <a:defRPr sz="900">
        <a:latin typeface="+mj-lt"/>
        <a:ea typeface="+mj-ea"/>
        <a:cs typeface="+mj-cs"/>
        <a:sym typeface="Calibri" panose="020F0502020204030204"/>
      </a:defRPr>
    </a:lvl7pPr>
    <a:lvl8pPr indent="600075" defTabSz="685800" latinLnBrk="0">
      <a:defRPr sz="900">
        <a:latin typeface="+mj-lt"/>
        <a:ea typeface="+mj-ea"/>
        <a:cs typeface="+mj-cs"/>
        <a:sym typeface="Calibri" panose="020F0502020204030204"/>
      </a:defRPr>
    </a:lvl8pPr>
    <a:lvl9pPr indent="685800" defTabSz="685800" latinLnBrk="0">
      <a:defRPr sz="900">
        <a:latin typeface="+mj-lt"/>
        <a:ea typeface="+mj-ea"/>
        <a:cs typeface="+mj-cs"/>
        <a:sym typeface="Calibri" panose="020F0502020204030204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00" kern="100" dirty="0">
                <a:effectLst/>
                <a:latin typeface="仿宋" panose="02010609060101010101" pitchFamily="49" charset="-122"/>
                <a:ea typeface="仿宋" panose="02010609060101010101" pitchFamily="49" charset="-122"/>
              </a:rPr>
              <a:t>我们的核心业务覆盖暖通空调、数智电梯、楼宇自控、能源管理。</a:t>
            </a:r>
            <a:endParaRPr lang="en-US" altLang="zh-CN" sz="1800" kern="100" dirty="0">
              <a:effectLst/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marR="0" lvl="0" indent="0" algn="l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00" kern="100" dirty="0">
                <a:effectLst/>
                <a:latin typeface="仿宋" panose="02010609060101010101" pitchFamily="49" charset="-122"/>
                <a:ea typeface="仿宋" panose="02010609060101010101" pitchFamily="49" charset="-122"/>
              </a:rPr>
              <a:t>在暖通方面，我们有专业的多联机品牌</a:t>
            </a:r>
            <a:r>
              <a:rPr lang="en-US" altLang="zh-CN" sz="1800" kern="100" dirty="0">
                <a:effectLst/>
                <a:latin typeface="仿宋" panose="02010609060101010101" pitchFamily="49" charset="-122"/>
                <a:ea typeface="仿宋" panose="02010609060101010101" pitchFamily="49" charset="-122"/>
              </a:rPr>
              <a:t>MDV</a:t>
            </a:r>
            <a:r>
              <a:rPr lang="zh-CN" altLang="en-US" sz="1800" kern="100" dirty="0">
                <a:effectLst/>
                <a:latin typeface="仿宋" panose="02010609060101010101" pitchFamily="49" charset="-122"/>
                <a:ea typeface="仿宋" panose="02010609060101010101" pitchFamily="49" charset="-122"/>
              </a:rPr>
              <a:t>、专业的水机品牌鲲禹、还有高端商用中央空调</a:t>
            </a:r>
            <a:r>
              <a:rPr lang="en-US" altLang="zh-CN" sz="1800" kern="100" dirty="0">
                <a:effectLst/>
                <a:latin typeface="仿宋" panose="02010609060101010101" pitchFamily="49" charset="-122"/>
                <a:ea typeface="仿宋" panose="02010609060101010101" pitchFamily="49" charset="-122"/>
              </a:rPr>
              <a:t>CLIVET</a:t>
            </a:r>
            <a:r>
              <a:rPr lang="zh-CN" altLang="en-US" sz="1800" kern="100" dirty="0">
                <a:effectLst/>
                <a:latin typeface="仿宋" panose="02010609060101010101" pitchFamily="49" charset="-122"/>
                <a:ea typeface="仿宋" panose="02010609060101010101" pitchFamily="49" charset="-122"/>
              </a:rPr>
              <a:t>，致力于为用户提供低碳舒适环境解决方案。</a:t>
            </a:r>
            <a:endParaRPr lang="en-US" altLang="zh-CN" sz="1800" kern="100" dirty="0">
              <a:effectLst/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marR="0" lvl="0" indent="0" algn="l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00" kern="100" dirty="0">
                <a:effectLst/>
                <a:latin typeface="仿宋" panose="02010609060101010101" pitchFamily="49" charset="-122"/>
                <a:ea typeface="仿宋" panose="02010609060101010101" pitchFamily="49" charset="-122"/>
              </a:rPr>
              <a:t>在电梯业务上，我们有数智电梯</a:t>
            </a:r>
            <a:r>
              <a:rPr lang="en-US" altLang="zh-CN" sz="1800" kern="100" dirty="0">
                <a:effectLst/>
                <a:latin typeface="仿宋" panose="02010609060101010101" pitchFamily="49" charset="-122"/>
                <a:ea typeface="仿宋" panose="02010609060101010101" pitchFamily="49" charset="-122"/>
              </a:rPr>
              <a:t>LINVOL</a:t>
            </a:r>
            <a:r>
              <a:rPr lang="zh-CN" altLang="en-US" sz="1800" kern="100" dirty="0">
                <a:effectLst/>
                <a:latin typeface="仿宋" panose="02010609060101010101" pitchFamily="49" charset="-122"/>
                <a:ea typeface="仿宋" panose="02010609060101010101" pitchFamily="49" charset="-122"/>
              </a:rPr>
              <a:t>领沃，为用户提供乘客电梯和别墅梯；还有专业的载货电梯品牌</a:t>
            </a:r>
            <a:r>
              <a:rPr lang="en-US" altLang="zh-CN" sz="1800" kern="100" dirty="0">
                <a:effectLst/>
                <a:latin typeface="仿宋" panose="02010609060101010101" pitchFamily="49" charset="-122"/>
                <a:ea typeface="仿宋" panose="02010609060101010101" pitchFamily="49" charset="-122"/>
              </a:rPr>
              <a:t>WINONE</a:t>
            </a:r>
            <a:r>
              <a:rPr lang="zh-CN" altLang="en-US" sz="1800" kern="100" dirty="0">
                <a:effectLst/>
                <a:latin typeface="仿宋" panose="02010609060101010101" pitchFamily="49" charset="-122"/>
                <a:ea typeface="仿宋" panose="02010609060101010101" pitchFamily="49" charset="-122"/>
              </a:rPr>
              <a:t>菱王电梯。</a:t>
            </a:r>
            <a:endParaRPr lang="en-US" altLang="zh-CN" sz="1800" kern="100" dirty="0">
              <a:effectLst/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marR="0" lvl="0" indent="0" algn="l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00" kern="100" dirty="0">
                <a:effectLst/>
                <a:latin typeface="仿宋" panose="02010609060101010101" pitchFamily="49" charset="-122"/>
                <a:ea typeface="仿宋" panose="02010609060101010101" pitchFamily="49" charset="-122"/>
              </a:rPr>
              <a:t>在楼宇智能化业务上，我们有美控智慧建筑，为用户提供楼宇自控软硬件和智能化工程。</a:t>
            </a:r>
            <a:endParaRPr lang="en-US" altLang="zh-CN" sz="1800" kern="100" dirty="0">
              <a:effectLst/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marR="0" lvl="0" indent="0" algn="l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00" kern="100" dirty="0">
                <a:effectLst/>
                <a:latin typeface="仿宋" panose="02010609060101010101" pitchFamily="49" charset="-122"/>
                <a:ea typeface="仿宋" panose="02010609060101010101" pitchFamily="49" charset="-122"/>
              </a:rPr>
              <a:t>在能源管理方面，我们旗下有美通能源、</a:t>
            </a:r>
            <a:r>
              <a:rPr lang="en-US" altLang="zh-CN" sz="1800" kern="100" dirty="0" err="1">
                <a:effectLst/>
                <a:latin typeface="仿宋" panose="02010609060101010101" pitchFamily="49" charset="-122"/>
                <a:ea typeface="仿宋" panose="02010609060101010101" pitchFamily="49" charset="-122"/>
              </a:rPr>
              <a:t>iBUILDING</a:t>
            </a:r>
            <a:r>
              <a:rPr lang="zh-CN" altLang="en-US" sz="1800" kern="100" dirty="0">
                <a:effectLst/>
                <a:latin typeface="仿宋" panose="02010609060101010101" pitchFamily="49" charset="-122"/>
                <a:ea typeface="仿宋" panose="02010609060101010101" pitchFamily="49" charset="-122"/>
              </a:rPr>
              <a:t>数字化平台，为用户提供碳排查、能源管理和节能改造等等。</a:t>
            </a:r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/>
              <a:t>30</a:t>
            </a:r>
            <a:r>
              <a:rPr lang="zh-CN" altLang="en-US" dirty="0"/>
              <a:t>“更”新</a:t>
            </a:r>
          </a:p>
        </p:txBody>
      </p:sp>
    </p:spTree>
    <p:extLst>
      <p:ext uri="{BB962C8B-B14F-4D97-AF65-F5344CB8AC3E}">
        <p14:creationId xmlns:p14="http://schemas.microsoft.com/office/powerpoint/2010/main" val="267509358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 dirty="0"/>
              <a:t>专业训练营包括：燃计划</a:t>
            </a:r>
            <a:r>
              <a:rPr lang="en-US" altLang="zh-CN" dirty="0"/>
              <a:t>-</a:t>
            </a:r>
            <a:r>
              <a:rPr lang="zh-CN" altLang="en-US" dirty="0"/>
              <a:t>人力线、启明星</a:t>
            </a:r>
            <a:r>
              <a:rPr lang="en-US" altLang="zh-CN" dirty="0"/>
              <a:t>-</a:t>
            </a:r>
            <a:r>
              <a:rPr lang="zh-CN" altLang="en-US" dirty="0"/>
              <a:t>财经线、产品经理训练营</a:t>
            </a:r>
            <a:r>
              <a:rPr lang="en-US" altLang="zh-CN" dirty="0"/>
              <a:t>-</a:t>
            </a:r>
            <a:r>
              <a:rPr lang="zh-CN" altLang="en-US" dirty="0"/>
              <a:t>研发线</a:t>
            </a:r>
          </a:p>
        </p:txBody>
      </p:sp>
    </p:spTree>
    <p:extLst>
      <p:ext uri="{BB962C8B-B14F-4D97-AF65-F5344CB8AC3E}">
        <p14:creationId xmlns:p14="http://schemas.microsoft.com/office/powerpoint/2010/main" val="384542315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485702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6227480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3215763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0298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627773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342677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00" kern="100" dirty="0">
                <a:effectLst/>
                <a:latin typeface="仿宋" panose="02010609060101010101" pitchFamily="49" charset="-122"/>
                <a:ea typeface="仿宋" panose="02010609060101010101" pitchFamily="49" charset="-122"/>
              </a:rPr>
              <a:t>我们的核心业务覆盖暖通空调、数智电梯、楼宇自控、能源管理。</a:t>
            </a:r>
            <a:endParaRPr lang="en-US" altLang="zh-CN" sz="1800" kern="100" dirty="0">
              <a:effectLst/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marR="0" lvl="0" indent="0" algn="l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00" kern="100" dirty="0">
                <a:effectLst/>
                <a:latin typeface="仿宋" panose="02010609060101010101" pitchFamily="49" charset="-122"/>
                <a:ea typeface="仿宋" panose="02010609060101010101" pitchFamily="49" charset="-122"/>
              </a:rPr>
              <a:t>在暖通方面，我们有专业的多联机品牌</a:t>
            </a:r>
            <a:r>
              <a:rPr lang="en-US" altLang="zh-CN" sz="1800" kern="100" dirty="0">
                <a:effectLst/>
                <a:latin typeface="仿宋" panose="02010609060101010101" pitchFamily="49" charset="-122"/>
                <a:ea typeface="仿宋" panose="02010609060101010101" pitchFamily="49" charset="-122"/>
              </a:rPr>
              <a:t>MDV</a:t>
            </a:r>
            <a:r>
              <a:rPr lang="zh-CN" altLang="en-US" sz="1800" kern="100" dirty="0">
                <a:effectLst/>
                <a:latin typeface="仿宋" panose="02010609060101010101" pitchFamily="49" charset="-122"/>
                <a:ea typeface="仿宋" panose="02010609060101010101" pitchFamily="49" charset="-122"/>
              </a:rPr>
              <a:t>、专业的水机品牌鲲禹、还有高端商用中央空调</a:t>
            </a:r>
            <a:r>
              <a:rPr lang="en-US" altLang="zh-CN" sz="1800" kern="100" dirty="0">
                <a:effectLst/>
                <a:latin typeface="仿宋" panose="02010609060101010101" pitchFamily="49" charset="-122"/>
                <a:ea typeface="仿宋" panose="02010609060101010101" pitchFamily="49" charset="-122"/>
              </a:rPr>
              <a:t>CLIVET</a:t>
            </a:r>
            <a:r>
              <a:rPr lang="zh-CN" altLang="en-US" sz="1800" kern="100" dirty="0">
                <a:effectLst/>
                <a:latin typeface="仿宋" panose="02010609060101010101" pitchFamily="49" charset="-122"/>
                <a:ea typeface="仿宋" panose="02010609060101010101" pitchFamily="49" charset="-122"/>
              </a:rPr>
              <a:t>，致力于为用户提供低碳舒适环境解决方案。</a:t>
            </a:r>
            <a:endParaRPr lang="en-US" altLang="zh-CN" sz="1800" kern="100" dirty="0">
              <a:effectLst/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marR="0" lvl="0" indent="0" algn="l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00" kern="100" dirty="0">
                <a:effectLst/>
                <a:latin typeface="仿宋" panose="02010609060101010101" pitchFamily="49" charset="-122"/>
                <a:ea typeface="仿宋" panose="02010609060101010101" pitchFamily="49" charset="-122"/>
              </a:rPr>
              <a:t>在电梯业务上，我们有数智电梯</a:t>
            </a:r>
            <a:r>
              <a:rPr lang="en-US" altLang="zh-CN" sz="1800" kern="100" dirty="0">
                <a:effectLst/>
                <a:latin typeface="仿宋" panose="02010609060101010101" pitchFamily="49" charset="-122"/>
                <a:ea typeface="仿宋" panose="02010609060101010101" pitchFamily="49" charset="-122"/>
              </a:rPr>
              <a:t>LINVOL</a:t>
            </a:r>
            <a:r>
              <a:rPr lang="zh-CN" altLang="en-US" sz="1800" kern="100" dirty="0">
                <a:effectLst/>
                <a:latin typeface="仿宋" panose="02010609060101010101" pitchFamily="49" charset="-122"/>
                <a:ea typeface="仿宋" panose="02010609060101010101" pitchFamily="49" charset="-122"/>
              </a:rPr>
              <a:t>领沃，为用户提供乘客电梯和别墅梯；还有专业的载货电梯品牌</a:t>
            </a:r>
            <a:r>
              <a:rPr lang="en-US" altLang="zh-CN" sz="1800" kern="100" dirty="0">
                <a:effectLst/>
                <a:latin typeface="仿宋" panose="02010609060101010101" pitchFamily="49" charset="-122"/>
                <a:ea typeface="仿宋" panose="02010609060101010101" pitchFamily="49" charset="-122"/>
              </a:rPr>
              <a:t>WINONE</a:t>
            </a:r>
            <a:r>
              <a:rPr lang="zh-CN" altLang="en-US" sz="1800" kern="100" dirty="0">
                <a:effectLst/>
                <a:latin typeface="仿宋" panose="02010609060101010101" pitchFamily="49" charset="-122"/>
                <a:ea typeface="仿宋" panose="02010609060101010101" pitchFamily="49" charset="-122"/>
              </a:rPr>
              <a:t>菱王电梯。</a:t>
            </a:r>
            <a:endParaRPr lang="en-US" altLang="zh-CN" sz="1800" kern="100" dirty="0">
              <a:effectLst/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marR="0" lvl="0" indent="0" algn="l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00" kern="100" dirty="0">
                <a:effectLst/>
                <a:latin typeface="仿宋" panose="02010609060101010101" pitchFamily="49" charset="-122"/>
                <a:ea typeface="仿宋" panose="02010609060101010101" pitchFamily="49" charset="-122"/>
              </a:rPr>
              <a:t>在楼宇智能化业务上，我们有美控智慧建筑，为用户提供楼宇自控软硬件和智能化工程。</a:t>
            </a:r>
            <a:endParaRPr lang="en-US" altLang="zh-CN" sz="1800" kern="100" dirty="0">
              <a:effectLst/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marR="0" lvl="0" indent="0" algn="l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00" kern="100" dirty="0">
                <a:effectLst/>
                <a:latin typeface="仿宋" panose="02010609060101010101" pitchFamily="49" charset="-122"/>
                <a:ea typeface="仿宋" panose="02010609060101010101" pitchFamily="49" charset="-122"/>
              </a:rPr>
              <a:t>在能源管理方面，我们旗下有美通能源、</a:t>
            </a:r>
            <a:r>
              <a:rPr lang="en-US" altLang="zh-CN" sz="1800" kern="100" dirty="0" err="1">
                <a:effectLst/>
                <a:latin typeface="仿宋" panose="02010609060101010101" pitchFamily="49" charset="-122"/>
                <a:ea typeface="仿宋" panose="02010609060101010101" pitchFamily="49" charset="-122"/>
              </a:rPr>
              <a:t>iBUILDING</a:t>
            </a:r>
            <a:r>
              <a:rPr lang="zh-CN" altLang="en-US" sz="1800" kern="100" dirty="0">
                <a:effectLst/>
                <a:latin typeface="仿宋" panose="02010609060101010101" pitchFamily="49" charset="-122"/>
                <a:ea typeface="仿宋" panose="02010609060101010101" pitchFamily="49" charset="-122"/>
              </a:rPr>
              <a:t>数字化平台，为用户提供碳排查、能源管理和节能改造等等。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842516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154214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171484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73953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-563563" y="877888"/>
            <a:ext cx="7810501" cy="43942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just" defTabSz="1828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00" kern="100" dirty="0">
                <a:effectLst/>
                <a:latin typeface="微软雅黑" panose="020B0503020204020204" charset="-122"/>
                <a:ea typeface="微软雅黑" panose="020B0503020204020204" charset="-122"/>
              </a:rPr>
              <a:t>“科技尽善，生活尽美”</a:t>
            </a:r>
            <a:r>
              <a:rPr lang="en-US" altLang="zh-CN" sz="1800" kern="100" dirty="0">
                <a:effectLst/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1800" kern="100" dirty="0">
                <a:effectLst/>
                <a:latin typeface="微软雅黑" panose="020B0503020204020204" charset="-122"/>
                <a:ea typeface="微软雅黑" panose="020B0503020204020204" charset="-122"/>
              </a:rPr>
              <a:t>美的集团秉承用科技创造美好生活的经营理念。经过</a:t>
            </a:r>
            <a:r>
              <a:rPr lang="en-US" altLang="zh-CN" sz="1800" kern="100" dirty="0">
                <a:effectLst/>
                <a:latin typeface="微软雅黑" panose="020B0503020204020204" charset="-122"/>
                <a:ea typeface="微软雅黑" panose="020B0503020204020204" charset="-122"/>
              </a:rPr>
              <a:t>56</a:t>
            </a:r>
            <a:r>
              <a:rPr lang="zh-CN" altLang="en-US" sz="1800" kern="100" dirty="0">
                <a:effectLst/>
                <a:latin typeface="微软雅黑" panose="020B0503020204020204" charset="-122"/>
                <a:ea typeface="微软雅黑" panose="020B0503020204020204" charset="-122"/>
              </a:rPr>
              <a:t>年发展，已成为一家集智能家居、工业技术、楼宇科技、机器人与自动化、创新型业务五大板块为一体的全球化科技集团。</a:t>
            </a:r>
            <a:endParaRPr lang="zh-CN" altLang="en-US" sz="1800" kern="100" dirty="0">
              <a:effectLst/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>
            <p:custDataLst>
              <p:tags r:id="rId1"/>
            </p:custDataLst>
          </p:nvPr>
        </p:nvSpPr>
        <p:spPr>
          <a:xfrm flipH="1">
            <a:off x="0" y="-5715"/>
            <a:ext cx="9144000" cy="5149215"/>
          </a:xfrm>
          <a:prstGeom prst="rect">
            <a:avLst/>
          </a:prstGeom>
          <a:gradFill>
            <a:gsLst>
              <a:gs pos="61000">
                <a:schemeClr val="bg1">
                  <a:alpha val="94000"/>
                </a:schemeClr>
              </a:gs>
              <a:gs pos="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12/6/2024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US" altLang="zh-CN" smtClean="0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12/6/2024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US" altLang="zh-CN" smtClean="0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深色底封面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>
            <a:spLocks noGrp="1"/>
          </p:cNvSpPr>
          <p:nvPr>
            <p:ph type="sldNum" sz="quarter" idx="2"/>
          </p:nvPr>
        </p:nvSpPr>
        <p:spPr>
          <a:xfrm>
            <a:off x="6233887" y="4605683"/>
            <a:ext cx="319313" cy="323159"/>
          </a:xfrm>
          <a:prstGeom prst="rect">
            <a:avLst/>
          </a:prstGeom>
        </p:spPr>
        <p:txBody>
          <a:bodyPr lIns="91437" tIns="91437" rIns="91437" bIns="91437"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项目符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 txBox="1"/>
          <p:nvPr userDrawn="1"/>
        </p:nvSpPr>
        <p:spPr>
          <a:xfrm>
            <a:off x="8660176" y="4925025"/>
            <a:ext cx="426225" cy="162874"/>
          </a:xfrm>
          <a:prstGeom prst="rect">
            <a:avLst/>
          </a:prstGeom>
          <a:ln w="12700">
            <a:miter lim="400000"/>
          </a:ln>
        </p:spPr>
        <p:txBody>
          <a:bodyPr vert="horz" wrap="none" lIns="37220" tIns="18610" rIns="37220" bIns="18610" rtlCol="0" anchor="ctr">
            <a:spAutoFit/>
          </a:bodyPr>
          <a:lstStyle>
            <a:defPPr marL="0" marR="0" indent="0" algn="l" defTabSz="80899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59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6223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200" b="0" i="0" u="none" strike="noStrike" cap="none" spc="0" normalizeH="0" baseline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0" algn="l" defTabSz="16167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318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0" algn="l" defTabSz="16167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318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0" algn="l" defTabSz="16167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318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0" algn="l" defTabSz="16167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318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0" algn="l" defTabSz="16167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318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0" algn="l" defTabSz="16167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318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0" algn="l" defTabSz="16167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318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0" algn="l" defTabSz="16167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318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r>
              <a:rPr lang="en-US" altLang="zh-CN" sz="815" dirty="0"/>
              <a:t>Page </a:t>
            </a:r>
            <a:fld id="{2215C92A-FD7A-4619-9C9D-EDAEB5E91821}" type="slidenum">
              <a:rPr lang="zh-CN" altLang="en-US" sz="815" smtClean="0"/>
              <a:t>‹#›</a:t>
            </a:fld>
            <a:endParaRPr lang="zh-CN" altLang="en-US" sz="815" dirty="0"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914019" y="262453"/>
            <a:ext cx="1021549" cy="359434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888099" y="169485"/>
            <a:ext cx="968297" cy="340697"/>
          </a:xfrm>
          <a:prstGeom prst="rect">
            <a:avLst/>
          </a:prstGeom>
        </p:spPr>
      </p:pic>
      <p:pic>
        <p:nvPicPr>
          <p:cNvPr id="8" name="图像" descr="图像"/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>
            <a:off x="225343" y="238066"/>
            <a:ext cx="618848" cy="832307"/>
          </a:xfrm>
          <a:prstGeom prst="rect">
            <a:avLst/>
          </a:prstGeom>
          <a:ln w="12700">
            <a:miter lim="400000"/>
            <a:headEnd/>
            <a:tailEnd/>
          </a:ln>
        </p:spPr>
      </p:pic>
      <p:cxnSp>
        <p:nvCxnSpPr>
          <p:cNvPr id="10" name="直线连接符 9"/>
          <p:cNvCxnSpPr/>
          <p:nvPr userDrawn="1"/>
        </p:nvCxnSpPr>
        <p:spPr>
          <a:xfrm>
            <a:off x="889362" y="207173"/>
            <a:ext cx="0" cy="520628"/>
          </a:xfrm>
          <a:prstGeom prst="line">
            <a:avLst/>
          </a:prstGeom>
          <a:ln>
            <a:solidFill>
              <a:srgbClr val="1577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"/>
          <p:cNvSpPr/>
          <p:nvPr userDrawn="1"/>
        </p:nvSpPr>
        <p:spPr>
          <a:xfrm>
            <a:off x="924500" y="222810"/>
            <a:ext cx="10800" cy="432000"/>
          </a:xfrm>
          <a:prstGeom prst="rect">
            <a:avLst/>
          </a:prstGeom>
          <a:solidFill>
            <a:srgbClr val="1478FE"/>
          </a:solidFill>
          <a:ln w="12700">
            <a:miter lim="400000"/>
          </a:ln>
        </p:spPr>
        <p:txBody>
          <a:bodyPr lIns="0" tIns="0" rIns="0" bIns="0" anchor="ctr"/>
          <a:lstStyle/>
          <a:p>
            <a:endParaRPr sz="480"/>
          </a:p>
        </p:txBody>
      </p:sp>
      <p:pic>
        <p:nvPicPr>
          <p:cNvPr id="8" name="图像" descr="图像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29977" y="228599"/>
            <a:ext cx="516998" cy="695325"/>
          </a:xfrm>
          <a:prstGeom prst="rect">
            <a:avLst/>
          </a:prstGeom>
          <a:ln w="12700">
            <a:miter lim="4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776128" y="249586"/>
            <a:ext cx="1021549" cy="35943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12/6/2024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US" altLang="zh-CN" smtClean="0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12/6/2024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US" altLang="zh-CN" smtClean="0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12/6/2024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US" altLang="zh-CN" smtClean="0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12/6/2024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US" altLang="zh-CN" smtClean="0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12/6/2024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US" altLang="zh-CN" smtClean="0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12/6/2024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US" altLang="zh-CN" smtClean="0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12/6/2024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US" altLang="zh-CN" smtClean="0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12/6/2024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US" altLang="zh-CN" smtClean="0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12/6/2024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CB4B4D-7CA3-9044-876B-883B54F8677D}" type="slidenum">
              <a:rPr lang="en-US" altLang="zh-CN" smtClean="0"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5" Type="http://schemas.openxmlformats.org/officeDocument/2006/relationships/image" Target="../media/image9.pn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5" Type="http://schemas.openxmlformats.org/officeDocument/2006/relationships/image" Target="../media/image9.png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2.emf"/><Relationship Id="rId18" Type="http://schemas.openxmlformats.org/officeDocument/2006/relationships/image" Target="../media/image27.png"/><Relationship Id="rId26" Type="http://schemas.openxmlformats.org/officeDocument/2006/relationships/image" Target="../media/image35.png"/><Relationship Id="rId39" Type="http://schemas.openxmlformats.org/officeDocument/2006/relationships/image" Target="../media/image48.emf"/><Relationship Id="rId21" Type="http://schemas.openxmlformats.org/officeDocument/2006/relationships/image" Target="../media/image30.emf"/><Relationship Id="rId34" Type="http://schemas.openxmlformats.org/officeDocument/2006/relationships/image" Target="../media/image43.emf"/><Relationship Id="rId42" Type="http://schemas.openxmlformats.org/officeDocument/2006/relationships/image" Target="../media/image51.emf"/><Relationship Id="rId47" Type="http://schemas.openxmlformats.org/officeDocument/2006/relationships/image" Target="../media/image56.png"/><Relationship Id="rId50" Type="http://schemas.openxmlformats.org/officeDocument/2006/relationships/image" Target="../media/image59.png"/><Relationship Id="rId55" Type="http://schemas.openxmlformats.org/officeDocument/2006/relationships/image" Target="../media/image11.png"/><Relationship Id="rId7" Type="http://schemas.openxmlformats.org/officeDocument/2006/relationships/slideLayout" Target="../slideLayouts/slideLayout12.xml"/><Relationship Id="rId2" Type="http://schemas.openxmlformats.org/officeDocument/2006/relationships/tags" Target="../tags/tag28.xml"/><Relationship Id="rId16" Type="http://schemas.openxmlformats.org/officeDocument/2006/relationships/image" Target="../media/image25.emf"/><Relationship Id="rId29" Type="http://schemas.openxmlformats.org/officeDocument/2006/relationships/image" Target="../media/image38.emf"/><Relationship Id="rId11" Type="http://schemas.openxmlformats.org/officeDocument/2006/relationships/image" Target="../media/image20.emf"/><Relationship Id="rId24" Type="http://schemas.openxmlformats.org/officeDocument/2006/relationships/image" Target="../media/image33.emf"/><Relationship Id="rId32" Type="http://schemas.openxmlformats.org/officeDocument/2006/relationships/image" Target="../media/image41.emf"/><Relationship Id="rId37" Type="http://schemas.openxmlformats.org/officeDocument/2006/relationships/image" Target="../media/image46.png"/><Relationship Id="rId40" Type="http://schemas.openxmlformats.org/officeDocument/2006/relationships/image" Target="../media/image49.emf"/><Relationship Id="rId45" Type="http://schemas.openxmlformats.org/officeDocument/2006/relationships/image" Target="../media/image54.png"/><Relationship Id="rId53" Type="http://schemas.openxmlformats.org/officeDocument/2006/relationships/image" Target="../media/image62.png"/><Relationship Id="rId58" Type="http://schemas.openxmlformats.org/officeDocument/2006/relationships/image" Target="../media/image66.png"/><Relationship Id="rId5" Type="http://schemas.openxmlformats.org/officeDocument/2006/relationships/tags" Target="../tags/tag31.xml"/><Relationship Id="rId61" Type="http://schemas.openxmlformats.org/officeDocument/2006/relationships/image" Target="../media/image68.png"/><Relationship Id="rId19" Type="http://schemas.openxmlformats.org/officeDocument/2006/relationships/image" Target="../media/image28.jpeg"/><Relationship Id="rId14" Type="http://schemas.openxmlformats.org/officeDocument/2006/relationships/image" Target="../media/image23.png"/><Relationship Id="rId22" Type="http://schemas.openxmlformats.org/officeDocument/2006/relationships/image" Target="../media/image31.emf"/><Relationship Id="rId27" Type="http://schemas.openxmlformats.org/officeDocument/2006/relationships/image" Target="../media/image36.emf"/><Relationship Id="rId30" Type="http://schemas.openxmlformats.org/officeDocument/2006/relationships/image" Target="../media/image39.emf"/><Relationship Id="rId35" Type="http://schemas.openxmlformats.org/officeDocument/2006/relationships/image" Target="../media/image44.png"/><Relationship Id="rId43" Type="http://schemas.openxmlformats.org/officeDocument/2006/relationships/image" Target="../media/image52.png"/><Relationship Id="rId48" Type="http://schemas.openxmlformats.org/officeDocument/2006/relationships/image" Target="../media/image57.png"/><Relationship Id="rId56" Type="http://schemas.openxmlformats.org/officeDocument/2006/relationships/image" Target="../media/image64.png"/><Relationship Id="rId8" Type="http://schemas.openxmlformats.org/officeDocument/2006/relationships/notesSlide" Target="../notesSlides/notesSlide9.xml"/><Relationship Id="rId51" Type="http://schemas.openxmlformats.org/officeDocument/2006/relationships/image" Target="../media/image60.jpeg"/><Relationship Id="rId3" Type="http://schemas.openxmlformats.org/officeDocument/2006/relationships/tags" Target="../tags/tag29.xml"/><Relationship Id="rId12" Type="http://schemas.openxmlformats.org/officeDocument/2006/relationships/image" Target="../media/image21.emf"/><Relationship Id="rId17" Type="http://schemas.openxmlformats.org/officeDocument/2006/relationships/image" Target="../media/image26.emf"/><Relationship Id="rId25" Type="http://schemas.openxmlformats.org/officeDocument/2006/relationships/image" Target="../media/image34.emf"/><Relationship Id="rId33" Type="http://schemas.openxmlformats.org/officeDocument/2006/relationships/image" Target="../media/image42.emf"/><Relationship Id="rId38" Type="http://schemas.openxmlformats.org/officeDocument/2006/relationships/image" Target="../media/image47.emf"/><Relationship Id="rId46" Type="http://schemas.openxmlformats.org/officeDocument/2006/relationships/image" Target="../media/image55.png"/><Relationship Id="rId59" Type="http://schemas.openxmlformats.org/officeDocument/2006/relationships/image" Target="../media/image67.png"/><Relationship Id="rId20" Type="http://schemas.openxmlformats.org/officeDocument/2006/relationships/image" Target="../media/image29.png"/><Relationship Id="rId41" Type="http://schemas.openxmlformats.org/officeDocument/2006/relationships/image" Target="../media/image50.emf"/><Relationship Id="rId54" Type="http://schemas.openxmlformats.org/officeDocument/2006/relationships/image" Target="../media/image63.png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15" Type="http://schemas.openxmlformats.org/officeDocument/2006/relationships/image" Target="../media/image24.png"/><Relationship Id="rId23" Type="http://schemas.openxmlformats.org/officeDocument/2006/relationships/image" Target="../media/image32.emf"/><Relationship Id="rId28" Type="http://schemas.openxmlformats.org/officeDocument/2006/relationships/image" Target="../media/image37.emf"/><Relationship Id="rId36" Type="http://schemas.openxmlformats.org/officeDocument/2006/relationships/image" Target="../media/image45.png"/><Relationship Id="rId49" Type="http://schemas.openxmlformats.org/officeDocument/2006/relationships/image" Target="../media/image58.png"/><Relationship Id="rId57" Type="http://schemas.openxmlformats.org/officeDocument/2006/relationships/image" Target="../media/image65.png"/><Relationship Id="rId10" Type="http://schemas.openxmlformats.org/officeDocument/2006/relationships/image" Target="../media/image19.png"/><Relationship Id="rId31" Type="http://schemas.openxmlformats.org/officeDocument/2006/relationships/image" Target="../media/image40.emf"/><Relationship Id="rId44" Type="http://schemas.openxmlformats.org/officeDocument/2006/relationships/image" Target="../media/image53.png"/><Relationship Id="rId52" Type="http://schemas.openxmlformats.org/officeDocument/2006/relationships/image" Target="../media/image61.jpeg"/><Relationship Id="rId60" Type="http://schemas.openxmlformats.org/officeDocument/2006/relationships/image" Target="../media/image9.png"/><Relationship Id="rId4" Type="http://schemas.openxmlformats.org/officeDocument/2006/relationships/tags" Target="../tags/tag30.xml"/><Relationship Id="rId9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0.xml"/><Relationship Id="rId13" Type="http://schemas.openxmlformats.org/officeDocument/2006/relationships/image" Target="../media/image71.jpeg"/><Relationship Id="rId3" Type="http://schemas.openxmlformats.org/officeDocument/2006/relationships/tags" Target="../tags/tag35.xml"/><Relationship Id="rId7" Type="http://schemas.openxmlformats.org/officeDocument/2006/relationships/slideLayout" Target="../slideLayouts/slideLayout1.xml"/><Relationship Id="rId12" Type="http://schemas.openxmlformats.org/officeDocument/2006/relationships/image" Target="../media/image70.jpeg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6" Type="http://schemas.openxmlformats.org/officeDocument/2006/relationships/tags" Target="../tags/tag38.xml"/><Relationship Id="rId11" Type="http://schemas.openxmlformats.org/officeDocument/2006/relationships/image" Target="../media/image69.png"/><Relationship Id="rId5" Type="http://schemas.openxmlformats.org/officeDocument/2006/relationships/tags" Target="../tags/tag37.xml"/><Relationship Id="rId10" Type="http://schemas.openxmlformats.org/officeDocument/2006/relationships/image" Target="../media/image9.png"/><Relationship Id="rId4" Type="http://schemas.openxmlformats.org/officeDocument/2006/relationships/tags" Target="../tags/tag36.xml"/><Relationship Id="rId9" Type="http://schemas.openxmlformats.org/officeDocument/2006/relationships/image" Target="../media/image11.png"/><Relationship Id="rId14" Type="http://schemas.openxmlformats.org/officeDocument/2006/relationships/image" Target="../media/image72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jpeg"/><Relationship Id="rId3" Type="http://schemas.openxmlformats.org/officeDocument/2006/relationships/image" Target="../media/image73.jpeg"/><Relationship Id="rId7" Type="http://schemas.openxmlformats.org/officeDocument/2006/relationships/image" Target="../media/image7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76.jpeg"/><Relationship Id="rId5" Type="http://schemas.openxmlformats.org/officeDocument/2006/relationships/image" Target="../media/image75.jpeg"/><Relationship Id="rId10" Type="http://schemas.openxmlformats.org/officeDocument/2006/relationships/image" Target="../media/image11.png"/><Relationship Id="rId4" Type="http://schemas.openxmlformats.org/officeDocument/2006/relationships/image" Target="../media/image74.png"/><Relationship Id="rId9" Type="http://schemas.openxmlformats.org/officeDocument/2006/relationships/image" Target="../media/image79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jpeg"/><Relationship Id="rId3" Type="http://schemas.openxmlformats.org/officeDocument/2006/relationships/image" Target="../media/image80.jpeg"/><Relationship Id="rId7" Type="http://schemas.openxmlformats.org/officeDocument/2006/relationships/image" Target="../media/image8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83.jpeg"/><Relationship Id="rId5" Type="http://schemas.openxmlformats.org/officeDocument/2006/relationships/image" Target="../media/image82.jpeg"/><Relationship Id="rId10" Type="http://schemas.openxmlformats.org/officeDocument/2006/relationships/image" Target="../media/image87.jpeg"/><Relationship Id="rId4" Type="http://schemas.openxmlformats.org/officeDocument/2006/relationships/image" Target="../media/image81.jpeg"/><Relationship Id="rId9" Type="http://schemas.openxmlformats.org/officeDocument/2006/relationships/image" Target="../media/image8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7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0.png"/><Relationship Id="rId5" Type="http://schemas.openxmlformats.org/officeDocument/2006/relationships/image" Target="../media/image9.png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1.xml"/><Relationship Id="rId13" Type="http://schemas.openxmlformats.org/officeDocument/2006/relationships/tags" Target="../tags/tag16.xml"/><Relationship Id="rId18" Type="http://schemas.openxmlformats.org/officeDocument/2006/relationships/image" Target="../media/image8.png"/><Relationship Id="rId3" Type="http://schemas.openxmlformats.org/officeDocument/2006/relationships/tags" Target="../tags/tag6.xml"/><Relationship Id="rId7" Type="http://schemas.openxmlformats.org/officeDocument/2006/relationships/tags" Target="../tags/tag10.xml"/><Relationship Id="rId12" Type="http://schemas.openxmlformats.org/officeDocument/2006/relationships/tags" Target="../tags/tag15.xml"/><Relationship Id="rId17" Type="http://schemas.openxmlformats.org/officeDocument/2006/relationships/notesSlide" Target="../notesSlides/notesSlide2.xml"/><Relationship Id="rId2" Type="http://schemas.openxmlformats.org/officeDocument/2006/relationships/tags" Target="../tags/tag5.xml"/><Relationship Id="rId16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6" Type="http://schemas.openxmlformats.org/officeDocument/2006/relationships/tags" Target="../tags/tag9.xml"/><Relationship Id="rId11" Type="http://schemas.openxmlformats.org/officeDocument/2006/relationships/tags" Target="../tags/tag14.xml"/><Relationship Id="rId5" Type="http://schemas.openxmlformats.org/officeDocument/2006/relationships/tags" Target="../tags/tag8.xml"/><Relationship Id="rId15" Type="http://schemas.openxmlformats.org/officeDocument/2006/relationships/tags" Target="../tags/tag18.xml"/><Relationship Id="rId10" Type="http://schemas.openxmlformats.org/officeDocument/2006/relationships/tags" Target="../tags/tag13.xml"/><Relationship Id="rId19" Type="http://schemas.openxmlformats.org/officeDocument/2006/relationships/image" Target="../media/image9.png"/><Relationship Id="rId4" Type="http://schemas.openxmlformats.org/officeDocument/2006/relationships/tags" Target="../tags/tag7.xml"/><Relationship Id="rId9" Type="http://schemas.openxmlformats.org/officeDocument/2006/relationships/tags" Target="../tags/tag12.xml"/><Relationship Id="rId14" Type="http://schemas.openxmlformats.org/officeDocument/2006/relationships/tags" Target="../tags/tag1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4.png"/><Relationship Id="rId5" Type="http://schemas.openxmlformats.org/officeDocument/2006/relationships/image" Target="../media/image93.png"/><Relationship Id="rId4" Type="http://schemas.openxmlformats.org/officeDocument/2006/relationships/image" Target="../media/image9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5" Type="http://schemas.openxmlformats.org/officeDocument/2006/relationships/image" Target="../media/image9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jpe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5" Type="http://schemas.openxmlformats.org/officeDocument/2006/relationships/image" Target="../media/image9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未标题-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5" y="-19050"/>
            <a:ext cx="9239250" cy="5196840"/>
          </a:xfrm>
          <a:prstGeom prst="rect">
            <a:avLst/>
          </a:prstGeom>
        </p:spPr>
      </p:pic>
      <p:sp>
        <p:nvSpPr>
          <p:cNvPr id="9" name="矩形 8"/>
          <p:cNvSpPr/>
          <p:nvPr userDrawn="1">
            <p:custDataLst>
              <p:tags r:id="rId1"/>
            </p:custDataLst>
          </p:nvPr>
        </p:nvSpPr>
        <p:spPr>
          <a:xfrm rot="16200000" flipH="1">
            <a:off x="1533525" y="-1551940"/>
            <a:ext cx="5163185" cy="8228965"/>
          </a:xfrm>
          <a:prstGeom prst="rect">
            <a:avLst/>
          </a:prstGeom>
          <a:gradFill>
            <a:gsLst>
              <a:gs pos="96000">
                <a:srgbClr val="1578FE">
                  <a:alpha val="0"/>
                </a:srgbClr>
              </a:gs>
              <a:gs pos="72000">
                <a:srgbClr val="1578FE">
                  <a:alpha val="0"/>
                </a:srgbClr>
              </a:gs>
              <a:gs pos="0">
                <a:srgbClr val="0070C0">
                  <a:alpha val="63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05471" y="1297827"/>
            <a:ext cx="7326256" cy="67710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91437" tIns="91437" rIns="91437" bIns="91437" numCol="1" spcCol="38100" rtlCol="0" anchor="t" forceAA="0">
            <a:spAutoFit/>
          </a:bodyPr>
          <a:lstStyle/>
          <a:p>
            <a:pPr defTabSz="1828800"/>
            <a:r>
              <a:rPr lang="zh-CN" altLang="en-US" sz="3200" b="1" dirty="0" smtClean="0">
                <a:solidFill>
                  <a:schemeClr val="bg1"/>
                </a:solidFill>
                <a:effectLst>
                  <a:outerShdw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毕业生择业与工作</a:t>
            </a:r>
            <a:endParaRPr lang="zh-CN" altLang="en-US" sz="3200" b="1" dirty="0">
              <a:solidFill>
                <a:schemeClr val="bg1"/>
              </a:solidFill>
              <a:effectLst>
                <a:outerShdw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53071" y="2036787"/>
            <a:ext cx="3356929" cy="40010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91437" tIns="91437" rIns="91437" bIns="91437" numCol="1" spcCol="38100" rtlCol="0" anchor="t" forceAA="0">
            <a:spAutoFit/>
          </a:bodyPr>
          <a:lstStyle/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1400" dirty="0">
                <a:solidFill>
                  <a:schemeClr val="bg1"/>
                </a:solidFill>
                <a:effectLst>
                  <a:outerShdw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Helvetica"/>
              </a:rPr>
              <a:t>美的楼宇</a:t>
            </a:r>
            <a:r>
              <a:rPr lang="zh-CN" altLang="en-US" sz="1400" dirty="0" smtClean="0">
                <a:solidFill>
                  <a:schemeClr val="bg1"/>
                </a:solidFill>
                <a:effectLst>
                  <a:outerShdw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Helvetica"/>
              </a:rPr>
              <a:t>科技国内营销公司</a:t>
            </a:r>
            <a:r>
              <a:rPr lang="en-US" altLang="zh-CN" sz="1400" dirty="0" smtClean="0">
                <a:solidFill>
                  <a:schemeClr val="bg1"/>
                </a:solidFill>
                <a:effectLst>
                  <a:outerShdw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Helvetica"/>
              </a:rPr>
              <a:t>—</a:t>
            </a:r>
            <a:r>
              <a:rPr lang="zh-CN" altLang="en-US" sz="1400" dirty="0">
                <a:solidFill>
                  <a:schemeClr val="bg1"/>
                </a:solidFill>
                <a:effectLst>
                  <a:outerShdw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李春晓</a:t>
            </a:r>
            <a:endParaRPr kumimoji="0" lang="zh-CN" altLang="en-US" sz="140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>
                <a:outerShdw dist="38100" dir="2700000" algn="tl" rotWithShape="0">
                  <a:prstClr val="black">
                    <a:alpha val="40000"/>
                  </a:prstClr>
                </a:outerShdw>
              </a:effectLst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Helvetic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23170" y="4551168"/>
            <a:ext cx="1912463" cy="273209"/>
          </a:xfrm>
          <a:prstGeom prst="rect">
            <a:avLst/>
          </a:prstGeom>
        </p:spPr>
      </p:pic>
      <p:pic>
        <p:nvPicPr>
          <p:cNvPr id="7" name="图片 6" descr="图层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56649" y="150290"/>
            <a:ext cx="1527864" cy="269847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rcRect/>
          <a:stretch>
            <a:fillRect/>
          </a:stretch>
        </p:blipFill>
        <p:spPr>
          <a:xfrm>
            <a:off x="-126682" y="-70961"/>
            <a:ext cx="9270683" cy="5214461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624128" y="1904928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32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校</a:t>
            </a:r>
            <a:r>
              <a:rPr kumimoji="1" lang="zh-CN" altLang="en-US" sz="3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企</a:t>
            </a:r>
            <a:r>
              <a:rPr kumimoji="1" lang="zh-CN" altLang="en-US" sz="32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合作探索建议</a:t>
            </a:r>
            <a:endParaRPr kumimoji="1"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8036" y="-2"/>
            <a:ext cx="2180272" cy="609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05872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330200" y="222885"/>
            <a:ext cx="2553335" cy="701040"/>
            <a:chOff x="520" y="351"/>
            <a:chExt cx="4021" cy="1104"/>
          </a:xfrm>
        </p:grpSpPr>
        <p:sp>
          <p:nvSpPr>
            <p:cNvPr id="14" name="Shape 687"/>
            <p:cNvSpPr txBox="1"/>
            <p:nvPr/>
          </p:nvSpPr>
          <p:spPr>
            <a:xfrm>
              <a:off x="1548" y="449"/>
              <a:ext cx="2993" cy="521"/>
            </a:xfrm>
            <a:prstGeom prst="rect">
              <a:avLst/>
            </a:prstGeom>
            <a:ln w="25400">
              <a:miter lim="400000"/>
            </a:ln>
          </p:spPr>
          <p:txBody>
            <a:bodyPr wrap="none" lIns="26787" tIns="26787" rIns="26787" bIns="26787" anchor="ctr">
              <a:spAutoFit/>
            </a:bodyPr>
            <a:lstStyle>
              <a:lvl1pPr defTabSz="821690">
                <a:defRPr sz="4600">
                  <a:solidFill>
                    <a:srgbClr val="1478FE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校</a:t>
              </a:r>
              <a:r>
                <a:rPr lang="zh-CN" altLang="en-US" sz="1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企合作探索建议</a:t>
              </a:r>
              <a:endPara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矩形"/>
            <p:cNvSpPr/>
            <p:nvPr/>
          </p:nvSpPr>
          <p:spPr>
            <a:xfrm>
              <a:off x="1456" y="351"/>
              <a:ext cx="17" cy="680"/>
            </a:xfrm>
            <a:prstGeom prst="rect">
              <a:avLst/>
            </a:prstGeom>
            <a:solidFill>
              <a:srgbClr val="1478FE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endParaRPr sz="48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27" name="图像" descr="图像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520" y="360"/>
              <a:ext cx="814" cy="1095"/>
            </a:xfrm>
            <a:prstGeom prst="rect">
              <a:avLst/>
            </a:prstGeom>
            <a:ln w="12700">
              <a:miter lim="400000"/>
              <a:headEnd/>
              <a:tailEnd/>
            </a:ln>
          </p:spPr>
        </p:pic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8036" y="-2"/>
            <a:ext cx="2180272" cy="609194"/>
          </a:xfrm>
          <a:prstGeom prst="rect">
            <a:avLst/>
          </a:prstGeom>
        </p:spPr>
      </p:pic>
      <p:sp>
        <p:nvSpPr>
          <p:cNvPr id="8" name="标题 1"/>
          <p:cNvSpPr txBox="1"/>
          <p:nvPr/>
        </p:nvSpPr>
        <p:spPr>
          <a:xfrm>
            <a:off x="477202" y="981552"/>
            <a:ext cx="2603183" cy="3514249"/>
          </a:xfrm>
          <a:prstGeom prst="roundRect">
            <a:avLst>
              <a:gd name="adj" fmla="val 12113"/>
            </a:avLst>
          </a:prstGeom>
          <a:noFill/>
          <a:ln w="12700" cap="flat">
            <a:noFill/>
            <a:miter/>
          </a:ln>
          <a:effectLst/>
        </p:spPr>
        <p:txBody>
          <a:bodyPr vert="horz" wrap="square" lIns="67193" tIns="33597" rIns="67193" bIns="33597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1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标题 1"/>
          <p:cNvSpPr txBox="1"/>
          <p:nvPr/>
        </p:nvSpPr>
        <p:spPr>
          <a:xfrm>
            <a:off x="3276124" y="1249681"/>
            <a:ext cx="2619851" cy="1463516"/>
          </a:xfrm>
          <a:prstGeom prst="roundRect">
            <a:avLst>
              <a:gd name="adj" fmla="val 6819"/>
            </a:avLst>
          </a:prstGeom>
          <a:solidFill>
            <a:schemeClr val="bg1"/>
          </a:solidFill>
          <a:ln cap="flat">
            <a:noFill/>
            <a:prstDash val="solid"/>
            <a:miter/>
          </a:ln>
          <a:effectLst>
            <a:outerShdw blurRad="182880" dist="48768" dir="5400000" algn="ctr" rotWithShape="0">
              <a:schemeClr val="accent1">
                <a:lumMod val="50000"/>
                <a:alpha val="20000"/>
              </a:schemeClr>
            </a:outerShdw>
          </a:effectLst>
        </p:spPr>
        <p:txBody>
          <a:bodyPr vert="horz" wrap="square" lIns="65837" tIns="32918" rIns="65837" bIns="32918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1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标题 1"/>
          <p:cNvCxnSpPr/>
          <p:nvPr/>
        </p:nvCxnSpPr>
        <p:spPr>
          <a:xfrm>
            <a:off x="3441859" y="1715929"/>
            <a:ext cx="260509" cy="0"/>
          </a:xfrm>
          <a:prstGeom prst="line">
            <a:avLst/>
          </a:prstGeom>
          <a:noFill/>
          <a:ln w="19050" cap="sq">
            <a:solidFill>
              <a:schemeClr val="accent1"/>
            </a:solidFill>
            <a:miter/>
          </a:ln>
        </p:spPr>
      </p:cxnSp>
      <p:sp>
        <p:nvSpPr>
          <p:cNvPr id="11" name="标题 1"/>
          <p:cNvSpPr txBox="1"/>
          <p:nvPr/>
        </p:nvSpPr>
        <p:spPr>
          <a:xfrm>
            <a:off x="3276124" y="2821305"/>
            <a:ext cx="2619851" cy="1462088"/>
          </a:xfrm>
          <a:prstGeom prst="roundRect">
            <a:avLst>
              <a:gd name="adj" fmla="val 6819"/>
            </a:avLst>
          </a:prstGeom>
          <a:solidFill>
            <a:schemeClr val="bg1"/>
          </a:solidFill>
          <a:ln cap="flat">
            <a:noFill/>
            <a:prstDash val="solid"/>
            <a:miter/>
          </a:ln>
          <a:effectLst>
            <a:outerShdw blurRad="182880" dist="48768" dir="5400000" algn="ctr" rotWithShape="0">
              <a:schemeClr val="accent1">
                <a:lumMod val="50000"/>
                <a:alpha val="20000"/>
              </a:schemeClr>
            </a:outerShdw>
          </a:effectLst>
        </p:spPr>
        <p:txBody>
          <a:bodyPr vert="horz" wrap="square" lIns="65837" tIns="32918" rIns="65837" bIns="32918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1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标题 1"/>
          <p:cNvSpPr txBox="1"/>
          <p:nvPr/>
        </p:nvSpPr>
        <p:spPr>
          <a:xfrm>
            <a:off x="6047899" y="1249681"/>
            <a:ext cx="2619851" cy="1463516"/>
          </a:xfrm>
          <a:prstGeom prst="roundRect">
            <a:avLst>
              <a:gd name="adj" fmla="val 6819"/>
            </a:avLst>
          </a:prstGeom>
          <a:solidFill>
            <a:schemeClr val="bg1"/>
          </a:solidFill>
          <a:ln cap="flat">
            <a:noFill/>
            <a:prstDash val="solid"/>
            <a:miter/>
          </a:ln>
          <a:effectLst>
            <a:outerShdw blurRad="182880" dist="48768" dir="5400000" algn="ctr" rotWithShape="0">
              <a:schemeClr val="accent1">
                <a:lumMod val="50000"/>
                <a:alpha val="20000"/>
              </a:schemeClr>
            </a:outerShdw>
          </a:effectLst>
        </p:spPr>
        <p:txBody>
          <a:bodyPr vert="horz" wrap="square" lIns="65837" tIns="32918" rIns="65837" bIns="32918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1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标题 1"/>
          <p:cNvSpPr txBox="1"/>
          <p:nvPr/>
        </p:nvSpPr>
        <p:spPr>
          <a:xfrm>
            <a:off x="6047899" y="2821306"/>
            <a:ext cx="2619851" cy="1463516"/>
          </a:xfrm>
          <a:prstGeom prst="roundRect">
            <a:avLst>
              <a:gd name="adj" fmla="val 6819"/>
            </a:avLst>
          </a:prstGeom>
          <a:solidFill>
            <a:schemeClr val="bg1"/>
          </a:solidFill>
          <a:ln cap="flat">
            <a:noFill/>
            <a:prstDash val="solid"/>
            <a:miter/>
          </a:ln>
          <a:effectLst>
            <a:outerShdw blurRad="182880" dist="48768" dir="5400000" algn="ctr" rotWithShape="0">
              <a:schemeClr val="accent1">
                <a:lumMod val="50000"/>
                <a:alpha val="20000"/>
              </a:schemeClr>
            </a:outerShdw>
          </a:effectLst>
        </p:spPr>
        <p:txBody>
          <a:bodyPr vert="horz" wrap="square" lIns="65837" tIns="32918" rIns="65837" bIns="32918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1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标题 1"/>
          <p:cNvSpPr txBox="1"/>
          <p:nvPr/>
        </p:nvSpPr>
        <p:spPr>
          <a:xfrm>
            <a:off x="0" y="5018723"/>
            <a:ext cx="9144000" cy="136684"/>
          </a:xfrm>
          <a:prstGeom prst="rect">
            <a:avLst/>
          </a:prstGeom>
          <a:solidFill>
            <a:schemeClr val="accent1"/>
          </a:solidFill>
          <a:ln cap="sq">
            <a:noFill/>
            <a:prstDash val="solid"/>
            <a:miter/>
          </a:ln>
        </p:spPr>
        <p:txBody>
          <a:bodyPr vert="horz" wrap="square" lIns="68580" tIns="34290" rIns="68580" bIns="3429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1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5">
            <a:alphaModFix/>
          </a:blip>
          <a:srcRect/>
          <a:stretch>
            <a:fillRect/>
          </a:stretch>
        </p:blipFill>
        <p:spPr>
          <a:xfrm>
            <a:off x="671590" y="1037744"/>
            <a:ext cx="2345639" cy="3401863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标题 1"/>
          <p:cNvSpPr txBox="1"/>
          <p:nvPr/>
        </p:nvSpPr>
        <p:spPr>
          <a:xfrm>
            <a:off x="3402515" y="1774416"/>
            <a:ext cx="2342100" cy="800804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000" dirty="0" err="1">
                <a:ln w="12700">
                  <a:noFill/>
                </a:ln>
                <a:solidFill>
                  <a:srgbClr val="404040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L"/>
              </a:rPr>
              <a:t>高校可以增设校企联合课程，通过与企业合作，将企业实际需求融入课程内容，提高毕业生的实践能力</a:t>
            </a:r>
            <a:r>
              <a:rPr kumimoji="1" lang="en-US" altLang="zh-CN" sz="1000" dirty="0">
                <a:ln w="12700">
                  <a:noFill/>
                </a:ln>
                <a:solidFill>
                  <a:srgbClr val="404040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L"/>
              </a:rPr>
              <a:t>。</a:t>
            </a:r>
            <a:endParaRPr kumimoji="1"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标题 1"/>
          <p:cNvSpPr txBox="1"/>
          <p:nvPr/>
        </p:nvSpPr>
        <p:spPr>
          <a:xfrm>
            <a:off x="3403170" y="1325442"/>
            <a:ext cx="2335500" cy="31716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b"/>
          <a:lstStyle/>
          <a:p>
            <a:pPr algn="l">
              <a:lnSpc>
                <a:spcPct val="150000"/>
              </a:lnSpc>
            </a:pPr>
            <a:r>
              <a:rPr kumimoji="1" lang="en-US" altLang="zh-CN" sz="1100" b="1" dirty="0" err="1">
                <a:ln w="12700">
                  <a:noFill/>
                </a:ln>
                <a:solidFill>
                  <a:srgbClr val="367CDF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B"/>
              </a:rPr>
              <a:t>增设校企联合课程</a:t>
            </a:r>
            <a:endParaRPr kumimoji="1" lang="zh-CN" altLang="en-US" sz="1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标题 1"/>
          <p:cNvSpPr txBox="1"/>
          <p:nvPr/>
        </p:nvSpPr>
        <p:spPr>
          <a:xfrm>
            <a:off x="6183815" y="1774416"/>
            <a:ext cx="2342100" cy="800804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000" dirty="0" err="1">
                <a:ln w="12700">
                  <a:noFill/>
                </a:ln>
                <a:solidFill>
                  <a:srgbClr val="404040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L"/>
              </a:rPr>
              <a:t>高校可以增强职业发展类课程，如职业规划、求职技巧等，帮助毕业生更好地规划职业发展路径</a:t>
            </a:r>
            <a:r>
              <a:rPr kumimoji="1" lang="en-US" altLang="zh-CN" sz="1000" dirty="0">
                <a:ln w="12700">
                  <a:noFill/>
                </a:ln>
                <a:solidFill>
                  <a:srgbClr val="404040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L"/>
              </a:rPr>
              <a:t>。</a:t>
            </a:r>
            <a:endParaRPr kumimoji="1"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标题 1"/>
          <p:cNvSpPr txBox="1"/>
          <p:nvPr/>
        </p:nvSpPr>
        <p:spPr>
          <a:xfrm>
            <a:off x="6184470" y="1325442"/>
            <a:ext cx="2335500" cy="31716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b"/>
          <a:lstStyle/>
          <a:p>
            <a:pPr algn="l">
              <a:lnSpc>
                <a:spcPct val="150000"/>
              </a:lnSpc>
            </a:pPr>
            <a:r>
              <a:rPr kumimoji="1" lang="en-US" altLang="zh-CN" sz="1100" b="1" dirty="0" err="1">
                <a:ln w="12700">
                  <a:noFill/>
                </a:ln>
                <a:solidFill>
                  <a:srgbClr val="367CDF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B"/>
              </a:rPr>
              <a:t>增强职业发展类课程</a:t>
            </a:r>
            <a:r>
              <a:rPr kumimoji="1" lang="en-US" altLang="zh-CN" sz="1100" b="1" dirty="0">
                <a:ln w="12700">
                  <a:noFill/>
                </a:ln>
                <a:solidFill>
                  <a:srgbClr val="367CDF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B"/>
              </a:rPr>
              <a:t>/</a:t>
            </a:r>
            <a:r>
              <a:rPr kumimoji="1" lang="en-US" altLang="zh-CN" sz="1100" b="1" dirty="0" err="1">
                <a:ln w="12700">
                  <a:noFill/>
                </a:ln>
                <a:solidFill>
                  <a:srgbClr val="367CDF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B"/>
              </a:rPr>
              <a:t>相关活动</a:t>
            </a:r>
            <a:endParaRPr kumimoji="1" lang="zh-CN" altLang="en-US" sz="1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标题 1"/>
          <p:cNvSpPr txBox="1"/>
          <p:nvPr/>
        </p:nvSpPr>
        <p:spPr>
          <a:xfrm>
            <a:off x="6174290" y="3374616"/>
            <a:ext cx="2342100" cy="800804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000" dirty="0" err="1">
                <a:ln w="12700">
                  <a:noFill/>
                </a:ln>
                <a:solidFill>
                  <a:srgbClr val="404040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L"/>
              </a:rPr>
              <a:t>与企业共同探讨实习基地建设的深度合作模式，共同打造优质的实习平台，为毕业生提供更多实践机会和实习岗位，前置锁定校招offer</a:t>
            </a:r>
            <a:r>
              <a:rPr kumimoji="1" lang="en-US" altLang="zh-CN" sz="1000" dirty="0">
                <a:ln w="12700">
                  <a:noFill/>
                </a:ln>
                <a:solidFill>
                  <a:srgbClr val="404040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L"/>
              </a:rPr>
              <a:t>。</a:t>
            </a:r>
            <a:endParaRPr kumimoji="1"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标题 1"/>
          <p:cNvSpPr txBox="1"/>
          <p:nvPr/>
        </p:nvSpPr>
        <p:spPr>
          <a:xfrm>
            <a:off x="6174945" y="2925642"/>
            <a:ext cx="2335500" cy="31716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b"/>
          <a:lstStyle/>
          <a:p>
            <a:pPr algn="l">
              <a:lnSpc>
                <a:spcPct val="150000"/>
              </a:lnSpc>
            </a:pPr>
            <a:r>
              <a:rPr kumimoji="1" lang="en-US" altLang="zh-CN" sz="1100" b="1">
                <a:ln w="12700">
                  <a:noFill/>
                </a:ln>
                <a:solidFill>
                  <a:srgbClr val="367CDF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B"/>
              </a:rPr>
              <a:t>深度校企合作—实习基地建设的深度合作模式</a:t>
            </a:r>
            <a:endParaRPr kumimoji="1" lang="zh-CN" altLang="en-US" sz="11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标题 1"/>
          <p:cNvSpPr txBox="1"/>
          <p:nvPr/>
        </p:nvSpPr>
        <p:spPr>
          <a:xfrm>
            <a:off x="3402515" y="3374616"/>
            <a:ext cx="2342100" cy="800804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000" dirty="0" err="1">
                <a:ln w="12700">
                  <a:noFill/>
                </a:ln>
                <a:solidFill>
                  <a:srgbClr val="404040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L"/>
              </a:rPr>
              <a:t>高校可以强化实践课程环节，增加实验课程比重，设置综合性实践项目课程，以提高毕业生的实际操作能力</a:t>
            </a:r>
            <a:r>
              <a:rPr kumimoji="1" lang="en-US" altLang="zh-CN" sz="1000" dirty="0">
                <a:ln w="12700">
                  <a:noFill/>
                </a:ln>
                <a:solidFill>
                  <a:srgbClr val="404040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L"/>
              </a:rPr>
              <a:t>。</a:t>
            </a:r>
            <a:endParaRPr kumimoji="1"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标题 1"/>
          <p:cNvSpPr txBox="1"/>
          <p:nvPr/>
        </p:nvSpPr>
        <p:spPr>
          <a:xfrm>
            <a:off x="3403170" y="2925642"/>
            <a:ext cx="2335500" cy="31716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b"/>
          <a:lstStyle/>
          <a:p>
            <a:pPr algn="l">
              <a:lnSpc>
                <a:spcPct val="150000"/>
              </a:lnSpc>
            </a:pPr>
            <a:r>
              <a:rPr kumimoji="1" lang="en-US" altLang="zh-CN" sz="1100" b="1" dirty="0" err="1">
                <a:ln w="12700">
                  <a:noFill/>
                </a:ln>
                <a:solidFill>
                  <a:srgbClr val="367CDF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B"/>
              </a:rPr>
              <a:t>强化实践课程环节</a:t>
            </a:r>
            <a:endParaRPr kumimoji="1" lang="zh-CN" altLang="en-US" sz="1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8" name="标题 1"/>
          <p:cNvCxnSpPr/>
          <p:nvPr/>
        </p:nvCxnSpPr>
        <p:spPr>
          <a:xfrm>
            <a:off x="3441859" y="3297079"/>
            <a:ext cx="260509" cy="0"/>
          </a:xfrm>
          <a:prstGeom prst="line">
            <a:avLst/>
          </a:prstGeom>
          <a:noFill/>
          <a:ln w="19050" cap="sq">
            <a:solidFill>
              <a:schemeClr val="accent1"/>
            </a:solidFill>
            <a:miter/>
          </a:ln>
        </p:spPr>
      </p:cxnSp>
      <p:cxnSp>
        <p:nvCxnSpPr>
          <p:cNvPr id="29" name="标题 1"/>
          <p:cNvCxnSpPr/>
          <p:nvPr/>
        </p:nvCxnSpPr>
        <p:spPr>
          <a:xfrm>
            <a:off x="6223159" y="3297079"/>
            <a:ext cx="260509" cy="0"/>
          </a:xfrm>
          <a:prstGeom prst="line">
            <a:avLst/>
          </a:prstGeom>
          <a:noFill/>
          <a:ln w="19050" cap="sq">
            <a:solidFill>
              <a:schemeClr val="accent1"/>
            </a:solidFill>
            <a:miter/>
          </a:ln>
        </p:spPr>
      </p:cxnSp>
      <p:cxnSp>
        <p:nvCxnSpPr>
          <p:cNvPr id="31" name="标题 1"/>
          <p:cNvCxnSpPr/>
          <p:nvPr/>
        </p:nvCxnSpPr>
        <p:spPr>
          <a:xfrm>
            <a:off x="6223159" y="1706404"/>
            <a:ext cx="260509" cy="0"/>
          </a:xfrm>
          <a:prstGeom prst="line">
            <a:avLst/>
          </a:prstGeom>
          <a:noFill/>
          <a:ln w="19050" cap="sq">
            <a:solidFill>
              <a:schemeClr val="accent1"/>
            </a:solidFill>
            <a:miter/>
          </a:ln>
        </p:spPr>
      </p:cxnSp>
    </p:spTree>
    <p:extLst>
      <p:ext uri="{BB962C8B-B14F-4D97-AF65-F5344CB8AC3E}">
        <p14:creationId xmlns:p14="http://schemas.microsoft.com/office/powerpoint/2010/main" val="2179018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rcRect/>
          <a:stretch>
            <a:fillRect/>
          </a:stretch>
        </p:blipFill>
        <p:spPr>
          <a:xfrm>
            <a:off x="-126682" y="-70961"/>
            <a:ext cx="9270683" cy="5214461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624128" y="1904928"/>
            <a:ext cx="55194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3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美</a:t>
            </a:r>
            <a:r>
              <a:rPr kumimoji="1" lang="zh-CN" altLang="en-US" sz="32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的楼宇科技可以提供什么？</a:t>
            </a:r>
            <a:endParaRPr kumimoji="1"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8036" y="-2"/>
            <a:ext cx="2180272" cy="609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08058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687"/>
          <p:cNvSpPr txBox="1"/>
          <p:nvPr/>
        </p:nvSpPr>
        <p:spPr>
          <a:xfrm>
            <a:off x="984406" y="162834"/>
            <a:ext cx="1439092" cy="331096"/>
          </a:xfrm>
          <a:prstGeom prst="rect">
            <a:avLst/>
          </a:prstGeom>
          <a:ln w="25400">
            <a:miter lim="400000"/>
          </a:ln>
        </p:spPr>
        <p:txBody>
          <a:bodyPr wrap="none" lIns="26787" tIns="26787" rIns="26787" bIns="26787" anchor="ctr">
            <a:spAutoFit/>
          </a:bodyPr>
          <a:lstStyle>
            <a:lvl1pPr defTabSz="821055">
              <a:defRPr sz="4600">
                <a:solidFill>
                  <a:srgbClr val="1478F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r>
              <a:rPr lang="zh-CN" altLang="en-US" sz="1800" dirty="0" smtClean="0"/>
              <a:t>关于美的集团</a:t>
            </a:r>
            <a:endParaRPr lang="zh-CN" altLang="en-US" sz="1800" dirty="0"/>
          </a:p>
        </p:txBody>
      </p:sp>
      <p:sp>
        <p:nvSpPr>
          <p:cNvPr id="72" name="Shape 687"/>
          <p:cNvSpPr txBox="1"/>
          <p:nvPr/>
        </p:nvSpPr>
        <p:spPr>
          <a:xfrm>
            <a:off x="990000" y="474248"/>
            <a:ext cx="4284422" cy="207985"/>
          </a:xfrm>
          <a:prstGeom prst="rect">
            <a:avLst/>
          </a:prstGeom>
          <a:ln w="25400">
            <a:miter lim="400000"/>
          </a:ln>
        </p:spPr>
        <p:txBody>
          <a:bodyPr wrap="none" lIns="26787" tIns="26787" rIns="26787" bIns="26787" anchor="ctr">
            <a:spAutoFit/>
          </a:bodyPr>
          <a:lstStyle>
            <a:lvl1pPr defTabSz="821055">
              <a:defRPr sz="2800">
                <a:solidFill>
                  <a:srgbClr val="23232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r>
              <a:rPr lang="en-US" altLang="zh-CN" sz="1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ToC</a:t>
            </a:r>
            <a:r>
              <a:rPr lang="zh-CN" altLang="en-US" sz="1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与</a:t>
            </a:r>
            <a:r>
              <a:rPr lang="en-US" altLang="zh-CN" sz="1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ToB</a:t>
            </a:r>
            <a:r>
              <a:rPr lang="zh-CN" altLang="en-US" sz="1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业务并驾齐驱，创新型业务快速成长，形成“</a:t>
            </a:r>
            <a:r>
              <a:rPr lang="en-US" altLang="zh-CN" sz="1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1+3+N</a:t>
            </a:r>
            <a:r>
              <a:rPr lang="zh-CN" altLang="en-US" sz="1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”业务结构</a:t>
            </a:r>
          </a:p>
        </p:txBody>
      </p:sp>
      <p:sp>
        <p:nvSpPr>
          <p:cNvPr id="152" name="圆角矩形"/>
          <p:cNvSpPr/>
          <p:nvPr/>
        </p:nvSpPr>
        <p:spPr>
          <a:xfrm>
            <a:off x="339844" y="1128232"/>
            <a:ext cx="1980000" cy="324000"/>
          </a:xfrm>
          <a:prstGeom prst="roundRect">
            <a:avLst>
              <a:gd name="adj" fmla="val 2420"/>
            </a:avLst>
          </a:prstGeom>
          <a:solidFill>
            <a:srgbClr val="1578FE"/>
          </a:solidFill>
          <a:ln w="9525">
            <a:solidFill>
              <a:srgbClr val="1578FE"/>
            </a:solidFill>
            <a:miter lim="400000"/>
          </a:ln>
        </p:spPr>
        <p:txBody>
          <a:bodyPr lIns="0" tIns="0" rIns="0" bIns="0"/>
          <a:lstStyle/>
          <a:p>
            <a:pPr algn="ctr" defTabSz="821055"/>
            <a:endParaRPr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5" name="圆角矩形"/>
          <p:cNvSpPr/>
          <p:nvPr/>
        </p:nvSpPr>
        <p:spPr>
          <a:xfrm>
            <a:off x="339844" y="1132223"/>
            <a:ext cx="1980000" cy="3414672"/>
          </a:xfrm>
          <a:prstGeom prst="roundRect">
            <a:avLst>
              <a:gd name="adj" fmla="val 905"/>
            </a:avLst>
          </a:prstGeom>
          <a:noFill/>
          <a:ln w="9525" cap="flat">
            <a:solidFill>
              <a:srgbClr val="1578FE">
                <a:alpha val="50000"/>
              </a:srgbClr>
            </a:solidFill>
            <a:prstDash val="solid"/>
            <a:miter lim="400000"/>
          </a:ln>
          <a:effectLst/>
        </p:spPr>
        <p:txBody>
          <a:bodyPr wrap="square" lIns="71436" tIns="71436" rIns="71436" bIns="71436" numCol="1" anchor="ctr">
            <a:noAutofit/>
          </a:bodyPr>
          <a:lstStyle/>
          <a:p>
            <a:pPr marL="205740" indent="-205740" algn="ctr"/>
            <a:endParaRPr sz="395" dirty="0"/>
          </a:p>
        </p:txBody>
      </p:sp>
      <p:sp>
        <p:nvSpPr>
          <p:cNvPr id="160" name="圆角矩形"/>
          <p:cNvSpPr/>
          <p:nvPr/>
        </p:nvSpPr>
        <p:spPr>
          <a:xfrm>
            <a:off x="6829937" y="1140050"/>
            <a:ext cx="1980000" cy="3406844"/>
          </a:xfrm>
          <a:prstGeom prst="roundRect">
            <a:avLst>
              <a:gd name="adj" fmla="val 1147"/>
            </a:avLst>
          </a:prstGeom>
          <a:noFill/>
          <a:ln w="9525" cap="flat">
            <a:solidFill>
              <a:srgbClr val="1578FE">
                <a:alpha val="50000"/>
              </a:srgbClr>
            </a:solidFill>
            <a:prstDash val="solid"/>
            <a:miter lim="400000"/>
          </a:ln>
          <a:effectLst/>
        </p:spPr>
        <p:txBody>
          <a:bodyPr wrap="square" lIns="71436" tIns="71436" rIns="71436" bIns="71436" numCol="1" anchor="ctr">
            <a:noAutofit/>
          </a:bodyPr>
          <a:lstStyle/>
          <a:p>
            <a:pPr marL="205740" indent="-205740" algn="ctr"/>
            <a:endParaRPr sz="395" dirty="0"/>
          </a:p>
        </p:txBody>
      </p:sp>
      <p:sp>
        <p:nvSpPr>
          <p:cNvPr id="162" name="大屏&amp;移动端"/>
          <p:cNvSpPr txBox="1"/>
          <p:nvPr/>
        </p:nvSpPr>
        <p:spPr>
          <a:xfrm>
            <a:off x="987580" y="1143230"/>
            <a:ext cx="684530" cy="29400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50799" tIns="50799" rIns="50799" bIns="50799" numCol="1" anchor="ctr">
            <a:spAutoFit/>
          </a:bodyPr>
          <a:lstStyle>
            <a:lvl1pPr>
              <a:defRPr sz="3000">
                <a:solidFill>
                  <a:srgbClr val="F6F6F6"/>
                </a:solidFill>
              </a:defRPr>
            </a:lvl1pPr>
          </a:lstStyle>
          <a:p>
            <a:pPr algn="ctr">
              <a:lnSpc>
                <a:spcPct val="110000"/>
              </a:lnSpc>
              <a:defRPr sz="28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zh-CN" altLang="en-US" sz="1150" dirty="0">
                <a:solidFill>
                  <a:schemeClr val="bg1"/>
                </a:solidFill>
              </a:rPr>
              <a:t>智能家居</a:t>
            </a:r>
          </a:p>
        </p:txBody>
      </p:sp>
      <p:pic>
        <p:nvPicPr>
          <p:cNvPr id="169" name="图片 168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7261109" y="1595048"/>
            <a:ext cx="1019156" cy="950117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63284" y="2613089"/>
            <a:ext cx="1533121" cy="51371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7" tIns="91437" rIns="91437" bIns="91437" numCol="1" spcCol="38100" rtlCol="0" anchor="t">
            <a:spAutoFit/>
          </a:bodyPr>
          <a:lstStyle/>
          <a:p>
            <a:pPr algn="ctr" defTabSz="1828800">
              <a:lnSpc>
                <a:spcPct val="120000"/>
              </a:lnSpc>
            </a:pPr>
            <a:r>
              <a:rPr lang="zh-CN" altLang="en-US" sz="900" dirty="0">
                <a:solidFill>
                  <a:srgbClr val="1178F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提供最佳体验的全屋智能家居及服务</a:t>
            </a:r>
            <a:endParaRPr kumimoji="0" lang="zh-CN" altLang="en-US" sz="900" b="0" i="0" u="none" strike="noStrike" cap="none" spc="0" normalizeH="0" baseline="0" dirty="0">
              <a:ln>
                <a:noFill/>
              </a:ln>
              <a:solidFill>
                <a:srgbClr val="1178FE"/>
              </a:solidFill>
              <a:effectLst/>
              <a:uFillTx/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  <a:sym typeface="Helvetica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7136830" y="2613089"/>
            <a:ext cx="1366212" cy="51371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7" tIns="91437" rIns="91437" bIns="91437" numCol="1" spcCol="38100" rtlCol="0" anchor="t">
            <a:spAutoFit/>
          </a:bodyPr>
          <a:lstStyle/>
          <a:p>
            <a:pPr algn="ctr" defTabSz="1828800">
              <a:lnSpc>
                <a:spcPct val="120000"/>
              </a:lnSpc>
            </a:pPr>
            <a:r>
              <a:rPr lang="zh-CN" altLang="en-US" sz="900" dirty="0">
                <a:solidFill>
                  <a:srgbClr val="1178F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企业在数字化转型变革中孵化的新型业务</a:t>
            </a:r>
            <a:endParaRPr kumimoji="0" lang="zh-CN" altLang="en-US" sz="900" b="0" i="0" u="none" strike="noStrike" cap="none" spc="0" normalizeH="0" baseline="0" dirty="0">
              <a:ln>
                <a:noFill/>
              </a:ln>
              <a:solidFill>
                <a:srgbClr val="1178FE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Helvetica"/>
            </a:endParaRPr>
          </a:p>
        </p:txBody>
      </p:sp>
      <p:pic>
        <p:nvPicPr>
          <p:cNvPr id="85" name="图片 84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547232" y="1629545"/>
            <a:ext cx="1214141" cy="954756"/>
          </a:xfrm>
          <a:prstGeom prst="rect">
            <a:avLst/>
          </a:prstGeom>
        </p:spPr>
      </p:pic>
      <p:pic>
        <p:nvPicPr>
          <p:cNvPr id="87" name="图片 86"/>
          <p:cNvPicPr>
            <a:picLocks noChangeAspect="1"/>
          </p:cNvPicPr>
          <p:nvPr/>
        </p:nvPicPr>
        <p:blipFill>
          <a:blip r:embed="rId11" cstate="screen"/>
          <a:stretch>
            <a:fillRect/>
          </a:stretch>
        </p:blipFill>
        <p:spPr>
          <a:xfrm>
            <a:off x="1783036" y="1706381"/>
            <a:ext cx="348883" cy="296922"/>
          </a:xfrm>
          <a:prstGeom prst="rect">
            <a:avLst/>
          </a:prstGeom>
        </p:spPr>
      </p:pic>
      <p:pic>
        <p:nvPicPr>
          <p:cNvPr id="88" name="图片 87"/>
          <p:cNvPicPr>
            <a:picLocks noChangeAspect="1"/>
          </p:cNvPicPr>
          <p:nvPr/>
        </p:nvPicPr>
        <p:blipFill>
          <a:blip r:embed="rId12" cstate="screen"/>
          <a:stretch>
            <a:fillRect/>
          </a:stretch>
        </p:blipFill>
        <p:spPr>
          <a:xfrm>
            <a:off x="1775740" y="2190260"/>
            <a:ext cx="355288" cy="303393"/>
          </a:xfrm>
          <a:prstGeom prst="rect">
            <a:avLst/>
          </a:prstGeom>
        </p:spPr>
      </p:pic>
      <p:sp>
        <p:nvSpPr>
          <p:cNvPr id="108" name="圆角矩形"/>
          <p:cNvSpPr/>
          <p:nvPr/>
        </p:nvSpPr>
        <p:spPr>
          <a:xfrm>
            <a:off x="6829936" y="3172992"/>
            <a:ext cx="1980000" cy="1376082"/>
          </a:xfrm>
          <a:prstGeom prst="roundRect">
            <a:avLst>
              <a:gd name="adj" fmla="val 1147"/>
            </a:avLst>
          </a:prstGeom>
          <a:solidFill>
            <a:srgbClr val="1578FE">
              <a:alpha val="8000"/>
            </a:srgbClr>
          </a:solidFill>
          <a:ln w="6350" cap="flat">
            <a:noFill/>
            <a:prstDash val="solid"/>
            <a:miter lim="400000"/>
          </a:ln>
          <a:effectLst/>
        </p:spPr>
        <p:txBody>
          <a:bodyPr wrap="square" lIns="71436" tIns="71436" rIns="71436" bIns="71436" numCol="1" anchor="ctr">
            <a:noAutofit/>
          </a:bodyPr>
          <a:lstStyle/>
          <a:p>
            <a:pPr marL="205740" indent="-205740" algn="ctr"/>
            <a:endParaRPr sz="395" dirty="0"/>
          </a:p>
        </p:txBody>
      </p:sp>
      <p:sp>
        <p:nvSpPr>
          <p:cNvPr id="118" name="圆角矩形"/>
          <p:cNvSpPr/>
          <p:nvPr/>
        </p:nvSpPr>
        <p:spPr>
          <a:xfrm>
            <a:off x="339764" y="3180361"/>
            <a:ext cx="1980000" cy="1373678"/>
          </a:xfrm>
          <a:prstGeom prst="roundRect">
            <a:avLst>
              <a:gd name="adj" fmla="val 1147"/>
            </a:avLst>
          </a:prstGeom>
          <a:solidFill>
            <a:srgbClr val="1578FE">
              <a:alpha val="8000"/>
            </a:srgbClr>
          </a:solidFill>
          <a:ln w="6350" cap="flat">
            <a:noFill/>
            <a:prstDash val="solid"/>
            <a:miter lim="400000"/>
          </a:ln>
          <a:effectLst/>
        </p:spPr>
        <p:txBody>
          <a:bodyPr wrap="square" lIns="71436" tIns="71436" rIns="71436" bIns="71436" numCol="1" anchor="ctr">
            <a:noAutofit/>
          </a:bodyPr>
          <a:lstStyle/>
          <a:p>
            <a:pPr marL="205740" indent="-205740" algn="ctr"/>
            <a:endParaRPr sz="395" dirty="0"/>
          </a:p>
        </p:txBody>
      </p:sp>
      <p:pic>
        <p:nvPicPr>
          <p:cNvPr id="137" name="图片 136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020170" y="3541318"/>
            <a:ext cx="382270" cy="194268"/>
          </a:xfrm>
          <a:prstGeom prst="rect">
            <a:avLst/>
          </a:prstGeom>
        </p:spPr>
      </p:pic>
      <p:pic>
        <p:nvPicPr>
          <p:cNvPr id="143" name="图片 142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7084056" y="3474531"/>
            <a:ext cx="638266" cy="242237"/>
          </a:xfrm>
          <a:prstGeom prst="rect">
            <a:avLst/>
          </a:prstGeom>
        </p:spPr>
      </p:pic>
      <p:pic>
        <p:nvPicPr>
          <p:cNvPr id="145" name="图片 144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7836330" y="4060383"/>
            <a:ext cx="783383" cy="144000"/>
          </a:xfrm>
          <a:prstGeom prst="rect">
            <a:avLst/>
          </a:prstGeom>
        </p:spPr>
      </p:pic>
      <p:grpSp>
        <p:nvGrpSpPr>
          <p:cNvPr id="16" name="组 15"/>
          <p:cNvGrpSpPr/>
          <p:nvPr/>
        </p:nvGrpSpPr>
        <p:grpSpPr>
          <a:xfrm>
            <a:off x="427111" y="3316771"/>
            <a:ext cx="1755635" cy="1069126"/>
            <a:chOff x="225399" y="3729930"/>
            <a:chExt cx="1741704" cy="1060641"/>
          </a:xfrm>
        </p:grpSpPr>
        <p:pic>
          <p:nvPicPr>
            <p:cNvPr id="119" name="图片 118"/>
            <p:cNvPicPr>
              <a:picLocks noChangeAspect="1"/>
            </p:cNvPicPr>
            <p:nvPr/>
          </p:nvPicPr>
          <p:blipFill>
            <a:blip r:embed="rId16" cstate="screen"/>
            <a:stretch>
              <a:fillRect/>
            </a:stretch>
          </p:blipFill>
          <p:spPr>
            <a:xfrm>
              <a:off x="936483" y="4376722"/>
              <a:ext cx="518731" cy="144179"/>
            </a:xfrm>
            <a:prstGeom prst="rect">
              <a:avLst/>
            </a:prstGeom>
          </p:spPr>
        </p:pic>
        <p:pic>
          <p:nvPicPr>
            <p:cNvPr id="120" name="图片 119"/>
            <p:cNvPicPr>
              <a:picLocks noChangeAspect="1"/>
            </p:cNvPicPr>
            <p:nvPr/>
          </p:nvPicPr>
          <p:blipFill>
            <a:blip r:embed="rId17" cstate="screen"/>
            <a:stretch>
              <a:fillRect/>
            </a:stretch>
          </p:blipFill>
          <p:spPr>
            <a:xfrm>
              <a:off x="1531860" y="4043798"/>
              <a:ext cx="415372" cy="178929"/>
            </a:xfrm>
            <a:prstGeom prst="rect">
              <a:avLst/>
            </a:prstGeom>
          </p:spPr>
        </p:pic>
        <p:pic>
          <p:nvPicPr>
            <p:cNvPr id="121" name="图片 120"/>
            <p:cNvPicPr>
              <a:picLocks noChangeAspect="1"/>
            </p:cNvPicPr>
            <p:nvPr/>
          </p:nvPicPr>
          <p:blipFill>
            <a:blip r:embed="rId18" cstate="print">
              <a:clrChange>
                <a:clrFrom>
                  <a:srgbClr val="FDFDFD">
                    <a:alpha val="100000"/>
                  </a:srgbClr>
                </a:clrFrom>
                <a:clrTo>
                  <a:srgbClr val="FDFDFD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1966" y="4126637"/>
              <a:ext cx="521719" cy="75034"/>
            </a:xfrm>
            <a:prstGeom prst="rect">
              <a:avLst/>
            </a:prstGeom>
          </p:spPr>
        </p:pic>
        <p:pic>
          <p:nvPicPr>
            <p:cNvPr id="122" name="图片 121" descr="COLMO_LOGOTYPE_RGB_POS"/>
            <p:cNvPicPr>
              <a:picLocks noChangeAspect="1"/>
            </p:cNvPicPr>
            <p:nvPr/>
          </p:nvPicPr>
          <p:blipFill>
            <a:blip r:embed="rId19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25399" y="3729930"/>
              <a:ext cx="657009" cy="242921"/>
            </a:xfrm>
            <a:prstGeom prst="rect">
              <a:avLst/>
            </a:prstGeom>
          </p:spPr>
        </p:pic>
        <p:pic>
          <p:nvPicPr>
            <p:cNvPr id="124" name="图片 123"/>
            <p:cNvPicPr>
              <a:picLocks noChangeAspect="1"/>
            </p:cNvPicPr>
            <p:nvPr/>
          </p:nvPicPr>
          <p:blipFill>
            <a:blip r:embed="rId20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95822" y="4035538"/>
              <a:ext cx="539371" cy="174035"/>
            </a:xfrm>
            <a:prstGeom prst="rect">
              <a:avLst/>
            </a:prstGeom>
          </p:spPr>
        </p:pic>
        <p:pic>
          <p:nvPicPr>
            <p:cNvPr id="131" name="图片 130"/>
            <p:cNvPicPr>
              <a:picLocks noChangeAspect="1"/>
            </p:cNvPicPr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511989" y="3781311"/>
              <a:ext cx="455114" cy="147107"/>
            </a:xfrm>
            <a:prstGeom prst="rect">
              <a:avLst/>
            </a:prstGeom>
          </p:spPr>
        </p:pic>
        <p:pic>
          <p:nvPicPr>
            <p:cNvPr id="132" name="图片 131"/>
            <p:cNvPicPr>
              <a:picLocks noChangeAspect="1"/>
            </p:cNvPicPr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575419" y="4347614"/>
              <a:ext cx="328254" cy="186765"/>
            </a:xfrm>
            <a:prstGeom prst="rect">
              <a:avLst/>
            </a:prstGeom>
          </p:spPr>
        </p:pic>
        <p:pic>
          <p:nvPicPr>
            <p:cNvPr id="133" name="图片 132"/>
            <p:cNvPicPr>
              <a:picLocks noChangeAspect="1"/>
            </p:cNvPicPr>
            <p:nvPr/>
          </p:nvPicPr>
          <p:blipFill>
            <a:blip r:embed="rId23"/>
            <a:stretch>
              <a:fillRect/>
            </a:stretch>
          </p:blipFill>
          <p:spPr>
            <a:xfrm>
              <a:off x="308949" y="4661053"/>
              <a:ext cx="525497" cy="108526"/>
            </a:xfrm>
            <a:prstGeom prst="rect">
              <a:avLst/>
            </a:prstGeom>
          </p:spPr>
        </p:pic>
        <p:pic>
          <p:nvPicPr>
            <p:cNvPr id="134" name="图片 133"/>
            <p:cNvPicPr>
              <a:picLocks noChangeAspect="1"/>
            </p:cNvPicPr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321804" y="4372669"/>
              <a:ext cx="488427" cy="122107"/>
            </a:xfrm>
            <a:prstGeom prst="rect">
              <a:avLst/>
            </a:prstGeom>
          </p:spPr>
        </p:pic>
        <p:pic>
          <p:nvPicPr>
            <p:cNvPr id="142" name="图片 141"/>
            <p:cNvPicPr>
              <a:picLocks noChangeAspect="1"/>
            </p:cNvPicPr>
            <p:nvPr/>
          </p:nvPicPr>
          <p:blipFill>
            <a:blip r:embed="rId25"/>
            <a:stretch>
              <a:fillRect/>
            </a:stretch>
          </p:blipFill>
          <p:spPr>
            <a:xfrm>
              <a:off x="895822" y="3755489"/>
              <a:ext cx="519107" cy="182543"/>
            </a:xfrm>
            <a:prstGeom prst="rect">
              <a:avLst/>
            </a:prstGeom>
          </p:spPr>
        </p:pic>
        <p:pic>
          <p:nvPicPr>
            <p:cNvPr id="167" name="图片 166"/>
            <p:cNvPicPr>
              <a:picLocks noChangeAspect="1"/>
            </p:cNvPicPr>
            <p:nvPr/>
          </p:nvPicPr>
          <p:blipFill>
            <a:blip r:embed="rId2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43808" y="4603807"/>
              <a:ext cx="450623" cy="186764"/>
            </a:xfrm>
            <a:prstGeom prst="rect">
              <a:avLst/>
            </a:prstGeom>
          </p:spPr>
        </p:pic>
      </p:grpSp>
      <p:grpSp>
        <p:nvGrpSpPr>
          <p:cNvPr id="24" name="组 23"/>
          <p:cNvGrpSpPr/>
          <p:nvPr/>
        </p:nvGrpSpPr>
        <p:grpSpPr>
          <a:xfrm>
            <a:off x="2548788" y="1132222"/>
            <a:ext cx="4046424" cy="1108352"/>
            <a:chOff x="2609884" y="1132222"/>
            <a:chExt cx="4046424" cy="1108352"/>
          </a:xfrm>
        </p:grpSpPr>
        <p:sp>
          <p:nvSpPr>
            <p:cNvPr id="157" name="圆角矩形"/>
            <p:cNvSpPr/>
            <p:nvPr/>
          </p:nvSpPr>
          <p:spPr>
            <a:xfrm>
              <a:off x="2624308" y="1132222"/>
              <a:ext cx="4032000" cy="324000"/>
            </a:xfrm>
            <a:prstGeom prst="roundRect">
              <a:avLst>
                <a:gd name="adj" fmla="val 2551"/>
              </a:avLst>
            </a:prstGeom>
            <a:solidFill>
              <a:srgbClr val="1578FE"/>
            </a:solidFill>
            <a:ln w="9525">
              <a:solidFill>
                <a:srgbClr val="1578FE"/>
              </a:solidFill>
              <a:miter lim="400000"/>
            </a:ln>
          </p:spPr>
          <p:txBody>
            <a:bodyPr lIns="0" tIns="0" rIns="0" bIns="0"/>
            <a:lstStyle/>
            <a:p>
              <a:pPr algn="ctr" defTabSz="821055"/>
              <a:endParaRPr sz="2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58" name="圆角矩形"/>
            <p:cNvSpPr/>
            <p:nvPr/>
          </p:nvSpPr>
          <p:spPr>
            <a:xfrm>
              <a:off x="2624308" y="1400529"/>
              <a:ext cx="4032000" cy="822232"/>
            </a:xfrm>
            <a:prstGeom prst="roundRect">
              <a:avLst>
                <a:gd name="adj" fmla="val 1147"/>
              </a:avLst>
            </a:prstGeom>
            <a:noFill/>
            <a:ln w="9525" cap="flat">
              <a:solidFill>
                <a:srgbClr val="1578FE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71436" tIns="71436" rIns="71436" bIns="71436" numCol="1" anchor="ctr">
              <a:noAutofit/>
            </a:bodyPr>
            <a:lstStyle/>
            <a:p>
              <a:pPr marL="205740" indent="-205740" algn="ctr"/>
              <a:endParaRPr sz="395" dirty="0"/>
            </a:p>
          </p:txBody>
        </p:sp>
        <p:sp>
          <p:nvSpPr>
            <p:cNvPr id="164" name="大屏&amp;移动端"/>
            <p:cNvSpPr txBox="1"/>
            <p:nvPr/>
          </p:nvSpPr>
          <p:spPr>
            <a:xfrm>
              <a:off x="4178755" y="1155792"/>
              <a:ext cx="923106" cy="27686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50799" tIns="50799" rIns="50799" bIns="50799" numCol="1" anchor="ctr">
              <a:spAutoFit/>
            </a:bodyPr>
            <a:lstStyle>
              <a:lvl1pPr>
                <a:defRPr sz="3000">
                  <a:solidFill>
                    <a:srgbClr val="F6F6F6"/>
                  </a:solidFill>
                </a:defRPr>
              </a:lvl1pPr>
            </a:lstStyle>
            <a:p>
              <a:pPr algn="ctr">
                <a:defRPr sz="28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r>
                <a:rPr lang="zh-CN" altLang="en-US" sz="1150" dirty="0">
                  <a:solidFill>
                    <a:schemeClr val="bg1"/>
                  </a:solidFill>
                </a:rPr>
                <a:t>工业技术</a:t>
              </a:r>
            </a:p>
          </p:txBody>
        </p:sp>
        <p:sp>
          <p:nvSpPr>
            <p:cNvPr id="171" name="文本框 170"/>
            <p:cNvSpPr txBox="1"/>
            <p:nvPr/>
          </p:nvSpPr>
          <p:spPr>
            <a:xfrm>
              <a:off x="2609884" y="1782104"/>
              <a:ext cx="2053354" cy="458470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91437" tIns="91437" rIns="91437" bIns="91437" numCol="1" spcCol="38100" rtlCol="0" anchor="t">
              <a:spAutoFit/>
            </a:bodyPr>
            <a:lstStyle/>
            <a:p>
              <a:pPr algn="ctr" defTabSz="1828800">
                <a:lnSpc>
                  <a:spcPct val="120000"/>
                </a:lnSpc>
              </a:pPr>
              <a:r>
                <a:rPr lang="zh-CN" altLang="en-US" sz="750" dirty="0">
                  <a:solidFill>
                    <a:srgbClr val="1178FE"/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为智慧交通、工业自动化、绿色能源、</a:t>
              </a:r>
              <a:endParaRPr lang="en-US" altLang="zh-CN" sz="750" dirty="0">
                <a:solidFill>
                  <a:srgbClr val="1178FE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  <a:p>
              <a:pPr algn="ctr" defTabSz="1828800">
                <a:lnSpc>
                  <a:spcPct val="120000"/>
                </a:lnSpc>
              </a:pPr>
              <a:r>
                <a:rPr lang="zh-CN" altLang="en-US" sz="750" dirty="0">
                  <a:solidFill>
                    <a:srgbClr val="1178FE"/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消费电器领域提供核心部件解决方案与服务</a:t>
              </a:r>
              <a:r>
                <a:rPr lang="zh-CN" sz="750" dirty="0">
                  <a:solidFill>
                    <a:srgbClr val="1178FE"/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 </a:t>
              </a:r>
              <a:r>
                <a:rPr lang="zh-CN" altLang="en-US" sz="750" dirty="0">
                  <a:solidFill>
                    <a:srgbClr val="1178FE"/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 </a:t>
              </a:r>
            </a:p>
          </p:txBody>
        </p:sp>
        <p:grpSp>
          <p:nvGrpSpPr>
            <p:cNvPr id="4" name="组 3"/>
            <p:cNvGrpSpPr/>
            <p:nvPr/>
          </p:nvGrpSpPr>
          <p:grpSpPr>
            <a:xfrm>
              <a:off x="2777753" y="1570440"/>
              <a:ext cx="1728024" cy="228582"/>
              <a:chOff x="2562657" y="1619689"/>
              <a:chExt cx="2828058" cy="374094"/>
            </a:xfrm>
          </p:grpSpPr>
          <p:pic>
            <p:nvPicPr>
              <p:cNvPr id="76" name="图片 75"/>
              <p:cNvPicPr>
                <a:picLocks noChangeAspect="1"/>
              </p:cNvPicPr>
              <p:nvPr/>
            </p:nvPicPr>
            <p:blipFill>
              <a:blip r:embed="rId27" cstate="screen"/>
              <a:stretch>
                <a:fillRect/>
              </a:stretch>
            </p:blipFill>
            <p:spPr>
              <a:xfrm>
                <a:off x="4088393" y="1636241"/>
                <a:ext cx="210234" cy="343177"/>
              </a:xfrm>
              <a:prstGeom prst="rect">
                <a:avLst/>
              </a:prstGeom>
            </p:spPr>
          </p:pic>
          <p:pic>
            <p:nvPicPr>
              <p:cNvPr id="77" name="图片 76"/>
              <p:cNvPicPr>
                <a:picLocks noChangeAspect="1"/>
              </p:cNvPicPr>
              <p:nvPr/>
            </p:nvPicPr>
            <p:blipFill>
              <a:blip r:embed="rId28" cstate="screen"/>
              <a:stretch>
                <a:fillRect/>
              </a:stretch>
            </p:blipFill>
            <p:spPr>
              <a:xfrm>
                <a:off x="4368358" y="1619689"/>
                <a:ext cx="239421" cy="374094"/>
              </a:xfrm>
              <a:prstGeom prst="rect">
                <a:avLst/>
              </a:prstGeom>
            </p:spPr>
          </p:pic>
          <p:pic>
            <p:nvPicPr>
              <p:cNvPr id="78" name="图片 77"/>
              <p:cNvPicPr>
                <a:picLocks noChangeAspect="1"/>
              </p:cNvPicPr>
              <p:nvPr/>
            </p:nvPicPr>
            <p:blipFill>
              <a:blip r:embed="rId29" cstate="screen"/>
              <a:stretch>
                <a:fillRect/>
              </a:stretch>
            </p:blipFill>
            <p:spPr>
              <a:xfrm>
                <a:off x="4724758" y="1626638"/>
                <a:ext cx="213327" cy="349360"/>
              </a:xfrm>
              <a:prstGeom prst="rect">
                <a:avLst/>
              </a:prstGeom>
            </p:spPr>
          </p:pic>
          <p:pic>
            <p:nvPicPr>
              <p:cNvPr id="80" name="图片 79"/>
              <p:cNvPicPr>
                <a:picLocks noChangeAspect="1"/>
              </p:cNvPicPr>
              <p:nvPr/>
            </p:nvPicPr>
            <p:blipFill>
              <a:blip r:embed="rId30" cstate="screen"/>
              <a:stretch>
                <a:fillRect/>
              </a:stretch>
            </p:blipFill>
            <p:spPr>
              <a:xfrm>
                <a:off x="2562657" y="1629962"/>
                <a:ext cx="170043" cy="343177"/>
              </a:xfrm>
              <a:prstGeom prst="rect">
                <a:avLst/>
              </a:prstGeom>
            </p:spPr>
          </p:pic>
          <p:pic>
            <p:nvPicPr>
              <p:cNvPr id="81" name="图片 80"/>
              <p:cNvPicPr>
                <a:picLocks noChangeAspect="1"/>
              </p:cNvPicPr>
              <p:nvPr/>
            </p:nvPicPr>
            <p:blipFill>
              <a:blip r:embed="rId31" cstate="screen"/>
              <a:stretch>
                <a:fillRect/>
              </a:stretch>
            </p:blipFill>
            <p:spPr>
              <a:xfrm>
                <a:off x="2828987" y="1656979"/>
                <a:ext cx="296803" cy="312261"/>
              </a:xfrm>
              <a:prstGeom prst="rect">
                <a:avLst/>
              </a:prstGeom>
            </p:spPr>
          </p:pic>
          <p:pic>
            <p:nvPicPr>
              <p:cNvPr id="82" name="图片 81"/>
              <p:cNvPicPr>
                <a:picLocks noChangeAspect="1"/>
              </p:cNvPicPr>
              <p:nvPr/>
            </p:nvPicPr>
            <p:blipFill>
              <a:blip r:embed="rId32" cstate="screen"/>
              <a:stretch>
                <a:fillRect/>
              </a:stretch>
            </p:blipFill>
            <p:spPr>
              <a:xfrm>
                <a:off x="3222597" y="1690532"/>
                <a:ext cx="309169" cy="222039"/>
              </a:xfrm>
              <a:prstGeom prst="rect">
                <a:avLst/>
              </a:prstGeom>
            </p:spPr>
          </p:pic>
          <p:pic>
            <p:nvPicPr>
              <p:cNvPr id="83" name="图片 82"/>
              <p:cNvPicPr>
                <a:picLocks noChangeAspect="1"/>
              </p:cNvPicPr>
              <p:nvPr/>
            </p:nvPicPr>
            <p:blipFill>
              <a:blip r:embed="rId33" cstate="screen"/>
              <a:stretch>
                <a:fillRect/>
              </a:stretch>
            </p:blipFill>
            <p:spPr>
              <a:xfrm>
                <a:off x="3615394" y="1672862"/>
                <a:ext cx="380279" cy="262795"/>
              </a:xfrm>
              <a:prstGeom prst="rect">
                <a:avLst/>
              </a:prstGeom>
            </p:spPr>
          </p:pic>
          <p:pic>
            <p:nvPicPr>
              <p:cNvPr id="84" name="图片 83"/>
              <p:cNvPicPr>
                <a:picLocks noChangeAspect="1"/>
              </p:cNvPicPr>
              <p:nvPr/>
            </p:nvPicPr>
            <p:blipFill>
              <a:blip r:embed="rId34" cstate="screen"/>
              <a:stretch>
                <a:fillRect/>
              </a:stretch>
            </p:blipFill>
            <p:spPr>
              <a:xfrm>
                <a:off x="5065627" y="1623743"/>
                <a:ext cx="325088" cy="353894"/>
              </a:xfrm>
              <a:prstGeom prst="rect">
                <a:avLst/>
              </a:prstGeom>
            </p:spPr>
          </p:pic>
        </p:grpSp>
        <p:sp>
          <p:nvSpPr>
            <p:cNvPr id="104" name="圆角矩形"/>
            <p:cNvSpPr/>
            <p:nvPr/>
          </p:nvSpPr>
          <p:spPr>
            <a:xfrm>
              <a:off x="4640308" y="1454626"/>
              <a:ext cx="2016000" cy="761003"/>
            </a:xfrm>
            <a:prstGeom prst="roundRect">
              <a:avLst>
                <a:gd name="adj" fmla="val 1147"/>
              </a:avLst>
            </a:prstGeom>
            <a:solidFill>
              <a:srgbClr val="1578FE">
                <a:alpha val="8000"/>
              </a:srgbClr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71436" tIns="71436" rIns="71436" bIns="71436" numCol="1" anchor="ctr">
              <a:noAutofit/>
            </a:bodyPr>
            <a:lstStyle/>
            <a:p>
              <a:pPr marL="205740" indent="-205740" algn="ctr"/>
              <a:endParaRPr sz="395" dirty="0"/>
            </a:p>
          </p:txBody>
        </p:sp>
        <p:grpSp>
          <p:nvGrpSpPr>
            <p:cNvPr id="6" name="组 5"/>
            <p:cNvGrpSpPr/>
            <p:nvPr/>
          </p:nvGrpSpPr>
          <p:grpSpPr>
            <a:xfrm>
              <a:off x="4702328" y="1660295"/>
              <a:ext cx="1840071" cy="409812"/>
              <a:chOff x="4631745" y="1518650"/>
              <a:chExt cx="2720391" cy="605874"/>
            </a:xfrm>
          </p:grpSpPr>
          <p:pic>
            <p:nvPicPr>
              <p:cNvPr id="125" name="Picture 2" descr="C:\Users\Administrator\Desktop\素材\DORNA.png"/>
              <p:cNvPicPr>
                <a:picLocks noChangeAspect="1" noChangeArrowheads="1"/>
              </p:cNvPicPr>
              <p:nvPr/>
            </p:nvPicPr>
            <p:blipFill>
              <a:blip r:embed="rId35" cstate="print"/>
              <a:srcRect/>
              <a:stretch>
                <a:fillRect/>
              </a:stretch>
            </p:blipFill>
            <p:spPr bwMode="auto">
              <a:xfrm>
                <a:off x="5376670" y="1905604"/>
                <a:ext cx="632301" cy="15359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26" name="Picture 2" descr="L:\GMCC\14 VI 画册\常用LOGO\高创-东菱、日业logo\logo png\日业（模糊，英文即可）.png1.png"/>
              <p:cNvPicPr>
                <a:picLocks noChangeAspect="1" noChangeArrowheads="1"/>
              </p:cNvPicPr>
              <p:nvPr/>
            </p:nvPicPr>
            <p:blipFill>
              <a:blip r:embed="rId36" cstate="print"/>
              <a:srcRect/>
              <a:stretch>
                <a:fillRect/>
              </a:stretch>
            </p:blipFill>
            <p:spPr bwMode="auto">
              <a:xfrm>
                <a:off x="4631745" y="1860644"/>
                <a:ext cx="682814" cy="17968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27" name="Picture 3" descr="L:\GMCC\14 VI 画册\常用LOGO\高创-东菱、日业logo\logo png\合康HICONICS.png"/>
              <p:cNvPicPr>
                <a:picLocks noChangeAspect="1" noChangeArrowheads="1"/>
              </p:cNvPicPr>
              <p:nvPr/>
            </p:nvPicPr>
            <p:blipFill>
              <a:blip r:embed="rId37" cstate="print"/>
              <a:srcRect/>
              <a:stretch>
                <a:fillRect/>
              </a:stretch>
            </p:blipFill>
            <p:spPr bwMode="auto">
              <a:xfrm>
                <a:off x="6089002" y="1518650"/>
                <a:ext cx="525377" cy="13364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35" name="图片 134"/>
              <p:cNvPicPr>
                <a:picLocks noChangeAspect="1"/>
              </p:cNvPicPr>
              <p:nvPr/>
            </p:nvPicPr>
            <p:blipFill>
              <a:blip r:embed="rId38"/>
              <a:stretch>
                <a:fillRect/>
              </a:stretch>
            </p:blipFill>
            <p:spPr>
              <a:xfrm>
                <a:off x="6787378" y="1945189"/>
                <a:ext cx="534925" cy="83211"/>
              </a:xfrm>
              <a:prstGeom prst="rect">
                <a:avLst/>
              </a:prstGeom>
            </p:spPr>
          </p:pic>
          <p:pic>
            <p:nvPicPr>
              <p:cNvPr id="136" name="图片 135"/>
              <p:cNvPicPr>
                <a:picLocks noChangeAspect="1"/>
              </p:cNvPicPr>
              <p:nvPr/>
            </p:nvPicPr>
            <p:blipFill>
              <a:blip r:embed="rId39"/>
              <a:stretch>
                <a:fillRect/>
              </a:stretch>
            </p:blipFill>
            <p:spPr>
              <a:xfrm>
                <a:off x="6210867" y="1855119"/>
                <a:ext cx="281650" cy="269405"/>
              </a:xfrm>
              <a:prstGeom prst="rect">
                <a:avLst/>
              </a:prstGeom>
            </p:spPr>
          </p:pic>
          <p:pic>
            <p:nvPicPr>
              <p:cNvPr id="139" name="图片 138"/>
              <p:cNvPicPr>
                <a:picLocks noChangeAspect="1"/>
              </p:cNvPicPr>
              <p:nvPr/>
            </p:nvPicPr>
            <p:blipFill>
              <a:blip r:embed="rId40"/>
              <a:stretch>
                <a:fillRect/>
              </a:stretch>
            </p:blipFill>
            <p:spPr>
              <a:xfrm>
                <a:off x="5387344" y="1547045"/>
                <a:ext cx="553192" cy="135082"/>
              </a:xfrm>
              <a:prstGeom prst="rect">
                <a:avLst/>
              </a:prstGeom>
            </p:spPr>
          </p:pic>
          <p:pic>
            <p:nvPicPr>
              <p:cNvPr id="140" name="图片 139"/>
              <p:cNvPicPr>
                <a:picLocks noChangeAspect="1"/>
              </p:cNvPicPr>
              <p:nvPr/>
            </p:nvPicPr>
            <p:blipFill>
              <a:blip r:embed="rId41"/>
              <a:stretch>
                <a:fillRect/>
              </a:stretch>
            </p:blipFill>
            <p:spPr>
              <a:xfrm>
                <a:off x="4745357" y="1549317"/>
                <a:ext cx="455587" cy="113897"/>
              </a:xfrm>
              <a:prstGeom prst="rect">
                <a:avLst/>
              </a:prstGeom>
            </p:spPr>
          </p:pic>
          <p:pic>
            <p:nvPicPr>
              <p:cNvPr id="141" name="图片 140"/>
              <p:cNvPicPr>
                <a:picLocks noChangeAspect="1"/>
              </p:cNvPicPr>
              <p:nvPr/>
            </p:nvPicPr>
            <p:blipFill>
              <a:blip r:embed="rId42"/>
              <a:stretch>
                <a:fillRect/>
              </a:stretch>
            </p:blipFill>
            <p:spPr>
              <a:xfrm>
                <a:off x="6757545" y="1566719"/>
                <a:ext cx="594591" cy="72808"/>
              </a:xfrm>
              <a:prstGeom prst="rect">
                <a:avLst/>
              </a:prstGeom>
            </p:spPr>
          </p:pic>
        </p:grpSp>
      </p:grpSp>
      <p:grpSp>
        <p:nvGrpSpPr>
          <p:cNvPr id="9" name="组合 8"/>
          <p:cNvGrpSpPr/>
          <p:nvPr/>
        </p:nvGrpSpPr>
        <p:grpSpPr>
          <a:xfrm>
            <a:off x="2556000" y="2289168"/>
            <a:ext cx="4032000" cy="1095253"/>
            <a:chOff x="2564093" y="2289168"/>
            <a:chExt cx="4032000" cy="1095253"/>
          </a:xfrm>
        </p:grpSpPr>
        <p:sp>
          <p:nvSpPr>
            <p:cNvPr id="92" name="圆角矩形"/>
            <p:cNvSpPr/>
            <p:nvPr/>
          </p:nvSpPr>
          <p:spPr>
            <a:xfrm>
              <a:off x="2564093" y="2289168"/>
              <a:ext cx="4032000" cy="324000"/>
            </a:xfrm>
            <a:prstGeom prst="roundRect">
              <a:avLst>
                <a:gd name="adj" fmla="val 1147"/>
              </a:avLst>
            </a:prstGeom>
            <a:solidFill>
              <a:srgbClr val="1578FE"/>
            </a:solidFill>
            <a:ln w="9525">
              <a:solidFill>
                <a:srgbClr val="1578FE"/>
              </a:solidFill>
              <a:miter lim="400000"/>
            </a:ln>
          </p:spPr>
          <p:txBody>
            <a:bodyPr lIns="0" tIns="0" rIns="0" bIns="0"/>
            <a:lstStyle/>
            <a:p>
              <a:pPr algn="ctr" defTabSz="821055"/>
              <a:endParaRPr sz="2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3" name="圆角矩形"/>
            <p:cNvSpPr/>
            <p:nvPr/>
          </p:nvSpPr>
          <p:spPr>
            <a:xfrm>
              <a:off x="2564093" y="2562188"/>
              <a:ext cx="4032000" cy="822233"/>
            </a:xfrm>
            <a:prstGeom prst="roundRect">
              <a:avLst>
                <a:gd name="adj" fmla="val 1147"/>
              </a:avLst>
            </a:prstGeom>
            <a:noFill/>
            <a:ln w="9525" cap="flat">
              <a:solidFill>
                <a:srgbClr val="1578FE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71436" tIns="71436" rIns="71436" bIns="71436" numCol="1" anchor="ctr">
              <a:noAutofit/>
            </a:bodyPr>
            <a:lstStyle/>
            <a:p>
              <a:pPr marL="205740" indent="-205740" algn="ctr"/>
              <a:endParaRPr sz="395" dirty="0"/>
            </a:p>
          </p:txBody>
        </p:sp>
        <p:sp>
          <p:nvSpPr>
            <p:cNvPr id="94" name="大屏&amp;移动端"/>
            <p:cNvSpPr txBox="1"/>
            <p:nvPr/>
          </p:nvSpPr>
          <p:spPr>
            <a:xfrm>
              <a:off x="4118541" y="2312738"/>
              <a:ext cx="923105" cy="27686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50799" tIns="50799" rIns="50799" bIns="50799" numCol="1" anchor="ctr">
              <a:spAutoFit/>
            </a:bodyPr>
            <a:lstStyle>
              <a:lvl1pPr>
                <a:defRPr sz="3000">
                  <a:solidFill>
                    <a:srgbClr val="F6F6F6"/>
                  </a:solidFill>
                </a:defRPr>
              </a:lvl1pPr>
            </a:lstStyle>
            <a:p>
              <a:pPr algn="ctr">
                <a:defRPr sz="28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r>
                <a:rPr lang="zh-CN" altLang="en-US" sz="1150" dirty="0">
                  <a:solidFill>
                    <a:schemeClr val="bg1"/>
                  </a:solidFill>
                </a:rPr>
                <a:t>楼宇科技</a:t>
              </a:r>
            </a:p>
          </p:txBody>
        </p:sp>
      </p:grpSp>
      <p:sp>
        <p:nvSpPr>
          <p:cNvPr id="97" name="文本框 96"/>
          <p:cNvSpPr txBox="1"/>
          <p:nvPr/>
        </p:nvSpPr>
        <p:spPr>
          <a:xfrm>
            <a:off x="2695634" y="3050505"/>
            <a:ext cx="1724032" cy="32004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7" tIns="91437" rIns="91437" bIns="91437" numCol="1" spcCol="38100" rtlCol="0" anchor="t">
            <a:sp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 defTabSz="1828800">
              <a:lnSpc>
                <a:spcPct val="120000"/>
              </a:lnSpc>
              <a:defRPr sz="750">
                <a:solidFill>
                  <a:srgbClr val="1178FE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为楼宇建筑提供整体解决方案和服务</a:t>
            </a:r>
          </a:p>
        </p:txBody>
      </p:sp>
      <p:sp>
        <p:nvSpPr>
          <p:cNvPr id="100" name="圆角矩形"/>
          <p:cNvSpPr/>
          <p:nvPr/>
        </p:nvSpPr>
        <p:spPr>
          <a:xfrm>
            <a:off x="4572000" y="2617622"/>
            <a:ext cx="2016000" cy="766799"/>
          </a:xfrm>
          <a:prstGeom prst="roundRect">
            <a:avLst>
              <a:gd name="adj" fmla="val 1147"/>
            </a:avLst>
          </a:prstGeom>
          <a:solidFill>
            <a:srgbClr val="1578FE">
              <a:alpha val="8000"/>
            </a:srgbClr>
          </a:solidFill>
          <a:ln w="6350" cap="flat">
            <a:noFill/>
            <a:prstDash val="solid"/>
            <a:miter lim="400000"/>
          </a:ln>
          <a:effectLst/>
        </p:spPr>
        <p:txBody>
          <a:bodyPr wrap="square" lIns="71436" tIns="71436" rIns="71436" bIns="71436" numCol="1" anchor="ctr">
            <a:noAutofit/>
          </a:bodyPr>
          <a:lstStyle/>
          <a:p>
            <a:pPr marL="205740" indent="-205740" algn="ctr"/>
            <a:endParaRPr sz="395" dirty="0"/>
          </a:p>
        </p:txBody>
      </p:sp>
      <p:grpSp>
        <p:nvGrpSpPr>
          <p:cNvPr id="14" name="组 13"/>
          <p:cNvGrpSpPr/>
          <p:nvPr/>
        </p:nvGrpSpPr>
        <p:grpSpPr>
          <a:xfrm>
            <a:off x="4726305" y="2791624"/>
            <a:ext cx="1752364" cy="448115"/>
            <a:chOff x="529854" y="7603338"/>
            <a:chExt cx="2611002" cy="66768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2654421" y="7622681"/>
              <a:ext cx="441782" cy="173998"/>
            </a:xfrm>
            <a:prstGeom prst="rect">
              <a:avLst/>
            </a:prstGeom>
          </p:spPr>
        </p:pic>
        <p:pic>
          <p:nvPicPr>
            <p:cNvPr id="95" name="图片 94"/>
            <p:cNvPicPr>
              <a:picLocks noChangeAspect="1"/>
            </p:cNvPicPr>
            <p:nvPr/>
          </p:nvPicPr>
          <p:blipFill>
            <a:blip r:embed="rId44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10889" t="17820" r="10831" b="29560"/>
            <a:stretch>
              <a:fillRect/>
            </a:stretch>
          </p:blipFill>
          <p:spPr>
            <a:xfrm>
              <a:off x="1982314" y="8035352"/>
              <a:ext cx="612001" cy="185840"/>
            </a:xfrm>
            <a:prstGeom prst="rect">
              <a:avLst/>
            </a:prstGeom>
          </p:spPr>
        </p:pic>
        <p:pic>
          <p:nvPicPr>
            <p:cNvPr id="146" name="图片 145"/>
            <p:cNvPicPr>
              <a:picLocks noChangeAspect="1"/>
            </p:cNvPicPr>
            <p:nvPr/>
          </p:nvPicPr>
          <p:blipFill>
            <a:blip r:embed="rId45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48794" y="7634623"/>
              <a:ext cx="612001" cy="167223"/>
            </a:xfrm>
            <a:prstGeom prst="rect">
              <a:avLst/>
            </a:prstGeom>
          </p:spPr>
        </p:pic>
        <p:pic>
          <p:nvPicPr>
            <p:cNvPr id="147" name="图片 146"/>
            <p:cNvPicPr>
              <a:picLocks noChangeAspect="1"/>
            </p:cNvPicPr>
            <p:nvPr/>
          </p:nvPicPr>
          <p:blipFill>
            <a:blip r:embed="rId4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854" y="8070811"/>
              <a:ext cx="570001" cy="108000"/>
            </a:xfrm>
            <a:prstGeom prst="rect">
              <a:avLst/>
            </a:prstGeom>
          </p:spPr>
        </p:pic>
        <p:pic>
          <p:nvPicPr>
            <p:cNvPr id="148" name="图片 147"/>
            <p:cNvPicPr>
              <a:picLocks noChangeAspect="1"/>
            </p:cNvPicPr>
            <p:nvPr/>
          </p:nvPicPr>
          <p:blipFill>
            <a:blip r:embed="rId4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786" b="48613"/>
            <a:stretch>
              <a:fillRect/>
            </a:stretch>
          </p:blipFill>
          <p:spPr>
            <a:xfrm>
              <a:off x="1288833" y="8066439"/>
              <a:ext cx="531924" cy="129601"/>
            </a:xfrm>
            <a:prstGeom prst="rect">
              <a:avLst/>
            </a:prstGeom>
          </p:spPr>
        </p:pic>
        <p:pic>
          <p:nvPicPr>
            <p:cNvPr id="149" name="图片 148"/>
            <p:cNvPicPr>
              <a:picLocks noChangeAspect="1"/>
            </p:cNvPicPr>
            <p:nvPr/>
          </p:nvPicPr>
          <p:blipFill>
            <a:blip r:embed="rId48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04247" y="7959805"/>
              <a:ext cx="436609" cy="311218"/>
            </a:xfrm>
            <a:prstGeom prst="rect">
              <a:avLst/>
            </a:prstGeom>
          </p:spPr>
        </p:pic>
        <p:pic>
          <p:nvPicPr>
            <p:cNvPr id="151" name="图片 150"/>
            <p:cNvPicPr>
              <a:picLocks noChangeAspect="1"/>
            </p:cNvPicPr>
            <p:nvPr/>
          </p:nvPicPr>
          <p:blipFill>
            <a:blip r:embed="rId4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2078853" y="7639411"/>
              <a:ext cx="342000" cy="161252"/>
            </a:xfrm>
            <a:prstGeom prst="rect">
              <a:avLst/>
            </a:prstGeom>
          </p:spPr>
        </p:pic>
        <p:pic>
          <p:nvPicPr>
            <p:cNvPr id="168" name="图片 167"/>
            <p:cNvPicPr>
              <a:picLocks noChangeAspect="1"/>
            </p:cNvPicPr>
            <p:nvPr/>
          </p:nvPicPr>
          <p:blipFill>
            <a:blip r:embed="rId25"/>
            <a:stretch>
              <a:fillRect/>
            </a:stretch>
          </p:blipFill>
          <p:spPr>
            <a:xfrm>
              <a:off x="555302" y="7603338"/>
              <a:ext cx="519107" cy="182543"/>
            </a:xfrm>
            <a:prstGeom prst="rect">
              <a:avLst/>
            </a:prstGeom>
          </p:spPr>
        </p:pic>
      </p:grpSp>
      <p:grpSp>
        <p:nvGrpSpPr>
          <p:cNvPr id="13" name="组 12"/>
          <p:cNvGrpSpPr/>
          <p:nvPr/>
        </p:nvGrpSpPr>
        <p:grpSpPr>
          <a:xfrm>
            <a:off x="3071247" y="3847095"/>
            <a:ext cx="891254" cy="358198"/>
            <a:chOff x="1833342" y="5420454"/>
            <a:chExt cx="1685862" cy="677552"/>
          </a:xfrm>
        </p:grpSpPr>
        <p:pic>
          <p:nvPicPr>
            <p:cNvPr id="98" name="图片 97"/>
            <p:cNvPicPr>
              <a:picLocks noChangeAspect="1"/>
            </p:cNvPicPr>
            <p:nvPr/>
          </p:nvPicPr>
          <p:blipFill>
            <a:blip r:embed="rId50" cstate="print"/>
            <a:stretch>
              <a:fillRect/>
            </a:stretch>
          </p:blipFill>
          <p:spPr>
            <a:xfrm>
              <a:off x="1833342" y="5420454"/>
              <a:ext cx="781092" cy="677552"/>
            </a:xfrm>
            <a:prstGeom prst="rect">
              <a:avLst/>
            </a:prstGeom>
          </p:spPr>
        </p:pic>
        <p:pic>
          <p:nvPicPr>
            <p:cNvPr id="150" name="图片 149"/>
            <p:cNvPicPr>
              <a:picLocks noChangeAspect="1"/>
            </p:cNvPicPr>
            <p:nvPr/>
          </p:nvPicPr>
          <p:blipFill>
            <a:blip r:embed="rId51" cstate="print"/>
            <a:stretch>
              <a:fillRect/>
            </a:stretch>
          </p:blipFill>
          <p:spPr>
            <a:xfrm>
              <a:off x="2681574" y="5485912"/>
              <a:ext cx="837630" cy="443656"/>
            </a:xfrm>
            <a:prstGeom prst="rect">
              <a:avLst/>
            </a:prstGeom>
          </p:spPr>
        </p:pic>
      </p:grpSp>
      <p:sp>
        <p:nvSpPr>
          <p:cNvPr id="178" name="文本框 177"/>
          <p:cNvSpPr txBox="1"/>
          <p:nvPr/>
        </p:nvSpPr>
        <p:spPr>
          <a:xfrm>
            <a:off x="2707701" y="4112895"/>
            <a:ext cx="1724032" cy="45847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7" tIns="91437" rIns="91437" bIns="91437" numCol="1" spcCol="38100" rtlCol="0" anchor="t">
            <a:sp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 defTabSz="1828800">
              <a:lnSpc>
                <a:spcPct val="120000"/>
              </a:lnSpc>
              <a:defRPr sz="750">
                <a:solidFill>
                  <a:srgbClr val="1178FE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智能制造的基石</a:t>
            </a:r>
            <a:endParaRPr lang="en-US" altLang="zh-CN" dirty="0"/>
          </a:p>
          <a:p>
            <a:r>
              <a:rPr lang="zh-CN" altLang="en-US" dirty="0"/>
              <a:t>基于机器人的自动化解决方案</a:t>
            </a:r>
          </a:p>
        </p:txBody>
      </p:sp>
      <p:sp>
        <p:nvSpPr>
          <p:cNvPr id="175" name="圆角矩形"/>
          <p:cNvSpPr/>
          <p:nvPr/>
        </p:nvSpPr>
        <p:spPr>
          <a:xfrm>
            <a:off x="2556000" y="3450830"/>
            <a:ext cx="4032000" cy="324000"/>
          </a:xfrm>
          <a:prstGeom prst="roundRect">
            <a:avLst>
              <a:gd name="adj" fmla="val 1147"/>
            </a:avLst>
          </a:prstGeom>
          <a:solidFill>
            <a:srgbClr val="1578FE"/>
          </a:solidFill>
          <a:ln w="9525">
            <a:solidFill>
              <a:srgbClr val="1578FE"/>
            </a:solidFill>
            <a:miter lim="400000"/>
          </a:ln>
        </p:spPr>
        <p:txBody>
          <a:bodyPr lIns="0" tIns="0" rIns="0" bIns="0"/>
          <a:lstStyle/>
          <a:p>
            <a:pPr algn="ctr" defTabSz="821055"/>
            <a:endParaRPr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6" name="圆角矩形"/>
          <p:cNvSpPr/>
          <p:nvPr/>
        </p:nvSpPr>
        <p:spPr>
          <a:xfrm>
            <a:off x="2556000" y="3733445"/>
            <a:ext cx="4032000" cy="814208"/>
          </a:xfrm>
          <a:prstGeom prst="roundRect">
            <a:avLst>
              <a:gd name="adj" fmla="val 1147"/>
            </a:avLst>
          </a:prstGeom>
          <a:noFill/>
          <a:ln w="9525" cap="flat">
            <a:solidFill>
              <a:srgbClr val="1578FE">
                <a:alpha val="50000"/>
              </a:srgbClr>
            </a:solidFill>
            <a:prstDash val="solid"/>
            <a:miter lim="400000"/>
          </a:ln>
          <a:effectLst/>
        </p:spPr>
        <p:txBody>
          <a:bodyPr wrap="square" lIns="71436" tIns="71436" rIns="71436" bIns="71436" numCol="1" anchor="ctr">
            <a:noAutofit/>
          </a:bodyPr>
          <a:lstStyle/>
          <a:p>
            <a:pPr marL="205740" indent="-205740" algn="ctr"/>
            <a:endParaRPr sz="395" dirty="0"/>
          </a:p>
        </p:txBody>
      </p:sp>
      <p:sp>
        <p:nvSpPr>
          <p:cNvPr id="177" name="大屏&amp;移动端"/>
          <p:cNvSpPr txBox="1"/>
          <p:nvPr/>
        </p:nvSpPr>
        <p:spPr>
          <a:xfrm>
            <a:off x="3977577" y="3474400"/>
            <a:ext cx="1188847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50799" tIns="50799" rIns="50799" bIns="50799" numCol="1" anchor="ctr">
            <a:spAutoFit/>
          </a:bodyPr>
          <a:lstStyle>
            <a:lvl1pPr>
              <a:defRPr sz="3000">
                <a:solidFill>
                  <a:srgbClr val="F6F6F6"/>
                </a:solidFill>
              </a:defRPr>
            </a:lvl1pPr>
          </a:lstStyle>
          <a:p>
            <a:pPr algn="ctr">
              <a:defRPr sz="28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zh-CN" altLang="en-US" sz="1150" dirty="0">
                <a:solidFill>
                  <a:schemeClr val="bg1"/>
                </a:solidFill>
              </a:rPr>
              <a:t>机器人与自动化</a:t>
            </a:r>
          </a:p>
        </p:txBody>
      </p:sp>
      <p:sp>
        <p:nvSpPr>
          <p:cNvPr id="180" name="圆角矩形"/>
          <p:cNvSpPr/>
          <p:nvPr/>
        </p:nvSpPr>
        <p:spPr>
          <a:xfrm>
            <a:off x="4572001" y="3780853"/>
            <a:ext cx="2015999" cy="766800"/>
          </a:xfrm>
          <a:prstGeom prst="roundRect">
            <a:avLst>
              <a:gd name="adj" fmla="val 1147"/>
            </a:avLst>
          </a:prstGeom>
          <a:solidFill>
            <a:srgbClr val="1578FE">
              <a:alpha val="8000"/>
            </a:srgbClr>
          </a:solidFill>
          <a:ln w="6350" cap="flat">
            <a:noFill/>
            <a:prstDash val="solid"/>
            <a:miter lim="400000"/>
          </a:ln>
          <a:effectLst/>
        </p:spPr>
        <p:txBody>
          <a:bodyPr wrap="square" lIns="71436" tIns="71436" rIns="71436" bIns="71436" numCol="1" anchor="ctr">
            <a:noAutofit/>
          </a:bodyPr>
          <a:lstStyle/>
          <a:p>
            <a:pPr marL="205740" indent="-205740" algn="ctr"/>
            <a:endParaRPr sz="395" dirty="0"/>
          </a:p>
        </p:txBody>
      </p:sp>
      <p:grpSp>
        <p:nvGrpSpPr>
          <p:cNvPr id="15" name="组 14"/>
          <p:cNvGrpSpPr/>
          <p:nvPr/>
        </p:nvGrpSpPr>
        <p:grpSpPr>
          <a:xfrm>
            <a:off x="4676897" y="4052301"/>
            <a:ext cx="1831585" cy="222227"/>
            <a:chOff x="679580" y="7570114"/>
            <a:chExt cx="2121988" cy="257462"/>
          </a:xfrm>
        </p:grpSpPr>
        <p:pic>
          <p:nvPicPr>
            <p:cNvPr id="128" name="图片 127" descr="KUKA_Farbversion_PANT021U"/>
            <p:cNvPicPr>
              <a:picLocks noChangeAspect="1"/>
            </p:cNvPicPr>
            <p:nvPr/>
          </p:nvPicPr>
          <p:blipFill>
            <a:blip r:embed="rId52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79580" y="7648872"/>
              <a:ext cx="466681" cy="99947"/>
            </a:xfrm>
            <a:prstGeom prst="rect">
              <a:avLst/>
            </a:prstGeom>
          </p:spPr>
        </p:pic>
        <p:pic>
          <p:nvPicPr>
            <p:cNvPr id="129" name="图片 128" descr="Logo_Swisslog.svg"/>
            <p:cNvPicPr>
              <a:picLocks noChangeAspect="1"/>
            </p:cNvPicPr>
            <p:nvPr/>
          </p:nvPicPr>
          <p:blipFill>
            <a:blip r:embed="rId53" cstate="print"/>
            <a:stretch>
              <a:fillRect/>
            </a:stretch>
          </p:blipFill>
          <p:spPr>
            <a:xfrm>
              <a:off x="1368167" y="7615610"/>
              <a:ext cx="484191" cy="166471"/>
            </a:xfrm>
            <a:prstGeom prst="rect">
              <a:avLst/>
            </a:prstGeom>
          </p:spPr>
        </p:pic>
        <p:pic>
          <p:nvPicPr>
            <p:cNvPr id="130" name="gmail-m_8858444007337696585gmail-m_7906230716457758741m_-1922490414296850156Bild 1" descr="1773fa56e694cff311"/>
            <p:cNvPicPr>
              <a:picLocks noChangeAspect="1" noChangeArrowheads="1"/>
            </p:cNvPicPr>
            <p:nvPr/>
          </p:nvPicPr>
          <p:blipFill>
            <a:blip r:embed="rId54"/>
            <a:srcRect/>
            <a:stretch>
              <a:fillRect/>
            </a:stretch>
          </p:blipFill>
          <p:spPr bwMode="auto">
            <a:xfrm>
              <a:off x="2069834" y="7570114"/>
              <a:ext cx="731734" cy="2574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9" name="圆角矩形"/>
          <p:cNvSpPr/>
          <p:nvPr/>
        </p:nvSpPr>
        <p:spPr>
          <a:xfrm>
            <a:off x="6829937" y="1128232"/>
            <a:ext cx="1980000" cy="324000"/>
          </a:xfrm>
          <a:prstGeom prst="roundRect">
            <a:avLst>
              <a:gd name="adj" fmla="val 2420"/>
            </a:avLst>
          </a:prstGeom>
          <a:solidFill>
            <a:srgbClr val="1578FE"/>
          </a:solidFill>
          <a:ln w="9525">
            <a:solidFill>
              <a:srgbClr val="1578FE"/>
            </a:solidFill>
            <a:miter lim="400000"/>
          </a:ln>
        </p:spPr>
        <p:txBody>
          <a:bodyPr lIns="0" tIns="0" rIns="0" bIns="0"/>
          <a:lstStyle/>
          <a:p>
            <a:pPr algn="ctr" defTabSz="821055"/>
            <a:endParaRPr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5" name="大屏&amp;移动端"/>
          <p:cNvSpPr txBox="1"/>
          <p:nvPr/>
        </p:nvSpPr>
        <p:spPr>
          <a:xfrm>
            <a:off x="7404647" y="1151802"/>
            <a:ext cx="830580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50799" tIns="50799" rIns="50799" bIns="50799" numCol="1" anchor="ctr">
            <a:spAutoFit/>
          </a:bodyPr>
          <a:lstStyle>
            <a:lvl1pPr>
              <a:defRPr sz="3000">
                <a:solidFill>
                  <a:srgbClr val="F6F6F6"/>
                </a:solidFill>
              </a:defRPr>
            </a:lvl1pPr>
          </a:lstStyle>
          <a:p>
            <a:pPr algn="ctr">
              <a:defRPr sz="28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zh-CN" altLang="en-US" sz="1150" dirty="0">
                <a:solidFill>
                  <a:schemeClr val="bg1"/>
                </a:solidFill>
              </a:rPr>
              <a:t>创新型业务</a:t>
            </a:r>
          </a:p>
        </p:txBody>
      </p:sp>
      <p:sp>
        <p:nvSpPr>
          <p:cNvPr id="2" name="矩形"/>
          <p:cNvSpPr/>
          <p:nvPr>
            <p:custDataLst>
              <p:tags r:id="rId1"/>
            </p:custDataLst>
          </p:nvPr>
        </p:nvSpPr>
        <p:spPr>
          <a:xfrm>
            <a:off x="924500" y="222810"/>
            <a:ext cx="10800" cy="432000"/>
          </a:xfrm>
          <a:prstGeom prst="rect">
            <a:avLst/>
          </a:prstGeom>
          <a:solidFill>
            <a:srgbClr val="1478FE"/>
          </a:solidFill>
          <a:ln w="12700">
            <a:miter lim="400000"/>
          </a:ln>
        </p:spPr>
        <p:txBody>
          <a:bodyPr lIns="0" tIns="0" rIns="0" bIns="0" anchor="ctr"/>
          <a:lstStyle/>
          <a:p>
            <a:endParaRPr sz="480"/>
          </a:p>
        </p:txBody>
      </p:sp>
      <p:pic>
        <p:nvPicPr>
          <p:cNvPr id="17" name="图像" descr="图像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5" cstate="email"/>
          <a:stretch>
            <a:fillRect/>
          </a:stretch>
        </p:blipFill>
        <p:spPr>
          <a:xfrm>
            <a:off x="329977" y="228599"/>
            <a:ext cx="516998" cy="695325"/>
          </a:xfrm>
          <a:prstGeom prst="rect">
            <a:avLst/>
          </a:prstGeom>
          <a:ln w="12700">
            <a:miter lim="400000"/>
            <a:headEnd/>
            <a:tailEnd/>
          </a:ln>
        </p:spPr>
      </p:pic>
      <p:pic>
        <p:nvPicPr>
          <p:cNvPr id="18" name="图片 17" descr="图片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56"/>
          <a:stretch>
            <a:fillRect/>
          </a:stretch>
        </p:blipFill>
        <p:spPr>
          <a:xfrm>
            <a:off x="2690336" y="2776538"/>
            <a:ext cx="328613" cy="328613"/>
          </a:xfrm>
          <a:prstGeom prst="rect">
            <a:avLst/>
          </a:prstGeom>
        </p:spPr>
      </p:pic>
      <p:pic>
        <p:nvPicPr>
          <p:cNvPr id="19" name="图片 18" descr="图片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7"/>
          <a:stretch>
            <a:fillRect/>
          </a:stretch>
        </p:blipFill>
        <p:spPr>
          <a:xfrm>
            <a:off x="3131344" y="2788920"/>
            <a:ext cx="457200" cy="291941"/>
          </a:xfrm>
          <a:prstGeom prst="rect">
            <a:avLst/>
          </a:prstGeom>
        </p:spPr>
      </p:pic>
      <p:pic>
        <p:nvPicPr>
          <p:cNvPr id="20" name="图片 19" descr="图片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58"/>
          <a:stretch>
            <a:fillRect/>
          </a:stretch>
        </p:blipFill>
        <p:spPr>
          <a:xfrm>
            <a:off x="3677126" y="2687479"/>
            <a:ext cx="285274" cy="393383"/>
          </a:xfrm>
          <a:prstGeom prst="rect">
            <a:avLst/>
          </a:prstGeom>
        </p:spPr>
      </p:pic>
      <p:pic>
        <p:nvPicPr>
          <p:cNvPr id="21" name="图片 20" descr="图片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9"/>
          <a:stretch>
            <a:fillRect/>
          </a:stretch>
        </p:blipFill>
        <p:spPr>
          <a:xfrm>
            <a:off x="4075748" y="2806065"/>
            <a:ext cx="338614" cy="2538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9466" y="-19052"/>
            <a:ext cx="2180272" cy="60919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7100" y="3937494"/>
            <a:ext cx="829231" cy="360239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330200" y="163195"/>
            <a:ext cx="2502535" cy="760730"/>
            <a:chOff x="520" y="257"/>
            <a:chExt cx="3941" cy="1198"/>
          </a:xfrm>
        </p:grpSpPr>
        <p:sp>
          <p:nvSpPr>
            <p:cNvPr id="14" name="Shape 687"/>
            <p:cNvSpPr txBox="1"/>
            <p:nvPr/>
          </p:nvSpPr>
          <p:spPr>
            <a:xfrm>
              <a:off x="1548" y="257"/>
              <a:ext cx="1524" cy="520"/>
            </a:xfrm>
            <a:prstGeom prst="rect">
              <a:avLst/>
            </a:prstGeom>
            <a:ln w="25400">
              <a:miter lim="400000"/>
            </a:ln>
          </p:spPr>
          <p:txBody>
            <a:bodyPr wrap="none" lIns="26787" tIns="26787" rIns="26787" bIns="26787" anchor="ctr">
              <a:spAutoFit/>
            </a:bodyPr>
            <a:lstStyle>
              <a:lvl1pPr defTabSz="821690">
                <a:defRPr sz="4600">
                  <a:solidFill>
                    <a:srgbClr val="1478FE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r>
                <a:rPr lang="zh-CN" altLang="en-US" sz="1800" dirty="0"/>
                <a:t>核心业务</a:t>
              </a:r>
            </a:p>
          </p:txBody>
        </p:sp>
        <p:sp>
          <p:nvSpPr>
            <p:cNvPr id="15" name="矩形"/>
            <p:cNvSpPr/>
            <p:nvPr/>
          </p:nvSpPr>
          <p:spPr>
            <a:xfrm>
              <a:off x="1456" y="351"/>
              <a:ext cx="17" cy="680"/>
            </a:xfrm>
            <a:prstGeom prst="rect">
              <a:avLst/>
            </a:prstGeom>
            <a:solidFill>
              <a:srgbClr val="1478FE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endParaRPr sz="48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pic>
          <p:nvPicPr>
            <p:cNvPr id="27" name="图像" descr="图像"/>
            <p:cNvPicPr>
              <a:picLocks noChangeAspect="1"/>
            </p:cNvPicPr>
            <p:nvPr/>
          </p:nvPicPr>
          <p:blipFill>
            <a:blip r:embed="rId9" cstate="email"/>
            <a:stretch>
              <a:fillRect/>
            </a:stretch>
          </p:blipFill>
          <p:spPr>
            <a:xfrm>
              <a:off x="520" y="360"/>
              <a:ext cx="814" cy="1095"/>
            </a:xfrm>
            <a:prstGeom prst="rect">
              <a:avLst/>
            </a:prstGeom>
            <a:ln w="12700">
              <a:miter lim="400000"/>
              <a:headEnd/>
              <a:tailEnd/>
            </a:ln>
          </p:spPr>
        </p:pic>
        <p:sp>
          <p:nvSpPr>
            <p:cNvPr id="28" name="Shape 687"/>
            <p:cNvSpPr txBox="1"/>
            <p:nvPr/>
          </p:nvSpPr>
          <p:spPr>
            <a:xfrm>
              <a:off x="1548" y="750"/>
              <a:ext cx="2913" cy="328"/>
            </a:xfrm>
            <a:prstGeom prst="rect">
              <a:avLst/>
            </a:prstGeom>
            <a:ln w="25400">
              <a:miter lim="400000"/>
            </a:ln>
          </p:spPr>
          <p:txBody>
            <a:bodyPr wrap="none" lIns="26787" tIns="26787" rIns="26787" bIns="26787" anchor="ctr">
              <a:spAutoFit/>
            </a:bodyPr>
            <a:lstStyle>
              <a:lvl1pPr defTabSz="821690">
                <a:defRPr sz="2800">
                  <a:solidFill>
                    <a:srgbClr val="23232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algn="l"/>
              <a:r>
                <a:rPr lang="zh-CN" altLang="en-US" sz="1000" dirty="0"/>
                <a:t>聚焦楼宇产品、服务及相关产业</a:t>
              </a: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8036" y="-2"/>
            <a:ext cx="2180272" cy="609194"/>
          </a:xfrm>
          <a:prstGeom prst="rect">
            <a:avLst/>
          </a:prstGeom>
        </p:spPr>
      </p:pic>
      <p:pic>
        <p:nvPicPr>
          <p:cNvPr id="110" name="图片 109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01233" y="1996492"/>
            <a:ext cx="2063516" cy="1176397"/>
          </a:xfrm>
          <a:prstGeom prst="rect">
            <a:avLst/>
          </a:prstGeom>
        </p:spPr>
      </p:pic>
      <p:pic>
        <p:nvPicPr>
          <p:cNvPr id="111" name="图片 110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716254" y="2078885"/>
            <a:ext cx="1507659" cy="1113939"/>
          </a:xfrm>
          <a:prstGeom prst="rect">
            <a:avLst/>
          </a:prstGeom>
        </p:spPr>
      </p:pic>
      <p:pic>
        <p:nvPicPr>
          <p:cNvPr id="112" name="图片 11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909058" y="2180616"/>
            <a:ext cx="1354582" cy="966205"/>
          </a:xfrm>
          <a:prstGeom prst="rect">
            <a:avLst/>
          </a:prstGeom>
        </p:spPr>
      </p:pic>
      <p:pic>
        <p:nvPicPr>
          <p:cNvPr id="113" name="图片 112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805931" y="2027514"/>
            <a:ext cx="1478850" cy="1113939"/>
          </a:xfrm>
          <a:prstGeom prst="rect">
            <a:avLst/>
          </a:prstGeom>
        </p:spPr>
      </p:pic>
      <p:sp>
        <p:nvSpPr>
          <p:cNvPr id="114" name="文本框 113"/>
          <p:cNvSpPr txBox="1"/>
          <p:nvPr/>
        </p:nvSpPr>
        <p:spPr>
          <a:xfrm>
            <a:off x="1044892" y="1482555"/>
            <a:ext cx="69926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dirty="0">
                <a:solidFill>
                  <a:srgbClr val="0381F9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我们的业务方向覆盖</a:t>
            </a:r>
            <a:r>
              <a:rPr lang="en-US" altLang="zh-CN" sz="1200" dirty="0">
                <a:solidFill>
                  <a:srgbClr val="0381F9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1800" b="1" dirty="0">
                <a:solidFill>
                  <a:srgbClr val="0381F9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暖通、电梯、楼宇控制、能源</a:t>
            </a:r>
            <a:r>
              <a:rPr lang="en-US" altLang="zh-CN" sz="1800" b="1" dirty="0">
                <a:solidFill>
                  <a:srgbClr val="0381F9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1200" dirty="0">
                <a:solidFill>
                  <a:srgbClr val="0381F9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等与智慧建筑息息相关的方方面面</a:t>
            </a:r>
          </a:p>
        </p:txBody>
      </p:sp>
      <p:grpSp>
        <p:nvGrpSpPr>
          <p:cNvPr id="115" name="组合 114"/>
          <p:cNvGrpSpPr/>
          <p:nvPr/>
        </p:nvGrpSpPr>
        <p:grpSpPr>
          <a:xfrm>
            <a:off x="395478" y="3178218"/>
            <a:ext cx="1618615" cy="798830"/>
            <a:chOff x="1364" y="3255"/>
            <a:chExt cx="2549" cy="1258"/>
          </a:xfrm>
        </p:grpSpPr>
        <p:sp>
          <p:nvSpPr>
            <p:cNvPr id="116" name="文本框 115"/>
            <p:cNvSpPr txBox="1"/>
            <p:nvPr/>
          </p:nvSpPr>
          <p:spPr>
            <a:xfrm>
              <a:off x="2195" y="3544"/>
              <a:ext cx="940" cy="3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en-GB" sz="1000" b="1" i="1" dirty="0" err="1">
                  <a:solidFill>
                    <a:srgbClr val="3EA1FF"/>
                  </a:solidFill>
                  <a:latin typeface="微软雅黑" panose="020B0503020204020204" charset="-122"/>
                  <a:ea typeface="微软雅黑" panose="020B0503020204020204" charset="-122"/>
                  <a:cs typeface="+mj-lt"/>
                </a:rPr>
                <a:t>HVAC </a:t>
              </a:r>
            </a:p>
          </p:txBody>
        </p:sp>
        <p:sp>
          <p:nvSpPr>
            <p:cNvPr id="117" name="文本框 116"/>
            <p:cNvSpPr txBox="1"/>
            <p:nvPr/>
          </p:nvSpPr>
          <p:spPr>
            <a:xfrm>
              <a:off x="2070" y="3255"/>
              <a:ext cx="1172" cy="4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100" b="1" dirty="0">
                  <a:solidFill>
                    <a:srgbClr val="1478FE"/>
                  </a:solidFill>
                  <a:latin typeface="微软雅黑" panose="020B0503020204020204" charset="-122"/>
                  <a:ea typeface="微软雅黑" panose="020B0503020204020204" charset="-122"/>
                </a:rPr>
                <a:t>暖通系统</a:t>
              </a:r>
            </a:p>
          </p:txBody>
        </p:sp>
        <p:sp>
          <p:nvSpPr>
            <p:cNvPr id="118" name="文本框 117"/>
            <p:cNvSpPr txBox="1"/>
            <p:nvPr/>
          </p:nvSpPr>
          <p:spPr>
            <a:xfrm>
              <a:off x="1364" y="3867"/>
              <a:ext cx="2549" cy="64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sz="800" dirty="0">
                  <a:solidFill>
                    <a:srgbClr val="40404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Midea、</a:t>
              </a:r>
              <a:r>
                <a:rPr lang="en-US" altLang="zh-CN" sz="800" dirty="0">
                  <a:solidFill>
                    <a:srgbClr val="40404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MDV</a:t>
              </a:r>
              <a:r>
                <a:rPr lang="zh-CN" altLang="en-US" sz="800" dirty="0">
                  <a:solidFill>
                    <a:srgbClr val="40404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、鲲禹、</a:t>
              </a:r>
              <a:r>
                <a:rPr lang="zh-CN" sz="800" dirty="0">
                  <a:solidFill>
                    <a:srgbClr val="40404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CLIVET</a:t>
              </a:r>
            </a:p>
            <a:p>
              <a:pPr algn="ctr">
                <a:lnSpc>
                  <a:spcPct val="130000"/>
                </a:lnSpc>
              </a:pPr>
              <a:r>
                <a:rPr lang="zh-CN" sz="800" dirty="0">
                  <a:solidFill>
                    <a:srgbClr val="40404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低碳舒适环境解决方案</a:t>
              </a:r>
            </a:p>
          </p:txBody>
        </p:sp>
      </p:grpSp>
      <p:grpSp>
        <p:nvGrpSpPr>
          <p:cNvPr id="119" name="组合 118"/>
          <p:cNvGrpSpPr/>
          <p:nvPr/>
        </p:nvGrpSpPr>
        <p:grpSpPr>
          <a:xfrm>
            <a:off x="2377948" y="3187173"/>
            <a:ext cx="2245360" cy="767715"/>
            <a:chOff x="3973" y="6289"/>
            <a:chExt cx="3536" cy="1209"/>
          </a:xfrm>
        </p:grpSpPr>
        <p:sp>
          <p:nvSpPr>
            <p:cNvPr id="120" name="文本框 119"/>
            <p:cNvSpPr txBox="1"/>
            <p:nvPr>
              <p:custDataLst>
                <p:tags r:id="rId4"/>
              </p:custDataLst>
            </p:nvPr>
          </p:nvSpPr>
          <p:spPr>
            <a:xfrm>
              <a:off x="4845" y="6605"/>
              <a:ext cx="1429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en-GB" sz="1000" b="1" i="1" dirty="0" err="1">
                  <a:solidFill>
                    <a:srgbClr val="3EA1FF"/>
                  </a:solidFill>
                  <a:latin typeface="微软雅黑" panose="020B0503020204020204" charset="-122"/>
                  <a:ea typeface="微软雅黑" panose="020B0503020204020204" charset="-122"/>
                  <a:cs typeface="+mj-lt"/>
                </a:rPr>
                <a:t>Elevator </a:t>
              </a:r>
            </a:p>
          </p:txBody>
        </p:sp>
        <p:sp>
          <p:nvSpPr>
            <p:cNvPr id="121" name="文本框 120"/>
            <p:cNvSpPr txBox="1"/>
            <p:nvPr>
              <p:custDataLst>
                <p:tags r:id="rId5"/>
              </p:custDataLst>
            </p:nvPr>
          </p:nvSpPr>
          <p:spPr>
            <a:xfrm>
              <a:off x="4889" y="6289"/>
              <a:ext cx="1435" cy="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100" b="1" dirty="0">
                  <a:solidFill>
                    <a:srgbClr val="1478FE"/>
                  </a:solidFill>
                  <a:latin typeface="微软雅黑" panose="020B0503020204020204" charset="-122"/>
                  <a:ea typeface="微软雅黑" panose="020B0503020204020204" charset="-122"/>
                </a:rPr>
                <a:t>电梯业务</a:t>
              </a:r>
            </a:p>
          </p:txBody>
        </p:sp>
        <p:sp>
          <p:nvSpPr>
            <p:cNvPr id="122" name="文本框 121"/>
            <p:cNvSpPr txBox="1"/>
            <p:nvPr>
              <p:custDataLst>
                <p:tags r:id="rId6"/>
              </p:custDataLst>
            </p:nvPr>
          </p:nvSpPr>
          <p:spPr>
            <a:xfrm>
              <a:off x="3973" y="6873"/>
              <a:ext cx="3536" cy="6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sz="800" dirty="0">
                  <a:solidFill>
                    <a:srgbClr val="40404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LINVOL、WINONE</a:t>
              </a:r>
            </a:p>
            <a:p>
              <a:pPr algn="ctr">
                <a:lnSpc>
                  <a:spcPct val="130000"/>
                </a:lnSpc>
              </a:pPr>
              <a:r>
                <a:rPr lang="zh-CN" sz="800" dirty="0">
                  <a:solidFill>
                    <a:srgbClr val="40404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扶梯、货梯、</a:t>
              </a:r>
              <a:r>
                <a:rPr lang="zh-CN" altLang="en-US" sz="800" dirty="0">
                  <a:solidFill>
                    <a:srgbClr val="40404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客梯、别墅电梯</a:t>
              </a:r>
              <a:r>
                <a:rPr lang="zh-CN" sz="800" dirty="0">
                  <a:solidFill>
                    <a:srgbClr val="40404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专业品质及服务</a:t>
              </a:r>
            </a:p>
          </p:txBody>
        </p:sp>
      </p:grpSp>
      <p:grpSp>
        <p:nvGrpSpPr>
          <p:cNvPr id="123" name="组合 122"/>
          <p:cNvGrpSpPr/>
          <p:nvPr/>
        </p:nvGrpSpPr>
        <p:grpSpPr>
          <a:xfrm>
            <a:off x="4907534" y="3155803"/>
            <a:ext cx="1536065" cy="805815"/>
            <a:chOff x="7015" y="1727"/>
            <a:chExt cx="2419" cy="1269"/>
          </a:xfrm>
        </p:grpSpPr>
        <p:sp>
          <p:nvSpPr>
            <p:cNvPr id="124" name="文本框 123"/>
            <p:cNvSpPr txBox="1"/>
            <p:nvPr>
              <p:custDataLst>
                <p:tags r:id="rId1"/>
              </p:custDataLst>
            </p:nvPr>
          </p:nvSpPr>
          <p:spPr>
            <a:xfrm>
              <a:off x="7015" y="2074"/>
              <a:ext cx="2419" cy="3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en-GB" sz="1000" b="1" i="1" dirty="0" err="1">
                  <a:solidFill>
                    <a:srgbClr val="3EA1FF"/>
                  </a:solidFill>
                  <a:latin typeface="微软雅黑" panose="020B0503020204020204" charset="-122"/>
                  <a:ea typeface="微软雅黑" panose="020B0503020204020204" charset="-122"/>
                  <a:cs typeface="+mj-lt"/>
                </a:rPr>
                <a:t>Building Intelligence </a:t>
              </a:r>
            </a:p>
          </p:txBody>
        </p:sp>
        <p:sp>
          <p:nvSpPr>
            <p:cNvPr id="125" name="文本框 124"/>
            <p:cNvSpPr txBox="1"/>
            <p:nvPr>
              <p:custDataLst>
                <p:tags r:id="rId2"/>
              </p:custDataLst>
            </p:nvPr>
          </p:nvSpPr>
          <p:spPr>
            <a:xfrm>
              <a:off x="7476" y="1727"/>
              <a:ext cx="1393" cy="4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100" b="1" dirty="0">
                  <a:solidFill>
                    <a:srgbClr val="1478FE"/>
                  </a:solidFill>
                  <a:latin typeface="微软雅黑" panose="020B0503020204020204" charset="-122"/>
                  <a:ea typeface="微软雅黑" panose="020B0503020204020204" charset="-122"/>
                </a:rPr>
                <a:t>楼宇智能化</a:t>
              </a:r>
            </a:p>
          </p:txBody>
        </p:sp>
        <p:sp>
          <p:nvSpPr>
            <p:cNvPr id="126" name="文本框 125"/>
            <p:cNvSpPr txBox="1"/>
            <p:nvPr>
              <p:custDataLst>
                <p:tags r:id="rId3"/>
              </p:custDataLst>
            </p:nvPr>
          </p:nvSpPr>
          <p:spPr>
            <a:xfrm>
              <a:off x="7228" y="2350"/>
              <a:ext cx="1888" cy="64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sz="800" dirty="0">
                  <a:solidFill>
                    <a:srgbClr val="40404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Midea、</a:t>
              </a:r>
              <a:r>
                <a:rPr lang="en-US" altLang="zh-CN" sz="800" dirty="0">
                  <a:solidFill>
                    <a:srgbClr val="40404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KONG</a:t>
              </a:r>
              <a:endParaRPr lang="zh-CN" sz="80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sz="800" dirty="0">
                  <a:solidFill>
                    <a:srgbClr val="40404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楼宇自控、智能化工程</a:t>
              </a:r>
            </a:p>
          </p:txBody>
        </p:sp>
      </p:grpSp>
      <p:grpSp>
        <p:nvGrpSpPr>
          <p:cNvPr id="127" name="组合 126"/>
          <p:cNvGrpSpPr/>
          <p:nvPr/>
        </p:nvGrpSpPr>
        <p:grpSpPr>
          <a:xfrm>
            <a:off x="6806438" y="3155950"/>
            <a:ext cx="1608455" cy="792480"/>
            <a:chOff x="14787" y="-671"/>
            <a:chExt cx="2533" cy="1248"/>
          </a:xfrm>
        </p:grpSpPr>
        <p:sp>
          <p:nvSpPr>
            <p:cNvPr id="128" name="文本框 127"/>
            <p:cNvSpPr txBox="1"/>
            <p:nvPr/>
          </p:nvSpPr>
          <p:spPr>
            <a:xfrm>
              <a:off x="14787" y="-347"/>
              <a:ext cx="2524" cy="3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en-GB" sz="1000" b="1" i="1" dirty="0" err="1">
                  <a:solidFill>
                    <a:srgbClr val="3EA1FF"/>
                  </a:solidFill>
                  <a:latin typeface="微软雅黑" panose="020B0503020204020204" charset="-122"/>
                  <a:ea typeface="微软雅黑" panose="020B0503020204020204" charset="-122"/>
                  <a:cs typeface="+mj-lt"/>
                  <a:sym typeface="+mn-ea"/>
                </a:rPr>
                <a:t>Energy  Management </a:t>
              </a:r>
            </a:p>
          </p:txBody>
        </p:sp>
        <p:sp>
          <p:nvSpPr>
            <p:cNvPr id="129" name="文本框 128"/>
            <p:cNvSpPr txBox="1"/>
            <p:nvPr/>
          </p:nvSpPr>
          <p:spPr>
            <a:xfrm>
              <a:off x="15550" y="-671"/>
              <a:ext cx="1172" cy="4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buClrTx/>
                <a:buSzTx/>
                <a:buFontTx/>
              </a:pPr>
              <a:r>
                <a:rPr lang="zh-CN" altLang="en-US" sz="1100" b="1" dirty="0">
                  <a:solidFill>
                    <a:srgbClr val="1478FE"/>
                  </a:solidFill>
                  <a:latin typeface="微软雅黑" panose="020B0503020204020204" charset="-122"/>
                  <a:ea typeface="微软雅黑" panose="020B0503020204020204" charset="-122"/>
                </a:rPr>
                <a:t>能源管理</a:t>
              </a:r>
            </a:p>
          </p:txBody>
        </p:sp>
        <p:sp>
          <p:nvSpPr>
            <p:cNvPr id="130" name="文本框 129"/>
            <p:cNvSpPr txBox="1"/>
            <p:nvPr/>
          </p:nvSpPr>
          <p:spPr>
            <a:xfrm>
              <a:off x="14792" y="-69"/>
              <a:ext cx="2528" cy="64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800" dirty="0">
                  <a:solidFill>
                    <a:srgbClr val="40404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美通能源、</a:t>
              </a:r>
              <a:r>
                <a:rPr lang="en-US" altLang="zh-CN" sz="800" dirty="0" err="1">
                  <a:solidFill>
                    <a:srgbClr val="40404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iBUILDING</a:t>
              </a:r>
              <a:endParaRPr lang="zh-CN" sz="80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sz="800" dirty="0">
                  <a:solidFill>
                    <a:srgbClr val="40404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碳排查、能源管理、节能改造等</a:t>
              </a: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文本框 32"/>
          <p:cNvSpPr txBox="1"/>
          <p:nvPr/>
        </p:nvSpPr>
        <p:spPr>
          <a:xfrm>
            <a:off x="385762" y="1684967"/>
            <a:ext cx="1514475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000"/>
              </a:lnSpc>
              <a:defRPr/>
            </a:pPr>
            <a:r>
              <a:rPr lang="en-US" altLang="zh-CN" sz="3000" b="1" kern="1200" dirty="0" smtClean="0">
                <a:ln w="12700"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美的无界联动体" panose="02000500000000000000" charset="-122"/>
              </a:rPr>
              <a:t>32年</a:t>
            </a:r>
            <a:endParaRPr lang="en-US" altLang="zh-CN" sz="2400" b="1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美的无界联动体" panose="02000500000000000000" charset="-122"/>
            </a:endParaRPr>
          </a:p>
          <a:p>
            <a:pPr algn="ctr">
              <a:lnSpc>
                <a:spcPts val="3000"/>
              </a:lnSpc>
              <a:defRPr/>
            </a:pPr>
            <a:r>
              <a:rPr lang="zh-CN" altLang="en-US" sz="1800" b="1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美的无界联动体" panose="02000500000000000000" charset="-122"/>
              </a:rPr>
              <a:t>连续校园招聘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2592457" y="1684968"/>
            <a:ext cx="1673087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000"/>
              </a:lnSpc>
              <a:defRPr/>
            </a:pPr>
            <a:r>
              <a:rPr lang="en-US" altLang="zh-CN" sz="3000" b="1" kern="1200" dirty="0">
                <a:ln w="12700"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美的无界联动体" panose="02000500000000000000" charset="-122"/>
              </a:rPr>
              <a:t>3级培养</a:t>
            </a:r>
            <a:endParaRPr lang="en-US" altLang="zh-CN" sz="2400" b="1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美的无界联动体" panose="02000500000000000000" charset="-122"/>
            </a:endParaRPr>
          </a:p>
          <a:p>
            <a:pPr algn="ctr">
              <a:lnSpc>
                <a:spcPts val="3000"/>
              </a:lnSpc>
              <a:defRPr/>
            </a:pPr>
            <a:r>
              <a:rPr lang="zh-CN" altLang="en-US" sz="1800" b="1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美的无界联动体" panose="02000500000000000000" charset="-122"/>
              </a:rPr>
              <a:t>集团</a:t>
            </a:r>
            <a:r>
              <a:rPr lang="en-US" altLang="zh-CN" sz="1800" b="1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美的无界联动体" panose="02000500000000000000" charset="-122"/>
              </a:rPr>
              <a:t>/</a:t>
            </a:r>
            <a:r>
              <a:rPr lang="zh-CN" altLang="en-US" sz="1800" b="1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美的无界联动体" panose="02000500000000000000" charset="-122"/>
              </a:rPr>
              <a:t>事业部/单位</a:t>
            </a:r>
            <a:r>
              <a:rPr lang="en-US" altLang="zh-CN" sz="1800" b="1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美的无界联动体" panose="02000500000000000000" charset="-122"/>
              </a:rPr>
              <a:t>/</a:t>
            </a:r>
            <a:r>
              <a:rPr lang="zh-CN" altLang="en-US" sz="1800" b="1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美的无界联动体" panose="02000500000000000000" charset="-122"/>
              </a:rPr>
              <a:t>部门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4716653" y="1684967"/>
            <a:ext cx="199667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000"/>
              </a:lnSpc>
              <a:defRPr/>
            </a:pPr>
            <a:r>
              <a:rPr lang="en-US" altLang="zh-CN" sz="3000" b="1" kern="1200" dirty="0">
                <a:ln w="12700"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美的无界联动体" panose="02000500000000000000" charset="-122"/>
              </a:rPr>
              <a:t>3</a:t>
            </a:r>
            <a:r>
              <a:rPr lang="en-US" altLang="zh-CN" sz="3000" b="1" dirty="0">
                <a:ln w="12700"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美的无界联动体" panose="02000500000000000000" charset="-122"/>
              </a:rPr>
              <a:t>年跟踪</a:t>
            </a:r>
            <a:endParaRPr lang="en-US" altLang="zh-CN" sz="3000" b="1" kern="1200" dirty="0">
              <a:ln w="12700"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美的无界联动体" panose="02000500000000000000" charset="-122"/>
            </a:endParaRPr>
          </a:p>
          <a:p>
            <a:pPr algn="ctr">
              <a:lnSpc>
                <a:spcPts val="3000"/>
              </a:lnSpc>
              <a:defRPr/>
            </a:pPr>
            <a:r>
              <a:rPr lang="zh-CN" altLang="en-US" sz="1800" b="1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美的无界联动体" panose="02000500000000000000" charset="-122"/>
              </a:rPr>
              <a:t>导入</a:t>
            </a:r>
            <a:r>
              <a:rPr lang="en-US" altLang="zh-CN" sz="1800" b="1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美的无界联动体" panose="02000500000000000000" charset="-122"/>
              </a:rPr>
              <a:t>/</a:t>
            </a:r>
            <a:r>
              <a:rPr lang="zh-CN" altLang="en-US" sz="1800" b="1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美的无界联动体" panose="02000500000000000000" charset="-122"/>
              </a:rPr>
              <a:t>融入</a:t>
            </a:r>
            <a:r>
              <a:rPr lang="en-US" altLang="zh-CN" sz="1800" b="1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美的无界联动体" panose="02000500000000000000" charset="-122"/>
              </a:rPr>
              <a:t>/</a:t>
            </a:r>
            <a:r>
              <a:rPr lang="zh-CN" altLang="en-US" sz="1800" b="1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美的无界联动体" panose="02000500000000000000" charset="-122"/>
              </a:rPr>
              <a:t>回炉</a:t>
            </a:r>
          </a:p>
        </p:txBody>
      </p:sp>
      <p:grpSp>
        <p:nvGrpSpPr>
          <p:cNvPr id="3" name="组合 2"/>
          <p:cNvGrpSpPr>
            <a:grpSpLocks noChangeAspect="1"/>
          </p:cNvGrpSpPr>
          <p:nvPr/>
        </p:nvGrpSpPr>
        <p:grpSpPr>
          <a:xfrm>
            <a:off x="-19050" y="4281011"/>
            <a:ext cx="9174690" cy="858600"/>
            <a:chOff x="0" y="9089"/>
            <a:chExt cx="18174" cy="1700"/>
          </a:xfrm>
        </p:grpSpPr>
        <p:pic>
          <p:nvPicPr>
            <p:cNvPr id="37" name="图片 2"/>
            <p:cNvPicPr>
              <a:picLocks noChangeAspect="1"/>
            </p:cNvPicPr>
            <p:nvPr/>
          </p:nvPicPr>
          <p:blipFill>
            <a:blip r:embed="rId3" cstate="hqprint"/>
            <a:stretch>
              <a:fillRect/>
            </a:stretch>
          </p:blipFill>
          <p:spPr>
            <a:xfrm>
              <a:off x="0" y="9089"/>
              <a:ext cx="2505" cy="170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8" name="Picture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512" y="9089"/>
              <a:ext cx="2504" cy="170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9" name="Picture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023" y="9089"/>
              <a:ext cx="2507" cy="170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5" name="Picture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537" y="9089"/>
              <a:ext cx="2511" cy="170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8" name="图片 7"/>
            <p:cNvPicPr>
              <a:picLocks noChangeAspect="1"/>
            </p:cNvPicPr>
            <p:nvPr/>
          </p:nvPicPr>
          <p:blipFill>
            <a:blip r:embed="rId7" cstate="hqprint"/>
            <a:stretch>
              <a:fillRect/>
            </a:stretch>
          </p:blipFill>
          <p:spPr>
            <a:xfrm>
              <a:off x="10055" y="9089"/>
              <a:ext cx="2511" cy="170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9" name="图片 8"/>
            <p:cNvPicPr>
              <a:picLocks noChangeAspect="1"/>
            </p:cNvPicPr>
            <p:nvPr/>
          </p:nvPicPr>
          <p:blipFill>
            <a:blip r:embed="rId8" cstate="hqprint"/>
            <a:stretch>
              <a:fillRect/>
            </a:stretch>
          </p:blipFill>
          <p:spPr>
            <a:xfrm>
              <a:off x="12573" y="9089"/>
              <a:ext cx="2756" cy="170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9" cstate="hqprint"/>
            <a:stretch>
              <a:fillRect/>
            </a:stretch>
          </p:blipFill>
          <p:spPr>
            <a:xfrm>
              <a:off x="15336" y="9089"/>
              <a:ext cx="2838" cy="1701"/>
            </a:xfrm>
            <a:prstGeom prst="rect">
              <a:avLst/>
            </a:prstGeom>
          </p:spPr>
        </p:pic>
      </p:grpSp>
      <p:sp>
        <p:nvSpPr>
          <p:cNvPr id="36" name="文本框 35"/>
          <p:cNvSpPr txBox="1"/>
          <p:nvPr/>
        </p:nvSpPr>
        <p:spPr>
          <a:xfrm>
            <a:off x="6966996" y="1684967"/>
            <a:ext cx="206872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000"/>
              </a:lnSpc>
              <a:defRPr/>
            </a:pPr>
            <a:r>
              <a:rPr lang="en-US" altLang="zh-CN" sz="3000" b="1" kern="1200" dirty="0">
                <a:ln w="12700"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美的无界联动体" panose="02000500000000000000" charset="-122"/>
              </a:rPr>
              <a:t>3</a:t>
            </a:r>
            <a:r>
              <a:rPr lang="zh-CN" altLang="en-US" sz="3000" b="1" kern="1200" dirty="0">
                <a:ln w="12700"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美的无界联动体" panose="02000500000000000000" charset="-122"/>
              </a:rPr>
              <a:t>层关注</a:t>
            </a:r>
          </a:p>
          <a:p>
            <a:pPr algn="ctr">
              <a:lnSpc>
                <a:spcPts val="3000"/>
              </a:lnSpc>
              <a:defRPr/>
            </a:pPr>
            <a:r>
              <a:rPr lang="zh-CN" altLang="en-US" sz="1800" b="1" noProof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美的无界联动体" panose="02000500000000000000" charset="-122"/>
              </a:rPr>
              <a:t>导师，</a:t>
            </a:r>
            <a:r>
              <a:rPr lang="en-US" altLang="zh-CN" sz="1800" b="1" noProof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美的无界联动体" panose="02000500000000000000" charset="-122"/>
              </a:rPr>
              <a:t>HR</a:t>
            </a:r>
            <a:r>
              <a:rPr lang="zh-CN" altLang="en-US" sz="1800" b="1" noProof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美的无界联动体" panose="02000500000000000000" charset="-122"/>
              </a:rPr>
              <a:t>，高管</a:t>
            </a:r>
            <a:endParaRPr lang="zh-CN" altLang="en-US" sz="1800" b="1" kern="12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美的无界联动体" panose="02000500000000000000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330200" y="222885"/>
            <a:ext cx="2091690" cy="701040"/>
            <a:chOff x="520" y="351"/>
            <a:chExt cx="3294" cy="1104"/>
          </a:xfrm>
        </p:grpSpPr>
        <p:sp>
          <p:nvSpPr>
            <p:cNvPr id="22" name="Shape 687"/>
            <p:cNvSpPr txBox="1"/>
            <p:nvPr/>
          </p:nvSpPr>
          <p:spPr>
            <a:xfrm>
              <a:off x="1548" y="489"/>
              <a:ext cx="2266" cy="521"/>
            </a:xfrm>
            <a:prstGeom prst="rect">
              <a:avLst/>
            </a:prstGeom>
            <a:ln w="25400">
              <a:miter lim="400000"/>
            </a:ln>
          </p:spPr>
          <p:txBody>
            <a:bodyPr wrap="none" lIns="26787" tIns="26787" rIns="26787" bIns="26787" anchor="ctr">
              <a:spAutoFit/>
            </a:bodyPr>
            <a:lstStyle>
              <a:lvl1pPr defTabSz="821690">
                <a:defRPr sz="4600">
                  <a:solidFill>
                    <a:srgbClr val="1478FE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r>
                <a:rPr lang="zh-CN" altLang="en-US" sz="1800" dirty="0" smtClean="0">
                  <a:solidFill>
                    <a:srgbClr val="1D7A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关于美的校招</a:t>
              </a:r>
              <a:endParaRPr lang="zh-CN" altLang="en-US" sz="1800" dirty="0">
                <a:solidFill>
                  <a:srgbClr val="1D7A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矩形"/>
            <p:cNvSpPr/>
            <p:nvPr/>
          </p:nvSpPr>
          <p:spPr>
            <a:xfrm>
              <a:off x="1456" y="351"/>
              <a:ext cx="17" cy="680"/>
            </a:xfrm>
            <a:prstGeom prst="rect">
              <a:avLst/>
            </a:prstGeom>
            <a:solidFill>
              <a:srgbClr val="1478FE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endParaRPr sz="48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24" name="图像" descr="图像"/>
            <p:cNvPicPr>
              <a:picLocks noChangeAspect="1"/>
            </p:cNvPicPr>
            <p:nvPr/>
          </p:nvPicPr>
          <p:blipFill>
            <a:blip r:embed="rId10" cstate="email"/>
            <a:stretch>
              <a:fillRect/>
            </a:stretch>
          </p:blipFill>
          <p:spPr>
            <a:xfrm>
              <a:off x="520" y="360"/>
              <a:ext cx="814" cy="1095"/>
            </a:xfrm>
            <a:prstGeom prst="rect">
              <a:avLst/>
            </a:prstGeom>
            <a:ln w="12700">
              <a:miter lim="4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21229240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931546" y="279400"/>
            <a:ext cx="50601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800" spc="450" dirty="0" smtClean="0">
                <a:solidFill>
                  <a:srgbClr val="1D7A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美的无界联动体" panose="02000500000000000000" charset="-122"/>
              </a:rPr>
              <a:t>完善的毕业生培养</a:t>
            </a:r>
            <a:r>
              <a:rPr lang="en-US" altLang="zh-CN" sz="1800" spc="450" dirty="0" smtClean="0">
                <a:solidFill>
                  <a:srgbClr val="1D7A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美的无界联动体" panose="02000500000000000000" charset="-122"/>
              </a:rPr>
              <a:t>&amp;</a:t>
            </a:r>
            <a:r>
              <a:rPr lang="zh-CN" altLang="en-US" sz="1800" spc="450" dirty="0" smtClean="0">
                <a:solidFill>
                  <a:srgbClr val="1D7A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美的无界联动体" panose="02000500000000000000" charset="-122"/>
              </a:rPr>
              <a:t>发展机制</a:t>
            </a:r>
            <a:endParaRPr sz="1800" spc="450" dirty="0">
              <a:solidFill>
                <a:srgbClr val="1D7A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美的无界联动体" panose="02000500000000000000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287453" y="1454467"/>
            <a:ext cx="1510189" cy="10887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美的无界联动体" panose="02000500000000000000" charset="-122"/>
            </a:endParaRPr>
          </a:p>
        </p:txBody>
      </p:sp>
      <p:sp>
        <p:nvSpPr>
          <p:cNvPr id="14" name="梯形 13"/>
          <p:cNvSpPr/>
          <p:nvPr/>
        </p:nvSpPr>
        <p:spPr>
          <a:xfrm>
            <a:off x="1136453" y="2250036"/>
            <a:ext cx="6861203" cy="714307"/>
          </a:xfrm>
          <a:prstGeom prst="trapezoid">
            <a:avLst/>
          </a:prstGeom>
          <a:gradFill>
            <a:gsLst>
              <a:gs pos="0">
                <a:srgbClr val="16A1FE">
                  <a:alpha val="0"/>
                </a:srgbClr>
              </a:gs>
              <a:gs pos="98000">
                <a:srgbClr val="1352CE">
                  <a:alpha val="37000"/>
                </a:srgb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78000">
                  <a:srgbClr val="15A0D8">
                    <a:lumMod val="70000"/>
                    <a:lumOff val="30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kumimoji="1" lang="zh-CN" altLang="en-US" sz="1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美的无界联动体" panose="02000500000000000000" charset="-122"/>
            </a:endParaRPr>
          </a:p>
        </p:txBody>
      </p:sp>
      <p:sp>
        <p:nvSpPr>
          <p:cNvPr id="3" name="梯形 2"/>
          <p:cNvSpPr/>
          <p:nvPr/>
        </p:nvSpPr>
        <p:spPr>
          <a:xfrm>
            <a:off x="647610" y="3997396"/>
            <a:ext cx="7808711" cy="721632"/>
          </a:xfrm>
          <a:prstGeom prst="trapezoid">
            <a:avLst/>
          </a:prstGeom>
          <a:gradFill>
            <a:gsLst>
              <a:gs pos="0">
                <a:srgbClr val="16A1FE">
                  <a:alpha val="0"/>
                </a:srgbClr>
              </a:gs>
              <a:gs pos="98000">
                <a:srgbClr val="1352CE">
                  <a:alpha val="37000"/>
                </a:srgb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78000">
                  <a:srgbClr val="15A0D8">
                    <a:lumMod val="70000"/>
                    <a:lumOff val="30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kumimoji="1" lang="zh-CN" altLang="en-US" sz="1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美的无界联动体" panose="02000500000000000000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 flipH="1">
            <a:off x="7979588" y="1019176"/>
            <a:ext cx="1777287" cy="3778991"/>
            <a:chOff x="269134" y="1624294"/>
            <a:chExt cx="1777287" cy="3258355"/>
          </a:xfrm>
        </p:grpSpPr>
        <p:sp>
          <p:nvSpPr>
            <p:cNvPr id="21" name="任意形状 20"/>
            <p:cNvSpPr/>
            <p:nvPr/>
          </p:nvSpPr>
          <p:spPr>
            <a:xfrm>
              <a:off x="269134" y="1624294"/>
              <a:ext cx="1738649" cy="3258355"/>
            </a:xfrm>
            <a:custGeom>
              <a:avLst/>
              <a:gdLst>
                <a:gd name="connsiteX0" fmla="*/ 0 w 1722843"/>
                <a:gd name="connsiteY0" fmla="*/ 6722772 h 6722772"/>
                <a:gd name="connsiteX1" fmla="*/ 1700012 w 1722843"/>
                <a:gd name="connsiteY1" fmla="*/ 3567448 h 6722772"/>
                <a:gd name="connsiteX2" fmla="*/ 824248 w 1722843"/>
                <a:gd name="connsiteY2" fmla="*/ 0 h 6722772"/>
                <a:gd name="connsiteX0-1" fmla="*/ 0 w 1700012"/>
                <a:gd name="connsiteY0-2" fmla="*/ 3155324 h 3155324"/>
                <a:gd name="connsiteX1-3" fmla="*/ 1700012 w 1700012"/>
                <a:gd name="connsiteY1-4" fmla="*/ 0 h 3155324"/>
                <a:gd name="connsiteX0-5" fmla="*/ 0 w 1700012"/>
                <a:gd name="connsiteY0-6" fmla="*/ 3155324 h 3155324"/>
                <a:gd name="connsiteX1-7" fmla="*/ 1700012 w 1700012"/>
                <a:gd name="connsiteY1-8" fmla="*/ 0 h 3155324"/>
                <a:gd name="connsiteX0-9" fmla="*/ 0 w 1738649"/>
                <a:gd name="connsiteY0-10" fmla="*/ 3258355 h 3258355"/>
                <a:gd name="connsiteX1-11" fmla="*/ 1738649 w 1738649"/>
                <a:gd name="connsiteY1-12" fmla="*/ 0 h 3258355"/>
                <a:gd name="connsiteX0-13" fmla="*/ 0 w 1738649"/>
                <a:gd name="connsiteY0-14" fmla="*/ 3258355 h 3258355"/>
                <a:gd name="connsiteX1-15" fmla="*/ 1738649 w 1738649"/>
                <a:gd name="connsiteY1-16" fmla="*/ 0 h 32583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w="1738649" h="3258355">
                  <a:moveTo>
                    <a:pt x="0" y="3258355"/>
                  </a:moveTo>
                  <a:cubicBezTo>
                    <a:pt x="832834" y="2279561"/>
                    <a:pt x="1472486" y="1352282"/>
                    <a:pt x="1738649" y="0"/>
                  </a:cubicBezTo>
                </a:path>
              </a:pathLst>
            </a:custGeom>
            <a:noFill/>
            <a:ln w="57150">
              <a:gradFill flip="none" rotWithShape="1">
                <a:gsLst>
                  <a:gs pos="0">
                    <a:srgbClr val="020D2D">
                      <a:alpha val="0"/>
                    </a:srgbClr>
                  </a:gs>
                  <a:gs pos="99000">
                    <a:srgbClr val="0070C0"/>
                  </a:gs>
                </a:gsLst>
                <a:lin ang="16200000" scaled="1"/>
                <a:tileRect/>
              </a:gradFill>
              <a:headEnd type="none"/>
              <a:tailEnd type="stealth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任意形状 21"/>
            <p:cNvSpPr/>
            <p:nvPr/>
          </p:nvSpPr>
          <p:spPr>
            <a:xfrm>
              <a:off x="655501" y="2216723"/>
              <a:ext cx="1390920" cy="2665926"/>
            </a:xfrm>
            <a:custGeom>
              <a:avLst/>
              <a:gdLst>
                <a:gd name="connsiteX0" fmla="*/ 0 w 1722843"/>
                <a:gd name="connsiteY0" fmla="*/ 6722772 h 6722772"/>
                <a:gd name="connsiteX1" fmla="*/ 1700012 w 1722843"/>
                <a:gd name="connsiteY1" fmla="*/ 3567448 h 6722772"/>
                <a:gd name="connsiteX2" fmla="*/ 824248 w 1722843"/>
                <a:gd name="connsiteY2" fmla="*/ 0 h 6722772"/>
                <a:gd name="connsiteX0-1" fmla="*/ 0 w 1700012"/>
                <a:gd name="connsiteY0-2" fmla="*/ 3155324 h 3155324"/>
                <a:gd name="connsiteX1-3" fmla="*/ 1700012 w 1700012"/>
                <a:gd name="connsiteY1-4" fmla="*/ 0 h 3155324"/>
                <a:gd name="connsiteX0-5" fmla="*/ 0 w 1700012"/>
                <a:gd name="connsiteY0-6" fmla="*/ 3155324 h 3155324"/>
                <a:gd name="connsiteX1-7" fmla="*/ 1700012 w 1700012"/>
                <a:gd name="connsiteY1-8" fmla="*/ 0 h 3155324"/>
                <a:gd name="connsiteX0-9" fmla="*/ 0 w 1738649"/>
                <a:gd name="connsiteY0-10" fmla="*/ 3258355 h 3258355"/>
                <a:gd name="connsiteX1-11" fmla="*/ 1738649 w 1738649"/>
                <a:gd name="connsiteY1-12" fmla="*/ 0 h 3258355"/>
                <a:gd name="connsiteX0-13" fmla="*/ 0 w 1738649"/>
                <a:gd name="connsiteY0-14" fmla="*/ 3258355 h 3258355"/>
                <a:gd name="connsiteX1-15" fmla="*/ 1738649 w 1738649"/>
                <a:gd name="connsiteY1-16" fmla="*/ 0 h 3258355"/>
                <a:gd name="connsiteX0-17" fmla="*/ 0 w 1493951"/>
                <a:gd name="connsiteY0-18" fmla="*/ 2665926 h 2665926"/>
                <a:gd name="connsiteX1-19" fmla="*/ 1493951 w 1493951"/>
                <a:gd name="connsiteY1-20" fmla="*/ 0 h 2665926"/>
                <a:gd name="connsiteX0-21" fmla="*/ 0 w 1493951"/>
                <a:gd name="connsiteY0-22" fmla="*/ 2665926 h 2665926"/>
                <a:gd name="connsiteX1-23" fmla="*/ 1493951 w 1493951"/>
                <a:gd name="connsiteY1-24" fmla="*/ 0 h 2665926"/>
                <a:gd name="connsiteX0-25" fmla="*/ 0 w 1493951"/>
                <a:gd name="connsiteY0-26" fmla="*/ 2665926 h 2665926"/>
                <a:gd name="connsiteX1-27" fmla="*/ 1493951 w 1493951"/>
                <a:gd name="connsiteY1-28" fmla="*/ 0 h 2665926"/>
                <a:gd name="connsiteX0-29" fmla="*/ 0 w 1390920"/>
                <a:gd name="connsiteY0-30" fmla="*/ 2665926 h 2665926"/>
                <a:gd name="connsiteX1-31" fmla="*/ 1390920 w 1390920"/>
                <a:gd name="connsiteY1-32" fmla="*/ 0 h 266592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w="1390920" h="2665926">
                  <a:moveTo>
                    <a:pt x="0" y="2665926"/>
                  </a:moveTo>
                  <a:cubicBezTo>
                    <a:pt x="742682" y="1712890"/>
                    <a:pt x="1150515" y="1043189"/>
                    <a:pt x="1390920" y="0"/>
                  </a:cubicBezTo>
                </a:path>
              </a:pathLst>
            </a:custGeom>
            <a:noFill/>
            <a:ln w="57150">
              <a:gradFill flip="none" rotWithShape="1">
                <a:gsLst>
                  <a:gs pos="0">
                    <a:srgbClr val="020D2D">
                      <a:alpha val="0"/>
                    </a:srgbClr>
                  </a:gs>
                  <a:gs pos="99000">
                    <a:srgbClr val="0070C0"/>
                  </a:gs>
                </a:gsLst>
                <a:lin ang="16200000" scaled="1"/>
                <a:tileRect/>
              </a:gradFill>
              <a:headEnd type="none"/>
              <a:tailEnd type="stealth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48" name="图片 4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68204" y="3188494"/>
            <a:ext cx="1799749" cy="1252061"/>
          </a:xfrm>
          <a:prstGeom prst="rect">
            <a:avLst/>
          </a:prstGeom>
        </p:spPr>
      </p:pic>
      <p:sp>
        <p:nvSpPr>
          <p:cNvPr id="49" name="TextBox 41"/>
          <p:cNvSpPr txBox="1"/>
          <p:nvPr/>
        </p:nvSpPr>
        <p:spPr>
          <a:xfrm>
            <a:off x="1280636" y="4427697"/>
            <a:ext cx="1006793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美的无界联动体" panose="02000500000000000000" charset="-122"/>
              </a:rPr>
              <a:t>大咖面对面</a:t>
            </a:r>
          </a:p>
        </p:txBody>
      </p:sp>
      <p:pic>
        <p:nvPicPr>
          <p:cNvPr id="51" name="图片 5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46534" y="3188494"/>
            <a:ext cx="1767840" cy="1245870"/>
          </a:xfrm>
          <a:prstGeom prst="rect">
            <a:avLst/>
          </a:prstGeom>
        </p:spPr>
      </p:pic>
      <p:sp>
        <p:nvSpPr>
          <p:cNvPr id="52" name="TextBox 1"/>
          <p:cNvSpPr txBox="1"/>
          <p:nvPr/>
        </p:nvSpPr>
        <p:spPr>
          <a:xfrm>
            <a:off x="3035618" y="4427697"/>
            <a:ext cx="1197769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美的无界联动体" panose="02000500000000000000" charset="-122"/>
              </a:rPr>
              <a:t>毕业生训练营</a:t>
            </a:r>
          </a:p>
        </p:txBody>
      </p:sp>
      <p:pic>
        <p:nvPicPr>
          <p:cNvPr id="54" name="图片 5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95813" y="3183255"/>
            <a:ext cx="1774031" cy="1233964"/>
          </a:xfrm>
          <a:prstGeom prst="rect">
            <a:avLst/>
          </a:prstGeom>
        </p:spPr>
      </p:pic>
      <p:sp>
        <p:nvSpPr>
          <p:cNvPr id="55" name="TextBox 36"/>
          <p:cNvSpPr txBox="1"/>
          <p:nvPr/>
        </p:nvSpPr>
        <p:spPr>
          <a:xfrm>
            <a:off x="4858427" y="4427697"/>
            <a:ext cx="1387286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美的无界联动体" panose="02000500000000000000" charset="-122"/>
              </a:rPr>
              <a:t>1v1</a:t>
            </a:r>
            <a:r>
              <a:rPr lang="zh-CN" altLang="en-US" sz="1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美的无界联动体" panose="02000500000000000000" charset="-122"/>
              </a:rPr>
              <a:t>导师辅导</a:t>
            </a:r>
          </a:p>
        </p:txBody>
      </p:sp>
      <p:sp>
        <p:nvSpPr>
          <p:cNvPr id="58" name="TextBox 37"/>
          <p:cNvSpPr txBox="1"/>
          <p:nvPr/>
        </p:nvSpPr>
        <p:spPr>
          <a:xfrm>
            <a:off x="6768613" y="4427697"/>
            <a:ext cx="1229043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美的无界联动体" panose="02000500000000000000" charset="-122"/>
              </a:rPr>
              <a:t>专业训练营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-640834" y="1019175"/>
            <a:ext cx="1777287" cy="3809779"/>
            <a:chOff x="269134" y="1624294"/>
            <a:chExt cx="1777287" cy="3258355"/>
          </a:xfrm>
        </p:grpSpPr>
        <p:sp>
          <p:nvSpPr>
            <p:cNvPr id="16" name="任意形状 15"/>
            <p:cNvSpPr/>
            <p:nvPr/>
          </p:nvSpPr>
          <p:spPr>
            <a:xfrm>
              <a:off x="269134" y="1624294"/>
              <a:ext cx="1738649" cy="3258355"/>
            </a:xfrm>
            <a:custGeom>
              <a:avLst/>
              <a:gdLst>
                <a:gd name="connsiteX0" fmla="*/ 0 w 1722843"/>
                <a:gd name="connsiteY0" fmla="*/ 6722772 h 6722772"/>
                <a:gd name="connsiteX1" fmla="*/ 1700012 w 1722843"/>
                <a:gd name="connsiteY1" fmla="*/ 3567448 h 6722772"/>
                <a:gd name="connsiteX2" fmla="*/ 824248 w 1722843"/>
                <a:gd name="connsiteY2" fmla="*/ 0 h 6722772"/>
                <a:gd name="connsiteX0-1" fmla="*/ 0 w 1700012"/>
                <a:gd name="connsiteY0-2" fmla="*/ 3155324 h 3155324"/>
                <a:gd name="connsiteX1-3" fmla="*/ 1700012 w 1700012"/>
                <a:gd name="connsiteY1-4" fmla="*/ 0 h 3155324"/>
                <a:gd name="connsiteX0-5" fmla="*/ 0 w 1700012"/>
                <a:gd name="connsiteY0-6" fmla="*/ 3155324 h 3155324"/>
                <a:gd name="connsiteX1-7" fmla="*/ 1700012 w 1700012"/>
                <a:gd name="connsiteY1-8" fmla="*/ 0 h 3155324"/>
                <a:gd name="connsiteX0-9" fmla="*/ 0 w 1738649"/>
                <a:gd name="connsiteY0-10" fmla="*/ 3258355 h 3258355"/>
                <a:gd name="connsiteX1-11" fmla="*/ 1738649 w 1738649"/>
                <a:gd name="connsiteY1-12" fmla="*/ 0 h 3258355"/>
                <a:gd name="connsiteX0-13" fmla="*/ 0 w 1738649"/>
                <a:gd name="connsiteY0-14" fmla="*/ 3258355 h 3258355"/>
                <a:gd name="connsiteX1-15" fmla="*/ 1738649 w 1738649"/>
                <a:gd name="connsiteY1-16" fmla="*/ 0 h 32583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w="1738649" h="3258355">
                  <a:moveTo>
                    <a:pt x="0" y="3258355"/>
                  </a:moveTo>
                  <a:cubicBezTo>
                    <a:pt x="832834" y="2279561"/>
                    <a:pt x="1472486" y="1352282"/>
                    <a:pt x="1738649" y="0"/>
                  </a:cubicBezTo>
                </a:path>
              </a:pathLst>
            </a:custGeom>
            <a:noFill/>
            <a:ln w="57150">
              <a:gradFill flip="none" rotWithShape="1">
                <a:gsLst>
                  <a:gs pos="0">
                    <a:srgbClr val="020D2D">
                      <a:alpha val="0"/>
                    </a:srgbClr>
                  </a:gs>
                  <a:gs pos="99000">
                    <a:srgbClr val="0070C0"/>
                  </a:gs>
                </a:gsLst>
                <a:lin ang="16200000" scaled="1"/>
                <a:tileRect/>
              </a:gradFill>
              <a:headEnd type="none"/>
              <a:tailEnd type="stealth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美的无界联动体" panose="02000500000000000000" charset="-122"/>
              </a:endParaRPr>
            </a:p>
          </p:txBody>
        </p:sp>
        <p:sp>
          <p:nvSpPr>
            <p:cNvPr id="5" name="任意形状 16"/>
            <p:cNvSpPr/>
            <p:nvPr/>
          </p:nvSpPr>
          <p:spPr>
            <a:xfrm>
              <a:off x="655501" y="2216723"/>
              <a:ext cx="1390920" cy="2665926"/>
            </a:xfrm>
            <a:custGeom>
              <a:avLst/>
              <a:gdLst>
                <a:gd name="connsiteX0" fmla="*/ 0 w 1722843"/>
                <a:gd name="connsiteY0" fmla="*/ 6722772 h 6722772"/>
                <a:gd name="connsiteX1" fmla="*/ 1700012 w 1722843"/>
                <a:gd name="connsiteY1" fmla="*/ 3567448 h 6722772"/>
                <a:gd name="connsiteX2" fmla="*/ 824248 w 1722843"/>
                <a:gd name="connsiteY2" fmla="*/ 0 h 6722772"/>
                <a:gd name="connsiteX0-1" fmla="*/ 0 w 1700012"/>
                <a:gd name="connsiteY0-2" fmla="*/ 3155324 h 3155324"/>
                <a:gd name="connsiteX1-3" fmla="*/ 1700012 w 1700012"/>
                <a:gd name="connsiteY1-4" fmla="*/ 0 h 3155324"/>
                <a:gd name="connsiteX0-5" fmla="*/ 0 w 1700012"/>
                <a:gd name="connsiteY0-6" fmla="*/ 3155324 h 3155324"/>
                <a:gd name="connsiteX1-7" fmla="*/ 1700012 w 1700012"/>
                <a:gd name="connsiteY1-8" fmla="*/ 0 h 3155324"/>
                <a:gd name="connsiteX0-9" fmla="*/ 0 w 1738649"/>
                <a:gd name="connsiteY0-10" fmla="*/ 3258355 h 3258355"/>
                <a:gd name="connsiteX1-11" fmla="*/ 1738649 w 1738649"/>
                <a:gd name="connsiteY1-12" fmla="*/ 0 h 3258355"/>
                <a:gd name="connsiteX0-13" fmla="*/ 0 w 1738649"/>
                <a:gd name="connsiteY0-14" fmla="*/ 3258355 h 3258355"/>
                <a:gd name="connsiteX1-15" fmla="*/ 1738649 w 1738649"/>
                <a:gd name="connsiteY1-16" fmla="*/ 0 h 3258355"/>
                <a:gd name="connsiteX0-17" fmla="*/ 0 w 1493951"/>
                <a:gd name="connsiteY0-18" fmla="*/ 2665926 h 2665926"/>
                <a:gd name="connsiteX1-19" fmla="*/ 1493951 w 1493951"/>
                <a:gd name="connsiteY1-20" fmla="*/ 0 h 2665926"/>
                <a:gd name="connsiteX0-21" fmla="*/ 0 w 1493951"/>
                <a:gd name="connsiteY0-22" fmla="*/ 2665926 h 2665926"/>
                <a:gd name="connsiteX1-23" fmla="*/ 1493951 w 1493951"/>
                <a:gd name="connsiteY1-24" fmla="*/ 0 h 2665926"/>
                <a:gd name="connsiteX0-25" fmla="*/ 0 w 1493951"/>
                <a:gd name="connsiteY0-26" fmla="*/ 2665926 h 2665926"/>
                <a:gd name="connsiteX1-27" fmla="*/ 1493951 w 1493951"/>
                <a:gd name="connsiteY1-28" fmla="*/ 0 h 2665926"/>
                <a:gd name="connsiteX0-29" fmla="*/ 0 w 1390920"/>
                <a:gd name="connsiteY0-30" fmla="*/ 2665926 h 2665926"/>
                <a:gd name="connsiteX1-31" fmla="*/ 1390920 w 1390920"/>
                <a:gd name="connsiteY1-32" fmla="*/ 0 h 266592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w="1390920" h="2665926">
                  <a:moveTo>
                    <a:pt x="0" y="2665926"/>
                  </a:moveTo>
                  <a:cubicBezTo>
                    <a:pt x="742682" y="1712890"/>
                    <a:pt x="1150515" y="1043189"/>
                    <a:pt x="1390920" y="0"/>
                  </a:cubicBezTo>
                </a:path>
              </a:pathLst>
            </a:custGeom>
            <a:noFill/>
            <a:ln w="57150">
              <a:gradFill flip="none" rotWithShape="1">
                <a:gsLst>
                  <a:gs pos="0">
                    <a:srgbClr val="020D2D">
                      <a:alpha val="0"/>
                    </a:srgbClr>
                  </a:gs>
                  <a:gs pos="99000">
                    <a:srgbClr val="0070C0"/>
                  </a:gs>
                </a:gsLst>
                <a:lin ang="16200000" scaled="1"/>
                <a:tileRect/>
              </a:gradFill>
              <a:headEnd type="none"/>
              <a:tailEnd type="stealth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美的无界联动体" panose="02000500000000000000" charset="-122"/>
              </a:endParaRPr>
            </a:p>
          </p:txBody>
        </p:sp>
      </p:grpSp>
      <p:pic>
        <p:nvPicPr>
          <p:cNvPr id="60" name="图片 59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667726" y="1464945"/>
            <a:ext cx="1518285" cy="1080135"/>
          </a:xfrm>
          <a:prstGeom prst="rect">
            <a:avLst/>
          </a:prstGeom>
        </p:spPr>
      </p:pic>
      <p:sp>
        <p:nvSpPr>
          <p:cNvPr id="61" name="TextBox 50"/>
          <p:cNvSpPr txBox="1"/>
          <p:nvPr/>
        </p:nvSpPr>
        <p:spPr>
          <a:xfrm>
            <a:off x="4861560" y="2611279"/>
            <a:ext cx="1130618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美的无界联动体" panose="02000500000000000000" charset="-122"/>
              </a:rPr>
              <a:t>启航训练营</a:t>
            </a:r>
          </a:p>
        </p:txBody>
      </p:sp>
      <p:pic>
        <p:nvPicPr>
          <p:cNvPr id="63" name="图片 6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009900" y="1463040"/>
            <a:ext cx="1518285" cy="1080135"/>
          </a:xfrm>
          <a:prstGeom prst="rect">
            <a:avLst/>
          </a:prstGeom>
        </p:spPr>
      </p:pic>
      <p:sp>
        <p:nvSpPr>
          <p:cNvPr id="64" name="TextBox 54"/>
          <p:cNvSpPr txBox="1"/>
          <p:nvPr/>
        </p:nvSpPr>
        <p:spPr>
          <a:xfrm>
            <a:off x="2891135" y="2588414"/>
            <a:ext cx="1679399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美的无界联动体" panose="02000500000000000000" charset="-122"/>
              </a:rPr>
              <a:t>030</a:t>
            </a:r>
            <a:r>
              <a:rPr lang="zh-CN" altLang="en-US" sz="1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美的无界联动体" panose="02000500000000000000" charset="-122"/>
              </a:rPr>
              <a:t>逆向导师</a:t>
            </a:r>
          </a:p>
        </p:txBody>
      </p:sp>
      <p:pic>
        <p:nvPicPr>
          <p:cNvPr id="66" name="图片 65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286500" y="1454467"/>
            <a:ext cx="1538288" cy="1094423"/>
          </a:xfrm>
          <a:prstGeom prst="rect">
            <a:avLst/>
          </a:prstGeom>
        </p:spPr>
      </p:pic>
      <p:sp>
        <p:nvSpPr>
          <p:cNvPr id="67" name="TextBox 55"/>
          <p:cNvSpPr txBox="1"/>
          <p:nvPr/>
        </p:nvSpPr>
        <p:spPr>
          <a:xfrm>
            <a:off x="6436519" y="2611279"/>
            <a:ext cx="1197769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美的无界联动体" panose="02000500000000000000" charset="-122"/>
              </a:rPr>
              <a:t>远航训练营</a:t>
            </a:r>
          </a:p>
        </p:txBody>
      </p:sp>
      <p:sp>
        <p:nvSpPr>
          <p:cNvPr id="71" name="文本框 70"/>
          <p:cNvSpPr txBox="1"/>
          <p:nvPr/>
        </p:nvSpPr>
        <p:spPr>
          <a:xfrm>
            <a:off x="89850" y="3824271"/>
            <a:ext cx="805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美的无界联动体" panose="02000500000000000000" charset="-122"/>
              </a:rPr>
              <a:t>0-1</a:t>
            </a:r>
            <a:r>
              <a:rPr lang="zh-CN" altLang="en-US" sz="1000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美的无界联动体" panose="02000500000000000000" charset="-122"/>
              </a:rPr>
              <a:t>年</a:t>
            </a:r>
            <a:r>
              <a:rPr lang="en-US" altLang="zh-CN" sz="1000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美的无界联动体" panose="02000500000000000000" charset="-122"/>
              </a:rPr>
              <a:t> </a:t>
            </a:r>
          </a:p>
        </p:txBody>
      </p:sp>
      <p:sp>
        <p:nvSpPr>
          <p:cNvPr id="73" name="文本框 72"/>
          <p:cNvSpPr txBox="1"/>
          <p:nvPr/>
        </p:nvSpPr>
        <p:spPr>
          <a:xfrm>
            <a:off x="465959" y="2307186"/>
            <a:ext cx="805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美的无界联动体" panose="02000500000000000000" charset="-122"/>
              </a:rPr>
              <a:t>1-3</a:t>
            </a:r>
            <a:r>
              <a:rPr lang="zh-CN" altLang="en-US" sz="1000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美的无界联动体" panose="02000500000000000000" charset="-122"/>
              </a:rPr>
              <a:t>年</a:t>
            </a:r>
            <a:r>
              <a:rPr lang="en-US" altLang="zh-CN" sz="1000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美的无界联动体" panose="02000500000000000000" charset="-122"/>
              </a:rPr>
              <a:t> </a:t>
            </a:r>
          </a:p>
        </p:txBody>
      </p:sp>
      <p:sp>
        <p:nvSpPr>
          <p:cNvPr id="75" name="文本框 74"/>
          <p:cNvSpPr txBox="1"/>
          <p:nvPr/>
        </p:nvSpPr>
        <p:spPr>
          <a:xfrm>
            <a:off x="7946911" y="2307186"/>
            <a:ext cx="805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美的无界联动体" panose="02000500000000000000" charset="-122"/>
              </a:rPr>
              <a:t>1-3</a:t>
            </a:r>
            <a:r>
              <a:rPr lang="zh-CN" altLang="en-US" sz="1000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美的无界联动体" panose="02000500000000000000" charset="-122"/>
              </a:rPr>
              <a:t>年</a:t>
            </a:r>
            <a:r>
              <a:rPr lang="en-US" altLang="zh-CN" sz="1000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美的无界联动体" panose="02000500000000000000" charset="-122"/>
              </a:rPr>
              <a:t> </a:t>
            </a:r>
          </a:p>
        </p:txBody>
      </p:sp>
      <p:sp>
        <p:nvSpPr>
          <p:cNvPr id="77" name="文本框 76"/>
          <p:cNvSpPr txBox="1"/>
          <p:nvPr/>
        </p:nvSpPr>
        <p:spPr>
          <a:xfrm>
            <a:off x="8313736" y="3824271"/>
            <a:ext cx="805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美的无界联动体" panose="02000500000000000000" charset="-122"/>
              </a:rPr>
              <a:t>0-1</a:t>
            </a:r>
            <a:r>
              <a:rPr lang="zh-CN" altLang="en-US" sz="1000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美的无界联动体" panose="02000500000000000000" charset="-122"/>
              </a:rPr>
              <a:t>年</a:t>
            </a:r>
            <a:r>
              <a:rPr lang="en-US" altLang="zh-CN" sz="1000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美的无界联动体" panose="02000500000000000000" charset="-122"/>
              </a:rPr>
              <a:t> 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9" cstate="hqprint"/>
          <a:stretch>
            <a:fillRect/>
          </a:stretch>
        </p:blipFill>
        <p:spPr>
          <a:xfrm>
            <a:off x="1397976" y="1461131"/>
            <a:ext cx="1518436" cy="1081824"/>
          </a:xfrm>
          <a:prstGeom prst="rect">
            <a:avLst/>
          </a:prstGeom>
        </p:spPr>
      </p:pic>
      <p:sp>
        <p:nvSpPr>
          <p:cNvPr id="43" name="TextBox 50"/>
          <p:cNvSpPr txBox="1"/>
          <p:nvPr/>
        </p:nvSpPr>
        <p:spPr>
          <a:xfrm>
            <a:off x="1567166" y="2611279"/>
            <a:ext cx="1130531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美的无界联动体" panose="02000500000000000000" charset="-122"/>
              </a:rPr>
              <a:t>毕业生回炉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0" cstate="hqprint"/>
          <a:srcRect/>
          <a:stretch>
            <a:fillRect/>
          </a:stretch>
        </p:blipFill>
        <p:spPr>
          <a:xfrm>
            <a:off x="6475056" y="3183272"/>
            <a:ext cx="1763743" cy="1233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7643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1" name="Freeform 41"/>
          <p:cNvSpPr/>
          <p:nvPr/>
        </p:nvSpPr>
        <p:spPr>
          <a:xfrm rot="196007">
            <a:off x="799863" y="2378965"/>
            <a:ext cx="616744" cy="1221581"/>
          </a:xfrm>
          <a:custGeom>
            <a:avLst/>
            <a:gdLst/>
            <a:ahLst/>
            <a:cxnLst>
              <a:cxn ang="0">
                <a:pos x="211495" y="178031"/>
              </a:cxn>
              <a:cxn ang="0">
                <a:pos x="229218" y="191967"/>
              </a:cxn>
              <a:cxn ang="0">
                <a:pos x="239852" y="210862"/>
              </a:cxn>
              <a:cxn ang="0">
                <a:pos x="332958" y="326599"/>
              </a:cxn>
              <a:cxn ang="0">
                <a:pos x="452057" y="342896"/>
              </a:cxn>
              <a:cxn ang="0">
                <a:pos x="465054" y="356833"/>
              </a:cxn>
              <a:cxn ang="0">
                <a:pos x="468835" y="376201"/>
              </a:cxn>
              <a:cxn ang="0">
                <a:pos x="460327" y="395333"/>
              </a:cxn>
              <a:cxn ang="0">
                <a:pos x="442369" y="405488"/>
              </a:cxn>
              <a:cxn ang="0">
                <a:pos x="431498" y="406433"/>
              </a:cxn>
              <a:cxn ang="0">
                <a:pos x="299638" y="388718"/>
              </a:cxn>
              <a:cxn ang="0">
                <a:pos x="250486" y="333685"/>
              </a:cxn>
              <a:cxn ang="0">
                <a:pos x="368876" y="510124"/>
              </a:cxn>
              <a:cxn ang="0">
                <a:pos x="382109" y="525713"/>
              </a:cxn>
              <a:cxn ang="0">
                <a:pos x="385891" y="545791"/>
              </a:cxn>
              <a:cxn ang="0">
                <a:pos x="373839" y="695775"/>
              </a:cxn>
              <a:cxn ang="0">
                <a:pos x="358951" y="712545"/>
              </a:cxn>
              <a:cxn ang="0">
                <a:pos x="336975" y="719159"/>
              </a:cxn>
              <a:cxn ang="0">
                <a:pos x="326341" y="717742"/>
              </a:cxn>
              <a:cxn ang="0">
                <a:pos x="306491" y="705223"/>
              </a:cxn>
              <a:cxn ang="0">
                <a:pos x="296803" y="683965"/>
              </a:cxn>
              <a:cxn ang="0">
                <a:pos x="224019" y="530673"/>
              </a:cxn>
              <a:cxn ang="0">
                <a:pos x="159016" y="801178"/>
              </a:cxn>
              <a:cxn ang="0">
                <a:pos x="133576" y="904620"/>
              </a:cxn>
              <a:cxn ang="0">
                <a:pos x="118688" y="921862"/>
              </a:cxn>
              <a:cxn ang="0">
                <a:pos x="96948" y="928239"/>
              </a:cxn>
              <a:cxn ang="0">
                <a:pos x="80170" y="924697"/>
              </a:cxn>
              <a:cxn ang="0">
                <a:pos x="64101" y="911470"/>
              </a:cxn>
              <a:cxn ang="0">
                <a:pos x="56303" y="892102"/>
              </a:cxn>
              <a:cxn ang="0">
                <a:pos x="74510" y="805998"/>
              </a:cxn>
              <a:cxn ang="0">
                <a:pos x="92881" y="728715"/>
              </a:cxn>
              <a:cxn ang="0">
                <a:pos x="145093" y="489339"/>
              </a:cxn>
              <a:cxn ang="0">
                <a:pos x="142257" y="291642"/>
              </a:cxn>
              <a:cxn ang="0">
                <a:pos x="66166" y="470443"/>
              </a:cxn>
              <a:cxn ang="0">
                <a:pos x="54114" y="487685"/>
              </a:cxn>
              <a:cxn ang="0">
                <a:pos x="34028" y="494535"/>
              </a:cxn>
              <a:cxn ang="0">
                <a:pos x="24576" y="493118"/>
              </a:cxn>
              <a:cxn ang="0">
                <a:pos x="8034" y="482489"/>
              </a:cxn>
              <a:cxn ang="0">
                <a:pos x="236" y="464538"/>
              </a:cxn>
              <a:cxn ang="0">
                <a:pos x="11815" y="311719"/>
              </a:cxn>
              <a:cxn ang="0">
                <a:pos x="20558" y="296601"/>
              </a:cxn>
              <a:cxn ang="0">
                <a:pos x="167542" y="187007"/>
              </a:cxn>
              <a:cxn ang="0">
                <a:pos x="188337" y="175669"/>
              </a:cxn>
              <a:cxn ang="0">
                <a:pos x="243059" y="708"/>
              </a:cxn>
              <a:cxn ang="0">
                <a:pos x="274059" y="11333"/>
              </a:cxn>
              <a:cxn ang="0">
                <a:pos x="298196" y="32819"/>
              </a:cxn>
              <a:cxn ang="0">
                <a:pos x="312868" y="61862"/>
              </a:cxn>
              <a:cxn ang="0">
                <a:pos x="314998" y="95626"/>
              </a:cxn>
              <a:cxn ang="0">
                <a:pos x="304349" y="126793"/>
              </a:cxn>
              <a:cxn ang="0">
                <a:pos x="283052" y="150877"/>
              </a:cxn>
              <a:cxn ang="0">
                <a:pos x="253944" y="165752"/>
              </a:cxn>
              <a:cxn ang="0">
                <a:pos x="220341" y="167641"/>
              </a:cxn>
              <a:cxn ang="0">
                <a:pos x="189105" y="157016"/>
              </a:cxn>
              <a:cxn ang="0">
                <a:pos x="164967" y="135766"/>
              </a:cxn>
              <a:cxn ang="0">
                <a:pos x="150296" y="106487"/>
              </a:cxn>
              <a:cxn ang="0">
                <a:pos x="148402" y="72723"/>
              </a:cxn>
              <a:cxn ang="0">
                <a:pos x="159052" y="41792"/>
              </a:cxn>
              <a:cxn ang="0">
                <a:pos x="180349" y="17472"/>
              </a:cxn>
              <a:cxn ang="0">
                <a:pos x="209219" y="2833"/>
              </a:cxn>
            </a:cxnLst>
            <a:rect l="0" t="0" r="0" b="0"/>
            <a:pathLst>
              <a:path w="1442337" h="2857998">
                <a:moveTo>
                  <a:pt x="604123" y="539421"/>
                </a:moveTo>
                <a:lnTo>
                  <a:pt x="628842" y="540876"/>
                </a:lnTo>
                <a:lnTo>
                  <a:pt x="650650" y="548148"/>
                </a:lnTo>
                <a:lnTo>
                  <a:pt x="671733" y="559057"/>
                </a:lnTo>
                <a:lnTo>
                  <a:pt x="689182" y="572874"/>
                </a:lnTo>
                <a:lnTo>
                  <a:pt x="705175" y="591055"/>
                </a:lnTo>
                <a:lnTo>
                  <a:pt x="716807" y="611418"/>
                </a:lnTo>
                <a:lnTo>
                  <a:pt x="724803" y="633235"/>
                </a:lnTo>
                <a:lnTo>
                  <a:pt x="737888" y="649234"/>
                </a:lnTo>
                <a:lnTo>
                  <a:pt x="749520" y="668142"/>
                </a:lnTo>
                <a:lnTo>
                  <a:pt x="759699" y="687778"/>
                </a:lnTo>
                <a:lnTo>
                  <a:pt x="1024321" y="1005581"/>
                </a:lnTo>
                <a:lnTo>
                  <a:pt x="1350738" y="1042669"/>
                </a:lnTo>
                <a:lnTo>
                  <a:pt x="1371092" y="1047033"/>
                </a:lnTo>
                <a:lnTo>
                  <a:pt x="1390721" y="1055760"/>
                </a:lnTo>
                <a:lnTo>
                  <a:pt x="1405987" y="1067396"/>
                </a:lnTo>
                <a:lnTo>
                  <a:pt x="1420527" y="1081941"/>
                </a:lnTo>
                <a:lnTo>
                  <a:pt x="1430705" y="1098668"/>
                </a:lnTo>
                <a:lnTo>
                  <a:pt x="1438701" y="1116848"/>
                </a:lnTo>
                <a:lnTo>
                  <a:pt x="1442336" y="1137211"/>
                </a:lnTo>
                <a:lnTo>
                  <a:pt x="1442337" y="1158301"/>
                </a:lnTo>
                <a:lnTo>
                  <a:pt x="1437247" y="1180118"/>
                </a:lnTo>
                <a:lnTo>
                  <a:pt x="1428524" y="1200480"/>
                </a:lnTo>
                <a:lnTo>
                  <a:pt x="1416165" y="1217208"/>
                </a:lnTo>
                <a:lnTo>
                  <a:pt x="1400172" y="1231752"/>
                </a:lnTo>
                <a:lnTo>
                  <a:pt x="1381269" y="1242660"/>
                </a:lnTo>
                <a:lnTo>
                  <a:pt x="1360915" y="1248478"/>
                </a:lnTo>
                <a:lnTo>
                  <a:pt x="1339105" y="1251387"/>
                </a:lnTo>
                <a:lnTo>
                  <a:pt x="1333290" y="1251387"/>
                </a:lnTo>
                <a:lnTo>
                  <a:pt x="1327473" y="1251387"/>
                </a:lnTo>
                <a:lnTo>
                  <a:pt x="959619" y="1208480"/>
                </a:lnTo>
                <a:lnTo>
                  <a:pt x="940718" y="1204843"/>
                </a:lnTo>
                <a:lnTo>
                  <a:pt x="921816" y="1196844"/>
                </a:lnTo>
                <a:lnTo>
                  <a:pt x="905823" y="1186663"/>
                </a:lnTo>
                <a:lnTo>
                  <a:pt x="892009" y="1172118"/>
                </a:lnTo>
                <a:lnTo>
                  <a:pt x="770603" y="1027398"/>
                </a:lnTo>
                <a:lnTo>
                  <a:pt x="770603" y="1394653"/>
                </a:lnTo>
                <a:lnTo>
                  <a:pt x="1116647" y="1559736"/>
                </a:lnTo>
                <a:lnTo>
                  <a:pt x="1134822" y="1570644"/>
                </a:lnTo>
                <a:lnTo>
                  <a:pt x="1150816" y="1585189"/>
                </a:lnTo>
                <a:lnTo>
                  <a:pt x="1165355" y="1601189"/>
                </a:lnTo>
                <a:lnTo>
                  <a:pt x="1175533" y="1618643"/>
                </a:lnTo>
                <a:lnTo>
                  <a:pt x="1182804" y="1638278"/>
                </a:lnTo>
                <a:lnTo>
                  <a:pt x="1187166" y="1659368"/>
                </a:lnTo>
                <a:lnTo>
                  <a:pt x="1187166" y="1680459"/>
                </a:lnTo>
                <a:lnTo>
                  <a:pt x="1161721" y="2096437"/>
                </a:lnTo>
                <a:lnTo>
                  <a:pt x="1158086" y="2120437"/>
                </a:lnTo>
                <a:lnTo>
                  <a:pt x="1150089" y="2142253"/>
                </a:lnTo>
                <a:lnTo>
                  <a:pt x="1137730" y="2162616"/>
                </a:lnTo>
                <a:lnTo>
                  <a:pt x="1122463" y="2179342"/>
                </a:lnTo>
                <a:lnTo>
                  <a:pt x="1104289" y="2193887"/>
                </a:lnTo>
                <a:lnTo>
                  <a:pt x="1083933" y="2204795"/>
                </a:lnTo>
                <a:lnTo>
                  <a:pt x="1060669" y="2211341"/>
                </a:lnTo>
                <a:lnTo>
                  <a:pt x="1036681" y="2214251"/>
                </a:lnTo>
                <a:lnTo>
                  <a:pt x="1033044" y="2213524"/>
                </a:lnTo>
                <a:lnTo>
                  <a:pt x="1030136" y="2213524"/>
                </a:lnTo>
                <a:lnTo>
                  <a:pt x="1003965" y="2209887"/>
                </a:lnTo>
                <a:lnTo>
                  <a:pt x="981429" y="2201159"/>
                </a:lnTo>
                <a:lnTo>
                  <a:pt x="961073" y="2187342"/>
                </a:lnTo>
                <a:lnTo>
                  <a:pt x="942899" y="2171343"/>
                </a:lnTo>
                <a:lnTo>
                  <a:pt x="929087" y="2152434"/>
                </a:lnTo>
                <a:lnTo>
                  <a:pt x="919635" y="2129891"/>
                </a:lnTo>
                <a:lnTo>
                  <a:pt x="913092" y="2105892"/>
                </a:lnTo>
                <a:lnTo>
                  <a:pt x="912365" y="2080438"/>
                </a:lnTo>
                <a:lnTo>
                  <a:pt x="932720" y="1750273"/>
                </a:lnTo>
                <a:lnTo>
                  <a:pt x="689181" y="1633914"/>
                </a:lnTo>
                <a:lnTo>
                  <a:pt x="546342" y="2228799"/>
                </a:lnTo>
                <a:lnTo>
                  <a:pt x="546344" y="2228799"/>
                </a:lnTo>
                <a:lnTo>
                  <a:pt x="489201" y="2466784"/>
                </a:lnTo>
                <a:lnTo>
                  <a:pt x="489828" y="2466749"/>
                </a:lnTo>
                <a:lnTo>
                  <a:pt x="418934" y="2762003"/>
                </a:lnTo>
                <a:lnTo>
                  <a:pt x="410937" y="2785275"/>
                </a:lnTo>
                <a:lnTo>
                  <a:pt x="398579" y="2805637"/>
                </a:lnTo>
                <a:lnTo>
                  <a:pt x="382585" y="2823092"/>
                </a:lnTo>
                <a:lnTo>
                  <a:pt x="365137" y="2838363"/>
                </a:lnTo>
                <a:lnTo>
                  <a:pt x="344054" y="2849272"/>
                </a:lnTo>
                <a:lnTo>
                  <a:pt x="322245" y="2855091"/>
                </a:lnTo>
                <a:lnTo>
                  <a:pt x="298254" y="2857998"/>
                </a:lnTo>
                <a:lnTo>
                  <a:pt x="282988" y="2857271"/>
                </a:lnTo>
                <a:lnTo>
                  <a:pt x="269175" y="2854363"/>
                </a:lnTo>
                <a:lnTo>
                  <a:pt x="246639" y="2847091"/>
                </a:lnTo>
                <a:lnTo>
                  <a:pt x="228464" y="2836909"/>
                </a:lnTo>
                <a:lnTo>
                  <a:pt x="211744" y="2822365"/>
                </a:lnTo>
                <a:lnTo>
                  <a:pt x="197204" y="2806364"/>
                </a:lnTo>
                <a:lnTo>
                  <a:pt x="185573" y="2788912"/>
                </a:lnTo>
                <a:lnTo>
                  <a:pt x="177576" y="2768548"/>
                </a:lnTo>
                <a:lnTo>
                  <a:pt x="173213" y="2746731"/>
                </a:lnTo>
                <a:lnTo>
                  <a:pt x="172486" y="2725642"/>
                </a:lnTo>
                <a:lnTo>
                  <a:pt x="176121" y="2702369"/>
                </a:lnTo>
                <a:lnTo>
                  <a:pt x="229226" y="2481623"/>
                </a:lnTo>
                <a:lnTo>
                  <a:pt x="229956" y="2481581"/>
                </a:lnTo>
                <a:lnTo>
                  <a:pt x="232637" y="2464419"/>
                </a:lnTo>
                <a:lnTo>
                  <a:pt x="285742" y="2243673"/>
                </a:lnTo>
                <a:lnTo>
                  <a:pt x="285740" y="2243673"/>
                </a:lnTo>
                <a:lnTo>
                  <a:pt x="457273" y="1530646"/>
                </a:lnTo>
                <a:lnTo>
                  <a:pt x="446369" y="1506648"/>
                </a:lnTo>
                <a:lnTo>
                  <a:pt x="439099" y="1481194"/>
                </a:lnTo>
                <a:lnTo>
                  <a:pt x="437646" y="1453559"/>
                </a:lnTo>
                <a:lnTo>
                  <a:pt x="437645" y="897950"/>
                </a:lnTo>
                <a:lnTo>
                  <a:pt x="237723" y="1042670"/>
                </a:lnTo>
                <a:lnTo>
                  <a:pt x="207919" y="1425924"/>
                </a:lnTo>
                <a:lnTo>
                  <a:pt x="203556" y="1448469"/>
                </a:lnTo>
                <a:lnTo>
                  <a:pt x="194832" y="1469559"/>
                </a:lnTo>
                <a:lnTo>
                  <a:pt x="182473" y="1487012"/>
                </a:lnTo>
                <a:lnTo>
                  <a:pt x="166479" y="1501557"/>
                </a:lnTo>
                <a:lnTo>
                  <a:pt x="147578" y="1513193"/>
                </a:lnTo>
                <a:lnTo>
                  <a:pt x="126496" y="1520465"/>
                </a:lnTo>
                <a:lnTo>
                  <a:pt x="104686" y="1522647"/>
                </a:lnTo>
                <a:lnTo>
                  <a:pt x="100324" y="1522647"/>
                </a:lnTo>
                <a:lnTo>
                  <a:pt x="95963" y="1521920"/>
                </a:lnTo>
                <a:lnTo>
                  <a:pt x="75606" y="1518284"/>
                </a:lnTo>
                <a:lnTo>
                  <a:pt x="56705" y="1510284"/>
                </a:lnTo>
                <a:lnTo>
                  <a:pt x="39984" y="1499375"/>
                </a:lnTo>
                <a:lnTo>
                  <a:pt x="24718" y="1485557"/>
                </a:lnTo>
                <a:lnTo>
                  <a:pt x="13086" y="1469559"/>
                </a:lnTo>
                <a:lnTo>
                  <a:pt x="5816" y="1450650"/>
                </a:lnTo>
                <a:lnTo>
                  <a:pt x="727" y="1430288"/>
                </a:lnTo>
                <a:lnTo>
                  <a:pt x="0" y="1409925"/>
                </a:lnTo>
                <a:lnTo>
                  <a:pt x="33442" y="977946"/>
                </a:lnTo>
                <a:lnTo>
                  <a:pt x="36350" y="959765"/>
                </a:lnTo>
                <a:lnTo>
                  <a:pt x="42892" y="943039"/>
                </a:lnTo>
                <a:lnTo>
                  <a:pt x="51616" y="927039"/>
                </a:lnTo>
                <a:lnTo>
                  <a:pt x="63247" y="913221"/>
                </a:lnTo>
                <a:lnTo>
                  <a:pt x="77061" y="901586"/>
                </a:lnTo>
                <a:lnTo>
                  <a:pt x="500165" y="595419"/>
                </a:lnTo>
                <a:lnTo>
                  <a:pt x="515432" y="575784"/>
                </a:lnTo>
                <a:lnTo>
                  <a:pt x="534333" y="560511"/>
                </a:lnTo>
                <a:lnTo>
                  <a:pt x="555416" y="548875"/>
                </a:lnTo>
                <a:lnTo>
                  <a:pt x="579407" y="540876"/>
                </a:lnTo>
                <a:lnTo>
                  <a:pt x="604123" y="539421"/>
                </a:lnTo>
                <a:close/>
                <a:moveTo>
                  <a:pt x="712081" y="0"/>
                </a:moveTo>
                <a:lnTo>
                  <a:pt x="747754" y="2181"/>
                </a:lnTo>
                <a:lnTo>
                  <a:pt x="781242" y="8724"/>
                </a:lnTo>
                <a:lnTo>
                  <a:pt x="813274" y="20356"/>
                </a:lnTo>
                <a:lnTo>
                  <a:pt x="843123" y="34895"/>
                </a:lnTo>
                <a:lnTo>
                  <a:pt x="870788" y="53796"/>
                </a:lnTo>
                <a:lnTo>
                  <a:pt x="895540" y="76333"/>
                </a:lnTo>
                <a:lnTo>
                  <a:pt x="917379" y="101050"/>
                </a:lnTo>
                <a:lnTo>
                  <a:pt x="936308" y="128676"/>
                </a:lnTo>
                <a:lnTo>
                  <a:pt x="950867" y="158483"/>
                </a:lnTo>
                <a:lnTo>
                  <a:pt x="962516" y="190470"/>
                </a:lnTo>
                <a:lnTo>
                  <a:pt x="969068" y="223911"/>
                </a:lnTo>
                <a:lnTo>
                  <a:pt x="971252" y="259533"/>
                </a:lnTo>
                <a:lnTo>
                  <a:pt x="969069" y="294429"/>
                </a:lnTo>
                <a:lnTo>
                  <a:pt x="962517" y="327869"/>
                </a:lnTo>
                <a:lnTo>
                  <a:pt x="950868" y="359857"/>
                </a:lnTo>
                <a:lnTo>
                  <a:pt x="936308" y="390390"/>
                </a:lnTo>
                <a:lnTo>
                  <a:pt x="917380" y="418016"/>
                </a:lnTo>
                <a:lnTo>
                  <a:pt x="895540" y="442733"/>
                </a:lnTo>
                <a:lnTo>
                  <a:pt x="870788" y="464543"/>
                </a:lnTo>
                <a:lnTo>
                  <a:pt x="843124" y="483444"/>
                </a:lnTo>
                <a:lnTo>
                  <a:pt x="813275" y="498711"/>
                </a:lnTo>
                <a:lnTo>
                  <a:pt x="781242" y="510344"/>
                </a:lnTo>
                <a:lnTo>
                  <a:pt x="747753" y="516159"/>
                </a:lnTo>
                <a:lnTo>
                  <a:pt x="712082" y="519067"/>
                </a:lnTo>
                <a:lnTo>
                  <a:pt x="677865" y="516159"/>
                </a:lnTo>
                <a:lnTo>
                  <a:pt x="643649" y="510343"/>
                </a:lnTo>
                <a:lnTo>
                  <a:pt x="610888" y="498711"/>
                </a:lnTo>
                <a:lnTo>
                  <a:pt x="581768" y="483444"/>
                </a:lnTo>
                <a:lnTo>
                  <a:pt x="554832" y="464543"/>
                </a:lnTo>
                <a:lnTo>
                  <a:pt x="530079" y="442733"/>
                </a:lnTo>
                <a:lnTo>
                  <a:pt x="507511" y="418016"/>
                </a:lnTo>
                <a:lnTo>
                  <a:pt x="489312" y="390390"/>
                </a:lnTo>
                <a:lnTo>
                  <a:pt x="474024" y="359856"/>
                </a:lnTo>
                <a:lnTo>
                  <a:pt x="462375" y="327869"/>
                </a:lnTo>
                <a:lnTo>
                  <a:pt x="456551" y="294428"/>
                </a:lnTo>
                <a:lnTo>
                  <a:pt x="453639" y="259533"/>
                </a:lnTo>
                <a:lnTo>
                  <a:pt x="456551" y="223911"/>
                </a:lnTo>
                <a:lnTo>
                  <a:pt x="462376" y="190470"/>
                </a:lnTo>
                <a:lnTo>
                  <a:pt x="474024" y="158483"/>
                </a:lnTo>
                <a:lnTo>
                  <a:pt x="489313" y="128676"/>
                </a:lnTo>
                <a:lnTo>
                  <a:pt x="507511" y="101051"/>
                </a:lnTo>
                <a:lnTo>
                  <a:pt x="530080" y="76334"/>
                </a:lnTo>
                <a:lnTo>
                  <a:pt x="554832" y="53796"/>
                </a:lnTo>
                <a:lnTo>
                  <a:pt x="581769" y="34895"/>
                </a:lnTo>
                <a:lnTo>
                  <a:pt x="610889" y="20355"/>
                </a:lnTo>
                <a:lnTo>
                  <a:pt x="643648" y="8724"/>
                </a:lnTo>
                <a:lnTo>
                  <a:pt x="677866" y="2181"/>
                </a:lnTo>
                <a:lnTo>
                  <a:pt x="712081" y="0"/>
                </a:lnTo>
                <a:close/>
              </a:path>
            </a:pathLst>
          </a:custGeom>
          <a:gradFill rotWithShape="0">
            <a:gsLst>
              <a:gs pos="0">
                <a:srgbClr val="97D2FF"/>
              </a:gs>
              <a:gs pos="100000">
                <a:srgbClr val="0086F3"/>
              </a:gs>
            </a:gsLst>
            <a:lin ang="4200000"/>
            <a:tileRect/>
          </a:gradFill>
          <a:ln w="9525">
            <a:noFill/>
          </a:ln>
        </p:spPr>
        <p:txBody>
          <a:bodyPr/>
          <a:lstStyle/>
          <a:p>
            <a:endParaRPr lang="zh-CN" altLang="en-US" sz="1013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美的无界联动体" panose="02000500000000000000" charset="-122"/>
            </a:endParaRPr>
          </a:p>
        </p:txBody>
      </p:sp>
      <p:grpSp>
        <p:nvGrpSpPr>
          <p:cNvPr id="46" name="组 45"/>
          <p:cNvGrpSpPr/>
          <p:nvPr/>
        </p:nvGrpSpPr>
        <p:grpSpPr>
          <a:xfrm>
            <a:off x="2151936" y="3469360"/>
            <a:ext cx="1613535" cy="917275"/>
            <a:chOff x="2869248" y="4625816"/>
            <a:chExt cx="2151380" cy="1223034"/>
          </a:xfrm>
        </p:grpSpPr>
        <p:sp>
          <p:nvSpPr>
            <p:cNvPr id="26640" name="Rectangle 54"/>
            <p:cNvSpPr/>
            <p:nvPr/>
          </p:nvSpPr>
          <p:spPr>
            <a:xfrm>
              <a:off x="3452813" y="5048631"/>
              <a:ext cx="1402080" cy="80021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825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美的无界联动体" panose="02000500000000000000" charset="-122"/>
                  <a:sym typeface="美的无界联动体" panose="02000500000000000000" charset="-122"/>
                </a:rPr>
                <a:t>参与项目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825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美的无界联动体" panose="02000500000000000000" charset="-122"/>
                  <a:sym typeface="美的无界联动体" panose="02000500000000000000" charset="-122"/>
                </a:rPr>
                <a:t>启航训练营</a:t>
              </a:r>
              <a:endParaRPr lang="en-US" altLang="zh-CN" sz="825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美的无界联动体" panose="02000500000000000000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825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美的无界联动体" panose="02000500000000000000" charset="-122"/>
                  <a:sym typeface="美的无界联动体" panose="02000500000000000000" charset="-122"/>
                </a:rPr>
                <a:t>创造</a:t>
              </a:r>
              <a:r>
                <a:rPr lang="en-US" altLang="zh-CN" sz="825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美的无界联动体" panose="02000500000000000000" charset="-122"/>
                  <a:sym typeface="美的无界联动体" panose="02000500000000000000" charset="-122"/>
                </a:rPr>
                <a:t>030</a:t>
              </a:r>
              <a:r>
                <a:rPr lang="zh-CN" altLang="en-US" sz="825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美的无界联动体" panose="02000500000000000000" charset="-122"/>
                  <a:sym typeface="美的无界联动体" panose="02000500000000000000" charset="-122"/>
                </a:rPr>
                <a:t>项目</a:t>
              </a:r>
              <a:endParaRPr lang="id-ID" altLang="zh-CN" sz="825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美的无界联动体" panose="02000500000000000000" charset="-122"/>
              </a:endParaRPr>
            </a:p>
          </p:txBody>
        </p:sp>
        <p:sp>
          <p:nvSpPr>
            <p:cNvPr id="26641" name="TextBox 55"/>
            <p:cNvSpPr txBox="1"/>
            <p:nvPr/>
          </p:nvSpPr>
          <p:spPr>
            <a:xfrm>
              <a:off x="3452813" y="4625816"/>
              <a:ext cx="1567815" cy="4924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l">
                <a:buClrTx/>
                <a:buSzTx/>
                <a:buFontTx/>
              </a:pPr>
              <a:r>
                <a:rPr lang="zh-CN" altLang="en-US" sz="1800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美的无界联动体" panose="02000500000000000000" charset="-122"/>
                  <a:sym typeface="美的无界联动体" panose="02000500000000000000" charset="-122"/>
                </a:rPr>
                <a:t>业务骨干</a:t>
              </a:r>
            </a:p>
          </p:txBody>
        </p:sp>
        <p:grpSp>
          <p:nvGrpSpPr>
            <p:cNvPr id="214" name="Group 127"/>
            <p:cNvGrpSpPr>
              <a:grpSpLocks noChangeAspect="1"/>
            </p:cNvGrpSpPr>
            <p:nvPr/>
          </p:nvGrpSpPr>
          <p:grpSpPr>
            <a:xfrm>
              <a:off x="2869248" y="4692015"/>
              <a:ext cx="508000" cy="360045"/>
              <a:chOff x="2141517" y="2373325"/>
              <a:chExt cx="476251" cy="314320"/>
            </a:xfrm>
            <a:solidFill>
              <a:schemeClr val="bg1"/>
            </a:solidFill>
          </p:grpSpPr>
          <p:sp>
            <p:nvSpPr>
              <p:cNvPr id="215" name="Rectangle 22"/>
              <p:cNvSpPr>
                <a:spLocks noChangeArrowheads="1"/>
              </p:cNvSpPr>
              <p:nvPr/>
            </p:nvSpPr>
            <p:spPr bwMode="auto">
              <a:xfrm>
                <a:off x="2200255" y="2678121"/>
                <a:ext cx="387350" cy="9524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lIns="91440" tIns="45720" rIns="91440" bIns="45720"/>
              <a:lstStyle/>
              <a:p>
                <a:pPr hangingPunct="1">
                  <a:defRPr/>
                </a:pPr>
                <a:endParaRPr lang="en-US" sz="1800" b="1" noProof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美的无界联动体" panose="02000500000000000000" charset="-122"/>
                </a:endParaRPr>
              </a:p>
            </p:txBody>
          </p:sp>
          <p:sp>
            <p:nvSpPr>
              <p:cNvPr id="216" name="Rectangle 23"/>
              <p:cNvSpPr>
                <a:spLocks noChangeArrowheads="1"/>
              </p:cNvSpPr>
              <p:nvPr/>
            </p:nvSpPr>
            <p:spPr bwMode="auto">
              <a:xfrm>
                <a:off x="2517755" y="2468575"/>
                <a:ext cx="69850" cy="209550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lIns="91440" tIns="45720" rIns="91440" bIns="45720"/>
              <a:lstStyle/>
              <a:p>
                <a:pPr hangingPunct="1">
                  <a:defRPr/>
                </a:pPr>
                <a:endParaRPr lang="en-US" sz="1800" b="1" noProof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美的无界联动体" panose="02000500000000000000" charset="-122"/>
                </a:endParaRPr>
              </a:p>
            </p:txBody>
          </p:sp>
          <p:sp>
            <p:nvSpPr>
              <p:cNvPr id="217" name="Rectangle 24"/>
              <p:cNvSpPr>
                <a:spLocks noChangeArrowheads="1"/>
              </p:cNvSpPr>
              <p:nvPr/>
            </p:nvSpPr>
            <p:spPr bwMode="auto">
              <a:xfrm>
                <a:off x="2438380" y="2547950"/>
                <a:ext cx="69850" cy="130175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lIns="91440" tIns="45720" rIns="91440" bIns="45720"/>
              <a:lstStyle/>
              <a:p>
                <a:pPr hangingPunct="1">
                  <a:defRPr/>
                </a:pPr>
                <a:endParaRPr lang="en-US" sz="1800" b="1" noProof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美的无界联动体" panose="02000500000000000000" charset="-122"/>
                </a:endParaRPr>
              </a:p>
            </p:txBody>
          </p:sp>
          <p:sp>
            <p:nvSpPr>
              <p:cNvPr id="218" name="Rectangle 25"/>
              <p:cNvSpPr>
                <a:spLocks noChangeArrowheads="1"/>
              </p:cNvSpPr>
              <p:nvPr/>
            </p:nvSpPr>
            <p:spPr bwMode="auto">
              <a:xfrm>
                <a:off x="2359005" y="2592400"/>
                <a:ext cx="69850" cy="85725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lIns="91440" tIns="45720" rIns="91440" bIns="45720"/>
              <a:lstStyle/>
              <a:p>
                <a:pPr hangingPunct="1">
                  <a:defRPr/>
                </a:pPr>
                <a:endParaRPr lang="en-US" sz="1800" b="1" noProof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美的无界联动体" panose="02000500000000000000" charset="-122"/>
                </a:endParaRPr>
              </a:p>
            </p:txBody>
          </p:sp>
          <p:sp>
            <p:nvSpPr>
              <p:cNvPr id="219" name="Rectangle 26"/>
              <p:cNvSpPr>
                <a:spLocks noChangeArrowheads="1"/>
              </p:cNvSpPr>
              <p:nvPr/>
            </p:nvSpPr>
            <p:spPr bwMode="auto">
              <a:xfrm>
                <a:off x="2279630" y="2551125"/>
                <a:ext cx="69850" cy="127000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lIns="91440" tIns="45720" rIns="91440" bIns="45720"/>
              <a:lstStyle/>
              <a:p>
                <a:pPr hangingPunct="1">
                  <a:defRPr/>
                </a:pPr>
                <a:endParaRPr lang="en-US" sz="1800" b="1" noProof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美的无界联动体" panose="02000500000000000000" charset="-122"/>
                </a:endParaRPr>
              </a:p>
            </p:txBody>
          </p:sp>
          <p:sp>
            <p:nvSpPr>
              <p:cNvPr id="220" name="Rectangle 27"/>
              <p:cNvSpPr>
                <a:spLocks noChangeArrowheads="1"/>
              </p:cNvSpPr>
              <p:nvPr/>
            </p:nvSpPr>
            <p:spPr bwMode="auto">
              <a:xfrm>
                <a:off x="2200255" y="2587637"/>
                <a:ext cx="68263" cy="90488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lIns="91440" tIns="45720" rIns="91440" bIns="45720"/>
              <a:lstStyle/>
              <a:p>
                <a:pPr hangingPunct="1">
                  <a:defRPr/>
                </a:pPr>
                <a:endParaRPr lang="en-US" sz="1800" b="1" noProof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美的无界联动体" panose="02000500000000000000" charset="-122"/>
                </a:endParaRPr>
              </a:p>
            </p:txBody>
          </p:sp>
          <p:sp>
            <p:nvSpPr>
              <p:cNvPr id="221" name="Freeform 28"/>
              <p:cNvSpPr/>
              <p:nvPr/>
            </p:nvSpPr>
            <p:spPr bwMode="auto">
              <a:xfrm>
                <a:off x="2141517" y="2559062"/>
                <a:ext cx="36513" cy="38100"/>
              </a:xfrm>
              <a:custGeom>
                <a:avLst/>
                <a:gdLst/>
                <a:ahLst/>
                <a:cxnLst>
                  <a:cxn ang="0">
                    <a:pos x="22" y="0"/>
                  </a:cxn>
                  <a:cxn ang="0">
                    <a:pos x="22" y="0"/>
                  </a:cxn>
                  <a:cxn ang="0">
                    <a:pos x="27" y="0"/>
                  </a:cxn>
                  <a:cxn ang="0">
                    <a:pos x="32" y="1"/>
                  </a:cxn>
                  <a:cxn ang="0">
                    <a:pos x="36" y="3"/>
                  </a:cxn>
                  <a:cxn ang="0">
                    <a:pos x="40" y="7"/>
                  </a:cxn>
                  <a:cxn ang="0">
                    <a:pos x="42" y="10"/>
                  </a:cxn>
                  <a:cxn ang="0">
                    <a:pos x="45" y="15"/>
                  </a:cxn>
                  <a:cxn ang="0">
                    <a:pos x="46" y="18"/>
                  </a:cxn>
                  <a:cxn ang="0">
                    <a:pos x="46" y="23"/>
                  </a:cxn>
                  <a:cxn ang="0">
                    <a:pos x="46" y="23"/>
                  </a:cxn>
                  <a:cxn ang="0">
                    <a:pos x="46" y="28"/>
                  </a:cxn>
                  <a:cxn ang="0">
                    <a:pos x="45" y="32"/>
                  </a:cxn>
                  <a:cxn ang="0">
                    <a:pos x="42" y="36"/>
                  </a:cxn>
                  <a:cxn ang="0">
                    <a:pos x="40" y="39"/>
                  </a:cxn>
                  <a:cxn ang="0">
                    <a:pos x="36" y="43"/>
                  </a:cxn>
                  <a:cxn ang="0">
                    <a:pos x="32" y="44"/>
                  </a:cxn>
                  <a:cxn ang="0">
                    <a:pos x="27" y="45"/>
                  </a:cxn>
                  <a:cxn ang="0">
                    <a:pos x="22" y="47"/>
                  </a:cxn>
                  <a:cxn ang="0">
                    <a:pos x="22" y="47"/>
                  </a:cxn>
                  <a:cxn ang="0">
                    <a:pos x="19" y="45"/>
                  </a:cxn>
                  <a:cxn ang="0">
                    <a:pos x="14" y="44"/>
                  </a:cxn>
                  <a:cxn ang="0">
                    <a:pos x="10" y="43"/>
                  </a:cxn>
                  <a:cxn ang="0">
                    <a:pos x="6" y="39"/>
                  </a:cxn>
                  <a:cxn ang="0">
                    <a:pos x="4" y="36"/>
                  </a:cxn>
                  <a:cxn ang="0">
                    <a:pos x="1" y="32"/>
                  </a:cxn>
                  <a:cxn ang="0">
                    <a:pos x="0" y="28"/>
                  </a:cxn>
                  <a:cxn ang="0">
                    <a:pos x="0" y="23"/>
                  </a:cxn>
                  <a:cxn ang="0">
                    <a:pos x="0" y="23"/>
                  </a:cxn>
                  <a:cxn ang="0">
                    <a:pos x="0" y="18"/>
                  </a:cxn>
                  <a:cxn ang="0">
                    <a:pos x="1" y="15"/>
                  </a:cxn>
                  <a:cxn ang="0">
                    <a:pos x="4" y="10"/>
                  </a:cxn>
                  <a:cxn ang="0">
                    <a:pos x="6" y="7"/>
                  </a:cxn>
                  <a:cxn ang="0">
                    <a:pos x="10" y="3"/>
                  </a:cxn>
                  <a:cxn ang="0">
                    <a:pos x="14" y="1"/>
                  </a:cxn>
                  <a:cxn ang="0">
                    <a:pos x="19" y="0"/>
                  </a:cxn>
                  <a:cxn ang="0">
                    <a:pos x="22" y="0"/>
                  </a:cxn>
                  <a:cxn ang="0">
                    <a:pos x="22" y="0"/>
                  </a:cxn>
                </a:cxnLst>
                <a:rect l="0" t="0" r="r" b="b"/>
                <a:pathLst>
                  <a:path w="46" h="47">
                    <a:moveTo>
                      <a:pt x="22" y="0"/>
                    </a:moveTo>
                    <a:lnTo>
                      <a:pt x="22" y="0"/>
                    </a:lnTo>
                    <a:lnTo>
                      <a:pt x="27" y="0"/>
                    </a:lnTo>
                    <a:lnTo>
                      <a:pt x="32" y="1"/>
                    </a:lnTo>
                    <a:lnTo>
                      <a:pt x="36" y="3"/>
                    </a:lnTo>
                    <a:lnTo>
                      <a:pt x="40" y="7"/>
                    </a:lnTo>
                    <a:lnTo>
                      <a:pt x="42" y="10"/>
                    </a:lnTo>
                    <a:lnTo>
                      <a:pt x="45" y="15"/>
                    </a:lnTo>
                    <a:lnTo>
                      <a:pt x="46" y="18"/>
                    </a:lnTo>
                    <a:lnTo>
                      <a:pt x="46" y="23"/>
                    </a:lnTo>
                    <a:lnTo>
                      <a:pt x="46" y="23"/>
                    </a:lnTo>
                    <a:lnTo>
                      <a:pt x="46" y="28"/>
                    </a:lnTo>
                    <a:lnTo>
                      <a:pt x="45" y="32"/>
                    </a:lnTo>
                    <a:lnTo>
                      <a:pt x="42" y="36"/>
                    </a:lnTo>
                    <a:lnTo>
                      <a:pt x="40" y="39"/>
                    </a:lnTo>
                    <a:lnTo>
                      <a:pt x="36" y="43"/>
                    </a:lnTo>
                    <a:lnTo>
                      <a:pt x="32" y="44"/>
                    </a:lnTo>
                    <a:lnTo>
                      <a:pt x="27" y="45"/>
                    </a:lnTo>
                    <a:lnTo>
                      <a:pt x="22" y="47"/>
                    </a:lnTo>
                    <a:lnTo>
                      <a:pt x="22" y="47"/>
                    </a:lnTo>
                    <a:lnTo>
                      <a:pt x="19" y="45"/>
                    </a:lnTo>
                    <a:lnTo>
                      <a:pt x="14" y="44"/>
                    </a:lnTo>
                    <a:lnTo>
                      <a:pt x="10" y="43"/>
                    </a:lnTo>
                    <a:lnTo>
                      <a:pt x="6" y="39"/>
                    </a:lnTo>
                    <a:lnTo>
                      <a:pt x="4" y="36"/>
                    </a:lnTo>
                    <a:lnTo>
                      <a:pt x="1" y="32"/>
                    </a:lnTo>
                    <a:lnTo>
                      <a:pt x="0" y="28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18"/>
                    </a:lnTo>
                    <a:lnTo>
                      <a:pt x="1" y="15"/>
                    </a:lnTo>
                    <a:lnTo>
                      <a:pt x="4" y="10"/>
                    </a:lnTo>
                    <a:lnTo>
                      <a:pt x="6" y="7"/>
                    </a:lnTo>
                    <a:lnTo>
                      <a:pt x="10" y="3"/>
                    </a:lnTo>
                    <a:lnTo>
                      <a:pt x="14" y="1"/>
                    </a:lnTo>
                    <a:lnTo>
                      <a:pt x="19" y="0"/>
                    </a:lnTo>
                    <a:lnTo>
                      <a:pt x="22" y="0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lIns="91440" tIns="45720" rIns="91440" bIns="45720"/>
              <a:lstStyle/>
              <a:p>
                <a:pPr hangingPunct="1">
                  <a:defRPr/>
                </a:pPr>
                <a:endParaRPr lang="en-US" sz="1800" b="1" noProof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美的无界联动体" panose="02000500000000000000" charset="-122"/>
                </a:endParaRPr>
              </a:p>
            </p:txBody>
          </p:sp>
          <p:sp>
            <p:nvSpPr>
              <p:cNvPr id="222" name="Freeform 29"/>
              <p:cNvSpPr/>
              <p:nvPr/>
            </p:nvSpPr>
            <p:spPr bwMode="auto">
              <a:xfrm>
                <a:off x="2568555" y="2373325"/>
                <a:ext cx="49213" cy="47625"/>
              </a:xfrm>
              <a:custGeom>
                <a:avLst/>
                <a:gdLst/>
                <a:ahLst/>
                <a:cxnLst>
                  <a:cxn ang="0">
                    <a:pos x="62" y="0"/>
                  </a:cxn>
                  <a:cxn ang="0">
                    <a:pos x="0" y="1"/>
                  </a:cxn>
                  <a:cxn ang="0">
                    <a:pos x="22" y="29"/>
                  </a:cxn>
                  <a:cxn ang="0">
                    <a:pos x="43" y="59"/>
                  </a:cxn>
                  <a:cxn ang="0">
                    <a:pos x="62" y="0"/>
                  </a:cxn>
                </a:cxnLst>
                <a:rect l="0" t="0" r="r" b="b"/>
                <a:pathLst>
                  <a:path w="62" h="59">
                    <a:moveTo>
                      <a:pt x="62" y="0"/>
                    </a:moveTo>
                    <a:lnTo>
                      <a:pt x="0" y="1"/>
                    </a:lnTo>
                    <a:lnTo>
                      <a:pt x="22" y="29"/>
                    </a:lnTo>
                    <a:lnTo>
                      <a:pt x="43" y="59"/>
                    </a:lnTo>
                    <a:lnTo>
                      <a:pt x="6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lIns="91440" tIns="45720" rIns="91440" bIns="45720"/>
              <a:lstStyle/>
              <a:p>
                <a:pPr hangingPunct="1">
                  <a:defRPr/>
                </a:pPr>
                <a:endParaRPr lang="en-US" sz="1800" b="1" noProof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美的无界联动体" panose="02000500000000000000" charset="-122"/>
                </a:endParaRPr>
              </a:p>
            </p:txBody>
          </p:sp>
          <p:sp>
            <p:nvSpPr>
              <p:cNvPr id="223" name="Freeform 30"/>
              <p:cNvSpPr/>
              <p:nvPr/>
            </p:nvSpPr>
            <p:spPr bwMode="auto">
              <a:xfrm>
                <a:off x="2176442" y="2397137"/>
                <a:ext cx="404813" cy="169863"/>
              </a:xfrm>
              <a:custGeom>
                <a:avLst/>
                <a:gdLst/>
                <a:ahLst/>
                <a:cxnLst>
                  <a:cxn ang="0">
                    <a:pos x="0" y="204"/>
                  </a:cxn>
                  <a:cxn ang="0">
                    <a:pos x="176" y="73"/>
                  </a:cxn>
                  <a:cxn ang="0">
                    <a:pos x="182" y="70"/>
                  </a:cxn>
                  <a:cxn ang="0">
                    <a:pos x="186" y="75"/>
                  </a:cxn>
                  <a:cxn ang="0">
                    <a:pos x="270" y="174"/>
                  </a:cxn>
                  <a:cxn ang="0">
                    <a:pos x="502" y="0"/>
                  </a:cxn>
                  <a:cxn ang="0">
                    <a:pos x="507" y="7"/>
                  </a:cxn>
                  <a:cxn ang="0">
                    <a:pos x="511" y="12"/>
                  </a:cxn>
                  <a:cxn ang="0">
                    <a:pos x="274" y="190"/>
                  </a:cxn>
                  <a:cxn ang="0">
                    <a:pos x="268" y="193"/>
                  </a:cxn>
                  <a:cxn ang="0">
                    <a:pos x="263" y="188"/>
                  </a:cxn>
                  <a:cxn ang="0">
                    <a:pos x="180" y="89"/>
                  </a:cxn>
                  <a:cxn ang="0">
                    <a:pos x="9" y="216"/>
                  </a:cxn>
                  <a:cxn ang="0">
                    <a:pos x="9" y="216"/>
                  </a:cxn>
                  <a:cxn ang="0">
                    <a:pos x="5" y="209"/>
                  </a:cxn>
                  <a:cxn ang="0">
                    <a:pos x="0" y="204"/>
                  </a:cxn>
                  <a:cxn ang="0">
                    <a:pos x="0" y="204"/>
                  </a:cxn>
                </a:cxnLst>
                <a:rect l="0" t="0" r="r" b="b"/>
                <a:pathLst>
                  <a:path w="511" h="216">
                    <a:moveTo>
                      <a:pt x="0" y="204"/>
                    </a:moveTo>
                    <a:lnTo>
                      <a:pt x="176" y="73"/>
                    </a:lnTo>
                    <a:lnTo>
                      <a:pt x="182" y="70"/>
                    </a:lnTo>
                    <a:lnTo>
                      <a:pt x="186" y="75"/>
                    </a:lnTo>
                    <a:lnTo>
                      <a:pt x="270" y="174"/>
                    </a:lnTo>
                    <a:lnTo>
                      <a:pt x="502" y="0"/>
                    </a:lnTo>
                    <a:lnTo>
                      <a:pt x="507" y="7"/>
                    </a:lnTo>
                    <a:lnTo>
                      <a:pt x="511" y="12"/>
                    </a:lnTo>
                    <a:lnTo>
                      <a:pt x="274" y="190"/>
                    </a:lnTo>
                    <a:lnTo>
                      <a:pt x="268" y="193"/>
                    </a:lnTo>
                    <a:lnTo>
                      <a:pt x="263" y="188"/>
                    </a:lnTo>
                    <a:lnTo>
                      <a:pt x="180" y="89"/>
                    </a:lnTo>
                    <a:lnTo>
                      <a:pt x="9" y="216"/>
                    </a:lnTo>
                    <a:lnTo>
                      <a:pt x="9" y="216"/>
                    </a:lnTo>
                    <a:lnTo>
                      <a:pt x="5" y="209"/>
                    </a:lnTo>
                    <a:lnTo>
                      <a:pt x="0" y="204"/>
                    </a:lnTo>
                    <a:lnTo>
                      <a:pt x="0" y="20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lIns="91440" tIns="45720" rIns="91440" bIns="45720"/>
              <a:lstStyle/>
              <a:p>
                <a:pPr hangingPunct="1">
                  <a:defRPr/>
                </a:pPr>
                <a:endParaRPr lang="en-US" sz="1800" b="1" noProof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美的无界联动体" panose="02000500000000000000" charset="-122"/>
                </a:endParaRPr>
              </a:p>
            </p:txBody>
          </p:sp>
        </p:grpSp>
      </p:grpSp>
      <p:grpSp>
        <p:nvGrpSpPr>
          <p:cNvPr id="44" name="组 43"/>
          <p:cNvGrpSpPr/>
          <p:nvPr/>
        </p:nvGrpSpPr>
        <p:grpSpPr>
          <a:xfrm>
            <a:off x="3872152" y="3215139"/>
            <a:ext cx="1948817" cy="997137"/>
            <a:chOff x="5162868" y="4286853"/>
            <a:chExt cx="2598422" cy="1329517"/>
          </a:xfrm>
        </p:grpSpPr>
        <p:grpSp>
          <p:nvGrpSpPr>
            <p:cNvPr id="206" name="Group 77"/>
            <p:cNvGrpSpPr>
              <a:grpSpLocks noChangeAspect="1"/>
            </p:cNvGrpSpPr>
            <p:nvPr/>
          </p:nvGrpSpPr>
          <p:grpSpPr>
            <a:xfrm>
              <a:off x="5162868" y="4353052"/>
              <a:ext cx="418465" cy="360045"/>
              <a:chOff x="5552261" y="1554043"/>
              <a:chExt cx="363359" cy="278229"/>
            </a:xfrm>
            <a:solidFill>
              <a:schemeClr val="bg1"/>
            </a:solidFill>
          </p:grpSpPr>
          <p:sp>
            <p:nvSpPr>
              <p:cNvPr id="207" name="Freeform 96"/>
              <p:cNvSpPr/>
              <p:nvPr/>
            </p:nvSpPr>
            <p:spPr bwMode="auto">
              <a:xfrm>
                <a:off x="5552261" y="1715997"/>
                <a:ext cx="363359" cy="116275"/>
              </a:xfrm>
              <a:custGeom>
                <a:avLst/>
                <a:gdLst/>
                <a:ahLst/>
                <a:cxnLst>
                  <a:cxn ang="0">
                    <a:pos x="211" y="31"/>
                  </a:cxn>
                  <a:cxn ang="0">
                    <a:pos x="140" y="31"/>
                  </a:cxn>
                  <a:cxn ang="0">
                    <a:pos x="140" y="0"/>
                  </a:cxn>
                  <a:cxn ang="0">
                    <a:pos x="0" y="0"/>
                  </a:cxn>
                  <a:cxn ang="0">
                    <a:pos x="0" y="96"/>
                  </a:cxn>
                  <a:cxn ang="0">
                    <a:pos x="0" y="96"/>
                  </a:cxn>
                  <a:cxn ang="0">
                    <a:pos x="2" y="102"/>
                  </a:cxn>
                  <a:cxn ang="0">
                    <a:pos x="4" y="107"/>
                  </a:cxn>
                  <a:cxn ang="0">
                    <a:pos x="9" y="111"/>
                  </a:cxn>
                  <a:cxn ang="0">
                    <a:pos x="17" y="112"/>
                  </a:cxn>
                  <a:cxn ang="0">
                    <a:pos x="334" y="112"/>
                  </a:cxn>
                  <a:cxn ang="0">
                    <a:pos x="334" y="112"/>
                  </a:cxn>
                  <a:cxn ang="0">
                    <a:pos x="341" y="111"/>
                  </a:cxn>
                  <a:cxn ang="0">
                    <a:pos x="347" y="107"/>
                  </a:cxn>
                  <a:cxn ang="0">
                    <a:pos x="350" y="102"/>
                  </a:cxn>
                  <a:cxn ang="0">
                    <a:pos x="350" y="96"/>
                  </a:cxn>
                  <a:cxn ang="0">
                    <a:pos x="350" y="0"/>
                  </a:cxn>
                  <a:cxn ang="0">
                    <a:pos x="211" y="0"/>
                  </a:cxn>
                  <a:cxn ang="0">
                    <a:pos x="211" y="31"/>
                  </a:cxn>
                </a:cxnLst>
                <a:rect l="0" t="0" r="r" b="b"/>
                <a:pathLst>
                  <a:path w="350" h="112">
                    <a:moveTo>
                      <a:pt x="211" y="31"/>
                    </a:moveTo>
                    <a:lnTo>
                      <a:pt x="140" y="31"/>
                    </a:lnTo>
                    <a:lnTo>
                      <a:pt x="140" y="0"/>
                    </a:lnTo>
                    <a:lnTo>
                      <a:pt x="0" y="0"/>
                    </a:lnTo>
                    <a:lnTo>
                      <a:pt x="0" y="96"/>
                    </a:lnTo>
                    <a:lnTo>
                      <a:pt x="0" y="96"/>
                    </a:lnTo>
                    <a:lnTo>
                      <a:pt x="2" y="102"/>
                    </a:lnTo>
                    <a:lnTo>
                      <a:pt x="4" y="107"/>
                    </a:lnTo>
                    <a:lnTo>
                      <a:pt x="9" y="111"/>
                    </a:lnTo>
                    <a:lnTo>
                      <a:pt x="17" y="112"/>
                    </a:lnTo>
                    <a:lnTo>
                      <a:pt x="334" y="112"/>
                    </a:lnTo>
                    <a:lnTo>
                      <a:pt x="334" y="112"/>
                    </a:lnTo>
                    <a:lnTo>
                      <a:pt x="341" y="111"/>
                    </a:lnTo>
                    <a:lnTo>
                      <a:pt x="347" y="107"/>
                    </a:lnTo>
                    <a:lnTo>
                      <a:pt x="350" y="102"/>
                    </a:lnTo>
                    <a:lnTo>
                      <a:pt x="350" y="96"/>
                    </a:lnTo>
                    <a:lnTo>
                      <a:pt x="350" y="0"/>
                    </a:lnTo>
                    <a:lnTo>
                      <a:pt x="211" y="0"/>
                    </a:lnTo>
                    <a:lnTo>
                      <a:pt x="211" y="3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lIns="91440" tIns="45720" rIns="91440" bIns="45720"/>
              <a:lstStyle/>
              <a:p>
                <a:pPr hangingPunct="1">
                  <a:defRPr/>
                </a:pPr>
                <a:endParaRPr lang="en-US" sz="1800" b="1" noProof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美的无界联动体" panose="02000500000000000000" charset="-122"/>
                </a:endParaRPr>
              </a:p>
            </p:txBody>
          </p:sp>
          <p:sp>
            <p:nvSpPr>
              <p:cNvPr id="208" name="Freeform 97"/>
              <p:cNvSpPr>
                <a:spLocks noEditPoints="1"/>
              </p:cNvSpPr>
              <p:nvPr/>
            </p:nvSpPr>
            <p:spPr bwMode="auto">
              <a:xfrm>
                <a:off x="5552261" y="1554043"/>
                <a:ext cx="363359" cy="137038"/>
              </a:xfrm>
              <a:custGeom>
                <a:avLst/>
                <a:gdLst/>
                <a:ahLst/>
                <a:cxnLst>
                  <a:cxn ang="0">
                    <a:pos x="334" y="42"/>
                  </a:cxn>
                  <a:cxn ang="0">
                    <a:pos x="225" y="42"/>
                  </a:cxn>
                  <a:cxn ang="0">
                    <a:pos x="225" y="42"/>
                  </a:cxn>
                  <a:cxn ang="0">
                    <a:pos x="225" y="5"/>
                  </a:cxn>
                  <a:cxn ang="0">
                    <a:pos x="225" y="5"/>
                  </a:cxn>
                  <a:cxn ang="0">
                    <a:pos x="225" y="2"/>
                  </a:cxn>
                  <a:cxn ang="0">
                    <a:pos x="223" y="0"/>
                  </a:cxn>
                  <a:cxn ang="0">
                    <a:pos x="222" y="0"/>
                  </a:cxn>
                  <a:cxn ang="0">
                    <a:pos x="120" y="0"/>
                  </a:cxn>
                  <a:cxn ang="0">
                    <a:pos x="120" y="0"/>
                  </a:cxn>
                  <a:cxn ang="0">
                    <a:pos x="118" y="2"/>
                  </a:cxn>
                  <a:cxn ang="0">
                    <a:pos x="116" y="4"/>
                  </a:cxn>
                  <a:cxn ang="0">
                    <a:pos x="115" y="5"/>
                  </a:cxn>
                  <a:cxn ang="0">
                    <a:pos x="115" y="5"/>
                  </a:cxn>
                  <a:cxn ang="0">
                    <a:pos x="115" y="42"/>
                  </a:cxn>
                  <a:cxn ang="0">
                    <a:pos x="17" y="42"/>
                  </a:cxn>
                  <a:cxn ang="0">
                    <a:pos x="17" y="42"/>
                  </a:cxn>
                  <a:cxn ang="0">
                    <a:pos x="9" y="42"/>
                  </a:cxn>
                  <a:cxn ang="0">
                    <a:pos x="4" y="45"/>
                  </a:cxn>
                  <a:cxn ang="0">
                    <a:pos x="2" y="51"/>
                  </a:cxn>
                  <a:cxn ang="0">
                    <a:pos x="0" y="58"/>
                  </a:cxn>
                  <a:cxn ang="0">
                    <a:pos x="0" y="130"/>
                  </a:cxn>
                  <a:cxn ang="0">
                    <a:pos x="350" y="130"/>
                  </a:cxn>
                  <a:cxn ang="0">
                    <a:pos x="350" y="58"/>
                  </a:cxn>
                  <a:cxn ang="0">
                    <a:pos x="350" y="58"/>
                  </a:cxn>
                  <a:cxn ang="0">
                    <a:pos x="350" y="51"/>
                  </a:cxn>
                  <a:cxn ang="0">
                    <a:pos x="347" y="45"/>
                  </a:cxn>
                  <a:cxn ang="0">
                    <a:pos x="341" y="42"/>
                  </a:cxn>
                  <a:cxn ang="0">
                    <a:pos x="334" y="42"/>
                  </a:cxn>
                  <a:cxn ang="0">
                    <a:pos x="334" y="42"/>
                  </a:cxn>
                  <a:cxn ang="0">
                    <a:pos x="133" y="42"/>
                  </a:cxn>
                  <a:cxn ang="0">
                    <a:pos x="133" y="13"/>
                  </a:cxn>
                  <a:cxn ang="0">
                    <a:pos x="209" y="13"/>
                  </a:cxn>
                  <a:cxn ang="0">
                    <a:pos x="209" y="42"/>
                  </a:cxn>
                  <a:cxn ang="0">
                    <a:pos x="133" y="42"/>
                  </a:cxn>
                </a:cxnLst>
                <a:rect l="0" t="0" r="r" b="b"/>
                <a:pathLst>
                  <a:path w="350" h="130">
                    <a:moveTo>
                      <a:pt x="334" y="42"/>
                    </a:moveTo>
                    <a:lnTo>
                      <a:pt x="225" y="42"/>
                    </a:lnTo>
                    <a:lnTo>
                      <a:pt x="225" y="42"/>
                    </a:lnTo>
                    <a:lnTo>
                      <a:pt x="225" y="5"/>
                    </a:lnTo>
                    <a:lnTo>
                      <a:pt x="225" y="5"/>
                    </a:lnTo>
                    <a:lnTo>
                      <a:pt x="225" y="2"/>
                    </a:lnTo>
                    <a:lnTo>
                      <a:pt x="223" y="0"/>
                    </a:lnTo>
                    <a:lnTo>
                      <a:pt x="222" y="0"/>
                    </a:lnTo>
                    <a:lnTo>
                      <a:pt x="120" y="0"/>
                    </a:lnTo>
                    <a:lnTo>
                      <a:pt x="120" y="0"/>
                    </a:lnTo>
                    <a:lnTo>
                      <a:pt x="118" y="2"/>
                    </a:lnTo>
                    <a:lnTo>
                      <a:pt x="116" y="4"/>
                    </a:lnTo>
                    <a:lnTo>
                      <a:pt x="115" y="5"/>
                    </a:lnTo>
                    <a:lnTo>
                      <a:pt x="115" y="5"/>
                    </a:lnTo>
                    <a:lnTo>
                      <a:pt x="115" y="42"/>
                    </a:lnTo>
                    <a:lnTo>
                      <a:pt x="17" y="42"/>
                    </a:lnTo>
                    <a:lnTo>
                      <a:pt x="17" y="42"/>
                    </a:lnTo>
                    <a:lnTo>
                      <a:pt x="9" y="42"/>
                    </a:lnTo>
                    <a:lnTo>
                      <a:pt x="4" y="45"/>
                    </a:lnTo>
                    <a:lnTo>
                      <a:pt x="2" y="51"/>
                    </a:lnTo>
                    <a:lnTo>
                      <a:pt x="0" y="58"/>
                    </a:lnTo>
                    <a:lnTo>
                      <a:pt x="0" y="130"/>
                    </a:lnTo>
                    <a:lnTo>
                      <a:pt x="350" y="130"/>
                    </a:lnTo>
                    <a:lnTo>
                      <a:pt x="350" y="58"/>
                    </a:lnTo>
                    <a:lnTo>
                      <a:pt x="350" y="58"/>
                    </a:lnTo>
                    <a:lnTo>
                      <a:pt x="350" y="51"/>
                    </a:lnTo>
                    <a:lnTo>
                      <a:pt x="347" y="45"/>
                    </a:lnTo>
                    <a:lnTo>
                      <a:pt x="341" y="42"/>
                    </a:lnTo>
                    <a:lnTo>
                      <a:pt x="334" y="42"/>
                    </a:lnTo>
                    <a:lnTo>
                      <a:pt x="334" y="42"/>
                    </a:lnTo>
                    <a:close/>
                    <a:moveTo>
                      <a:pt x="133" y="42"/>
                    </a:moveTo>
                    <a:lnTo>
                      <a:pt x="133" y="13"/>
                    </a:lnTo>
                    <a:lnTo>
                      <a:pt x="209" y="13"/>
                    </a:lnTo>
                    <a:lnTo>
                      <a:pt x="209" y="42"/>
                    </a:lnTo>
                    <a:lnTo>
                      <a:pt x="133" y="4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lIns="91440" tIns="45720" rIns="91440" bIns="45720"/>
              <a:lstStyle/>
              <a:p>
                <a:pPr hangingPunct="1">
                  <a:defRPr/>
                </a:pPr>
                <a:endParaRPr lang="en-US" sz="1800" b="1" noProof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美的无界联动体" panose="02000500000000000000" charset="-122"/>
                </a:endParaRPr>
              </a:p>
            </p:txBody>
          </p:sp>
          <p:sp>
            <p:nvSpPr>
              <p:cNvPr id="209" name="Rectangle 98"/>
              <p:cNvSpPr>
                <a:spLocks noChangeArrowheads="1"/>
              </p:cNvSpPr>
              <p:nvPr/>
            </p:nvSpPr>
            <p:spPr bwMode="auto">
              <a:xfrm>
                <a:off x="5710062" y="1715997"/>
                <a:ext cx="45679" cy="18688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lIns="91440" tIns="45720" rIns="91440" bIns="45720"/>
              <a:lstStyle/>
              <a:p>
                <a:pPr hangingPunct="1">
                  <a:defRPr/>
                </a:pPr>
                <a:endParaRPr lang="en-US" sz="1800" b="1" noProof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美的无界联动体" panose="02000500000000000000" charset="-122"/>
                </a:endParaRPr>
              </a:p>
            </p:txBody>
          </p:sp>
        </p:grpSp>
        <p:sp>
          <p:nvSpPr>
            <p:cNvPr id="26643" name="Rectangle 57"/>
            <p:cNvSpPr/>
            <p:nvPr/>
          </p:nvSpPr>
          <p:spPr>
            <a:xfrm>
              <a:off x="5649279" y="4731512"/>
              <a:ext cx="1459231" cy="88485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25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美的无界联动体" panose="02000500000000000000" charset="-122"/>
                  <a:sym typeface="美的无界联动体" panose="02000500000000000000" charset="-122"/>
                </a:rPr>
                <a:t>团队管理 </a:t>
              </a:r>
              <a:endParaRPr lang="en-US" altLang="zh-CN" sz="825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美的无界联动体" panose="02000500000000000000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825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美的无界联动体" panose="02000500000000000000" charset="-122"/>
                  <a:sym typeface="美的无界联动体" panose="02000500000000000000" charset="-122"/>
                </a:rPr>
                <a:t>跨职能协作</a:t>
              </a:r>
              <a:endParaRPr lang="en-US" altLang="zh-CN" sz="825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美的无界联动体" panose="02000500000000000000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825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美的无界联动体" panose="02000500000000000000" charset="-122"/>
                  <a:sym typeface="美的无界联动体" panose="02000500000000000000" charset="-122"/>
                </a:rPr>
                <a:t>轮岗 </a:t>
              </a:r>
            </a:p>
          </p:txBody>
        </p:sp>
        <p:sp>
          <p:nvSpPr>
            <p:cNvPr id="26644" name="TextBox 58"/>
            <p:cNvSpPr txBox="1"/>
            <p:nvPr/>
          </p:nvSpPr>
          <p:spPr>
            <a:xfrm>
              <a:off x="5626419" y="4286853"/>
              <a:ext cx="2012315" cy="4924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r>
                <a:rPr lang="zh-CN" altLang="en-US" sz="1800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美的无界联动体" panose="02000500000000000000" charset="-122"/>
                  <a:sym typeface="美的无界联动体" panose="02000500000000000000" charset="-122"/>
                </a:rPr>
                <a:t>团队Leader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6660199" y="4731512"/>
              <a:ext cx="1101091" cy="88485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25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美的无界联动体" panose="02000500000000000000" charset="-122"/>
                  <a:sym typeface="美的无界联动体" panose="02000500000000000000" charset="-122"/>
                </a:rPr>
                <a:t>远航训练营</a:t>
              </a:r>
              <a:endParaRPr lang="zh-CN" altLang="en-US" sz="825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美的无界联动体" panose="02000500000000000000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825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美的无界联动体" panose="02000500000000000000" charset="-122"/>
                  <a:sym typeface="美的无界联动体" panose="02000500000000000000" charset="-122"/>
                </a:rPr>
                <a:t>ITD项目</a:t>
              </a:r>
              <a:endParaRPr lang="zh-CN" altLang="en-US" sz="825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美的无界联动体" panose="02000500000000000000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825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美的无界联动体" panose="02000500000000000000" charset="-122"/>
                  <a:sym typeface="美的无界联动体" panose="02000500000000000000" charset="-122"/>
                </a:rPr>
                <a:t>短期外派</a:t>
              </a:r>
            </a:p>
          </p:txBody>
        </p:sp>
      </p:grpSp>
      <p:grpSp>
        <p:nvGrpSpPr>
          <p:cNvPr id="39" name="组 38"/>
          <p:cNvGrpSpPr/>
          <p:nvPr/>
        </p:nvGrpSpPr>
        <p:grpSpPr>
          <a:xfrm>
            <a:off x="3862048" y="1766655"/>
            <a:ext cx="2074545" cy="959989"/>
            <a:chOff x="4796473" y="2321529"/>
            <a:chExt cx="2766060" cy="1279984"/>
          </a:xfrm>
        </p:grpSpPr>
        <p:sp>
          <p:nvSpPr>
            <p:cNvPr id="26646" name="Rectangle 60"/>
            <p:cNvSpPr/>
            <p:nvPr/>
          </p:nvSpPr>
          <p:spPr>
            <a:xfrm>
              <a:off x="5216844" y="2716656"/>
              <a:ext cx="1472565" cy="8848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25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美的无界联动体" panose="02000500000000000000" charset="-122"/>
                  <a:sym typeface="美的无界联动体" panose="02000500000000000000" charset="-122"/>
                </a:rPr>
                <a:t>轮岗机制</a:t>
              </a:r>
              <a:endParaRPr lang="en-US" altLang="zh-CN" sz="825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美的无界联动体" panose="02000500000000000000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825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美的无界联动体" panose="02000500000000000000" charset="-122"/>
                  <a:sym typeface="美的无界联动体" panose="02000500000000000000" charset="-122"/>
                </a:rPr>
                <a:t>兼任新业务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825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美的无界联动体" panose="02000500000000000000" charset="-122"/>
                  <a:sym typeface="美的无界联动体" panose="02000500000000000000" charset="-122"/>
                </a:rPr>
                <a:t>领航训练营</a:t>
              </a:r>
            </a:p>
          </p:txBody>
        </p:sp>
        <p:sp>
          <p:nvSpPr>
            <p:cNvPr id="26647" name="TextBox 61"/>
            <p:cNvSpPr txBox="1"/>
            <p:nvPr/>
          </p:nvSpPr>
          <p:spPr>
            <a:xfrm>
              <a:off x="5178744" y="2321529"/>
              <a:ext cx="2181860" cy="49244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r>
                <a:rPr lang="zh-CN" altLang="en-US" sz="1800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美的无界联动体" panose="02000500000000000000" charset="-122"/>
                  <a:sym typeface="美的无界联动体" panose="02000500000000000000" charset="-122"/>
                </a:rPr>
                <a:t>中高层管理者</a:t>
              </a:r>
            </a:p>
          </p:txBody>
        </p:sp>
        <p:sp>
          <p:nvSpPr>
            <p:cNvPr id="26653" name="Freeform 104"/>
            <p:cNvSpPr>
              <a:spLocks noEditPoints="1"/>
            </p:cNvSpPr>
            <p:nvPr/>
          </p:nvSpPr>
          <p:spPr>
            <a:xfrm>
              <a:off x="4796473" y="2345182"/>
              <a:ext cx="396240" cy="360045"/>
            </a:xfrm>
            <a:custGeom>
              <a:avLst/>
              <a:gdLst/>
              <a:ahLst/>
              <a:cxnLst>
                <a:cxn ang="0">
                  <a:pos x="547072808" y="101670785"/>
                </a:cxn>
                <a:cxn ang="0">
                  <a:pos x="547072808" y="45186681"/>
                </a:cxn>
                <a:cxn ang="0">
                  <a:pos x="535816469" y="13556605"/>
                </a:cxn>
                <a:cxn ang="0">
                  <a:pos x="497544614" y="0"/>
                </a:cxn>
                <a:cxn ang="0">
                  <a:pos x="481785439" y="4518367"/>
                </a:cxn>
                <a:cxn ang="0">
                  <a:pos x="457020591" y="29372395"/>
                </a:cxn>
                <a:cxn ang="0">
                  <a:pos x="454768423" y="101670785"/>
                </a:cxn>
                <a:cxn ang="0">
                  <a:pos x="245394805" y="45186681"/>
                </a:cxn>
                <a:cxn ang="0">
                  <a:pos x="240891969" y="29372395"/>
                </a:cxn>
                <a:cxn ang="0">
                  <a:pos x="216127121" y="4518367"/>
                </a:cxn>
                <a:cxn ang="0">
                  <a:pos x="195865110" y="0"/>
                </a:cxn>
                <a:cxn ang="0">
                  <a:pos x="164346759" y="13556605"/>
                </a:cxn>
                <a:cxn ang="0">
                  <a:pos x="150839752" y="45186681"/>
                </a:cxn>
                <a:cxn ang="0">
                  <a:pos x="38273355" y="101670785"/>
                </a:cxn>
                <a:cxn ang="0">
                  <a:pos x="20262011" y="106189152"/>
                </a:cxn>
                <a:cxn ang="0">
                  <a:pos x="4502835" y="122004942"/>
                </a:cxn>
                <a:cxn ang="0">
                  <a:pos x="0" y="648435344"/>
                </a:cxn>
                <a:cxn ang="0">
                  <a:pos x="4502835" y="659732766"/>
                </a:cxn>
                <a:cxn ang="0">
                  <a:pos x="20262011" y="680066923"/>
                </a:cxn>
                <a:cxn ang="0">
                  <a:pos x="661891374" y="680066923"/>
                </a:cxn>
                <a:cxn ang="0">
                  <a:pos x="677650549" y="680066923"/>
                </a:cxn>
                <a:cxn ang="0">
                  <a:pos x="693409725" y="659732766"/>
                </a:cxn>
                <a:cxn ang="0">
                  <a:pos x="697912560" y="140079915"/>
                </a:cxn>
                <a:cxn ang="0">
                  <a:pos x="693409725" y="122004942"/>
                </a:cxn>
                <a:cxn ang="0">
                  <a:pos x="677650549" y="106189152"/>
                </a:cxn>
                <a:cxn ang="0">
                  <a:pos x="661891374" y="101670785"/>
                </a:cxn>
                <a:cxn ang="0">
                  <a:pos x="326442851" y="352459723"/>
                </a:cxn>
                <a:cxn ang="0">
                  <a:pos x="216127121" y="257566490"/>
                </a:cxn>
                <a:cxn ang="0">
                  <a:pos x="371469709" y="257566490"/>
                </a:cxn>
                <a:cxn ang="0">
                  <a:pos x="481785439" y="352459723"/>
                </a:cxn>
                <a:cxn ang="0">
                  <a:pos x="371469709" y="257566490"/>
                </a:cxn>
                <a:cxn ang="0">
                  <a:pos x="168849595" y="352459723"/>
                </a:cxn>
                <a:cxn ang="0">
                  <a:pos x="69791706" y="257566490"/>
                </a:cxn>
                <a:cxn ang="0">
                  <a:pos x="168849595" y="402166276"/>
                </a:cxn>
                <a:cxn ang="0">
                  <a:pos x="69791706" y="472205482"/>
                </a:cxn>
                <a:cxn ang="0">
                  <a:pos x="168849595" y="402166276"/>
                </a:cxn>
                <a:cxn ang="0">
                  <a:pos x="326442851" y="402166276"/>
                </a:cxn>
                <a:cxn ang="0">
                  <a:pos x="216127121" y="472205482"/>
                </a:cxn>
                <a:cxn ang="0">
                  <a:pos x="326442851" y="517393666"/>
                </a:cxn>
                <a:cxn ang="0">
                  <a:pos x="216127121" y="610026213"/>
                </a:cxn>
                <a:cxn ang="0">
                  <a:pos x="326442851" y="517393666"/>
                </a:cxn>
                <a:cxn ang="0">
                  <a:pos x="481785439" y="517393666"/>
                </a:cxn>
                <a:cxn ang="0">
                  <a:pos x="371469709" y="610026213"/>
                </a:cxn>
                <a:cxn ang="0">
                  <a:pos x="371469709" y="472205482"/>
                </a:cxn>
                <a:cxn ang="0">
                  <a:pos x="481785439" y="402166276"/>
                </a:cxn>
                <a:cxn ang="0">
                  <a:pos x="371469709" y="472205482"/>
                </a:cxn>
                <a:cxn ang="0">
                  <a:pos x="628120854" y="402166276"/>
                </a:cxn>
                <a:cxn ang="0">
                  <a:pos x="531313633" y="472205482"/>
                </a:cxn>
                <a:cxn ang="0">
                  <a:pos x="531313633" y="352459723"/>
                </a:cxn>
                <a:cxn ang="0">
                  <a:pos x="628120854" y="257566490"/>
                </a:cxn>
                <a:cxn ang="0">
                  <a:pos x="531313633" y="352459723"/>
                </a:cxn>
                <a:cxn ang="0">
                  <a:pos x="168849595" y="517393666"/>
                </a:cxn>
                <a:cxn ang="0">
                  <a:pos x="69791706" y="610026213"/>
                </a:cxn>
                <a:cxn ang="0">
                  <a:pos x="531313633" y="610026213"/>
                </a:cxn>
                <a:cxn ang="0">
                  <a:pos x="628120854" y="517393666"/>
                </a:cxn>
                <a:cxn ang="0">
                  <a:pos x="531313633" y="610026213"/>
                </a:cxn>
              </a:cxnLst>
              <a:rect l="0" t="0" r="0" b="0"/>
              <a:pathLst>
                <a:path w="310" h="301">
                  <a:moveTo>
                    <a:pt x="294" y="45"/>
                  </a:moveTo>
                  <a:lnTo>
                    <a:pt x="243" y="45"/>
                  </a:lnTo>
                  <a:lnTo>
                    <a:pt x="243" y="20"/>
                  </a:lnTo>
                  <a:lnTo>
                    <a:pt x="241" y="13"/>
                  </a:lnTo>
                  <a:lnTo>
                    <a:pt x="238" y="6"/>
                  </a:lnTo>
                  <a:lnTo>
                    <a:pt x="231" y="2"/>
                  </a:lnTo>
                  <a:lnTo>
                    <a:pt x="221" y="0"/>
                  </a:lnTo>
                  <a:lnTo>
                    <a:pt x="214" y="2"/>
                  </a:lnTo>
                  <a:lnTo>
                    <a:pt x="207" y="6"/>
                  </a:lnTo>
                  <a:lnTo>
                    <a:pt x="203" y="13"/>
                  </a:lnTo>
                  <a:lnTo>
                    <a:pt x="202" y="20"/>
                  </a:lnTo>
                  <a:lnTo>
                    <a:pt x="202" y="45"/>
                  </a:lnTo>
                  <a:lnTo>
                    <a:pt x="109" y="45"/>
                  </a:lnTo>
                  <a:lnTo>
                    <a:pt x="109" y="20"/>
                  </a:lnTo>
                  <a:lnTo>
                    <a:pt x="107" y="13"/>
                  </a:lnTo>
                  <a:lnTo>
                    <a:pt x="102" y="6"/>
                  </a:lnTo>
                  <a:lnTo>
                    <a:pt x="96" y="2"/>
                  </a:lnTo>
                  <a:lnTo>
                    <a:pt x="87" y="0"/>
                  </a:lnTo>
                  <a:lnTo>
                    <a:pt x="80" y="2"/>
                  </a:lnTo>
                  <a:lnTo>
                    <a:pt x="73" y="6"/>
                  </a:lnTo>
                  <a:lnTo>
                    <a:pt x="69" y="13"/>
                  </a:lnTo>
                  <a:lnTo>
                    <a:pt x="67" y="20"/>
                  </a:lnTo>
                  <a:lnTo>
                    <a:pt x="67" y="45"/>
                  </a:lnTo>
                  <a:lnTo>
                    <a:pt x="17" y="45"/>
                  </a:lnTo>
                  <a:lnTo>
                    <a:pt x="9" y="47"/>
                  </a:lnTo>
                  <a:lnTo>
                    <a:pt x="4" y="51"/>
                  </a:lnTo>
                  <a:lnTo>
                    <a:pt x="2" y="54"/>
                  </a:lnTo>
                  <a:lnTo>
                    <a:pt x="0" y="62"/>
                  </a:lnTo>
                  <a:lnTo>
                    <a:pt x="0" y="287"/>
                  </a:lnTo>
                  <a:lnTo>
                    <a:pt x="2" y="292"/>
                  </a:lnTo>
                  <a:lnTo>
                    <a:pt x="4" y="297"/>
                  </a:lnTo>
                  <a:lnTo>
                    <a:pt x="9" y="301"/>
                  </a:lnTo>
                  <a:lnTo>
                    <a:pt x="17" y="301"/>
                  </a:lnTo>
                  <a:lnTo>
                    <a:pt x="294" y="301"/>
                  </a:lnTo>
                  <a:lnTo>
                    <a:pt x="301" y="301"/>
                  </a:lnTo>
                  <a:lnTo>
                    <a:pt x="305" y="297"/>
                  </a:lnTo>
                  <a:lnTo>
                    <a:pt x="308" y="292"/>
                  </a:lnTo>
                  <a:lnTo>
                    <a:pt x="310" y="287"/>
                  </a:lnTo>
                  <a:lnTo>
                    <a:pt x="310" y="62"/>
                  </a:lnTo>
                  <a:lnTo>
                    <a:pt x="308" y="54"/>
                  </a:lnTo>
                  <a:lnTo>
                    <a:pt x="305" y="51"/>
                  </a:lnTo>
                  <a:lnTo>
                    <a:pt x="301" y="47"/>
                  </a:lnTo>
                  <a:lnTo>
                    <a:pt x="294" y="45"/>
                  </a:lnTo>
                  <a:close/>
                  <a:moveTo>
                    <a:pt x="145" y="114"/>
                  </a:moveTo>
                  <a:lnTo>
                    <a:pt x="145" y="156"/>
                  </a:lnTo>
                  <a:lnTo>
                    <a:pt x="96" y="156"/>
                  </a:lnTo>
                  <a:lnTo>
                    <a:pt x="96" y="114"/>
                  </a:lnTo>
                  <a:lnTo>
                    <a:pt x="145" y="114"/>
                  </a:lnTo>
                  <a:close/>
                  <a:moveTo>
                    <a:pt x="165" y="114"/>
                  </a:moveTo>
                  <a:lnTo>
                    <a:pt x="214" y="114"/>
                  </a:lnTo>
                  <a:lnTo>
                    <a:pt x="214" y="156"/>
                  </a:lnTo>
                  <a:lnTo>
                    <a:pt x="165" y="156"/>
                  </a:lnTo>
                  <a:lnTo>
                    <a:pt x="165" y="114"/>
                  </a:lnTo>
                  <a:close/>
                  <a:moveTo>
                    <a:pt x="75" y="114"/>
                  </a:moveTo>
                  <a:lnTo>
                    <a:pt x="75" y="156"/>
                  </a:lnTo>
                  <a:lnTo>
                    <a:pt x="31" y="156"/>
                  </a:lnTo>
                  <a:lnTo>
                    <a:pt x="31" y="114"/>
                  </a:lnTo>
                  <a:lnTo>
                    <a:pt x="75" y="114"/>
                  </a:lnTo>
                  <a:close/>
                  <a:moveTo>
                    <a:pt x="75" y="178"/>
                  </a:moveTo>
                  <a:lnTo>
                    <a:pt x="75" y="209"/>
                  </a:lnTo>
                  <a:lnTo>
                    <a:pt x="31" y="209"/>
                  </a:lnTo>
                  <a:lnTo>
                    <a:pt x="31" y="178"/>
                  </a:lnTo>
                  <a:lnTo>
                    <a:pt x="75" y="178"/>
                  </a:lnTo>
                  <a:close/>
                  <a:moveTo>
                    <a:pt x="96" y="178"/>
                  </a:moveTo>
                  <a:lnTo>
                    <a:pt x="145" y="178"/>
                  </a:lnTo>
                  <a:lnTo>
                    <a:pt x="145" y="209"/>
                  </a:lnTo>
                  <a:lnTo>
                    <a:pt x="96" y="209"/>
                  </a:lnTo>
                  <a:lnTo>
                    <a:pt x="96" y="178"/>
                  </a:lnTo>
                  <a:close/>
                  <a:moveTo>
                    <a:pt x="145" y="229"/>
                  </a:moveTo>
                  <a:lnTo>
                    <a:pt x="145" y="270"/>
                  </a:lnTo>
                  <a:lnTo>
                    <a:pt x="96" y="270"/>
                  </a:lnTo>
                  <a:lnTo>
                    <a:pt x="96" y="229"/>
                  </a:lnTo>
                  <a:lnTo>
                    <a:pt x="145" y="229"/>
                  </a:lnTo>
                  <a:close/>
                  <a:moveTo>
                    <a:pt x="165" y="229"/>
                  </a:moveTo>
                  <a:lnTo>
                    <a:pt x="214" y="229"/>
                  </a:lnTo>
                  <a:lnTo>
                    <a:pt x="214" y="270"/>
                  </a:lnTo>
                  <a:lnTo>
                    <a:pt x="165" y="270"/>
                  </a:lnTo>
                  <a:lnTo>
                    <a:pt x="165" y="229"/>
                  </a:lnTo>
                  <a:close/>
                  <a:moveTo>
                    <a:pt x="165" y="209"/>
                  </a:moveTo>
                  <a:lnTo>
                    <a:pt x="165" y="178"/>
                  </a:lnTo>
                  <a:lnTo>
                    <a:pt x="214" y="178"/>
                  </a:lnTo>
                  <a:lnTo>
                    <a:pt x="214" y="209"/>
                  </a:lnTo>
                  <a:lnTo>
                    <a:pt x="165" y="209"/>
                  </a:lnTo>
                  <a:close/>
                  <a:moveTo>
                    <a:pt x="236" y="178"/>
                  </a:moveTo>
                  <a:lnTo>
                    <a:pt x="279" y="178"/>
                  </a:lnTo>
                  <a:lnTo>
                    <a:pt x="279" y="209"/>
                  </a:lnTo>
                  <a:lnTo>
                    <a:pt x="236" y="209"/>
                  </a:lnTo>
                  <a:lnTo>
                    <a:pt x="236" y="178"/>
                  </a:lnTo>
                  <a:close/>
                  <a:moveTo>
                    <a:pt x="236" y="156"/>
                  </a:moveTo>
                  <a:lnTo>
                    <a:pt x="236" y="114"/>
                  </a:lnTo>
                  <a:lnTo>
                    <a:pt x="279" y="114"/>
                  </a:lnTo>
                  <a:lnTo>
                    <a:pt x="279" y="156"/>
                  </a:lnTo>
                  <a:lnTo>
                    <a:pt x="236" y="156"/>
                  </a:lnTo>
                  <a:close/>
                  <a:moveTo>
                    <a:pt x="31" y="229"/>
                  </a:moveTo>
                  <a:lnTo>
                    <a:pt x="75" y="229"/>
                  </a:lnTo>
                  <a:lnTo>
                    <a:pt x="75" y="270"/>
                  </a:lnTo>
                  <a:lnTo>
                    <a:pt x="31" y="270"/>
                  </a:lnTo>
                  <a:lnTo>
                    <a:pt x="31" y="229"/>
                  </a:lnTo>
                  <a:close/>
                  <a:moveTo>
                    <a:pt x="236" y="270"/>
                  </a:moveTo>
                  <a:lnTo>
                    <a:pt x="236" y="229"/>
                  </a:lnTo>
                  <a:lnTo>
                    <a:pt x="279" y="229"/>
                  </a:lnTo>
                  <a:lnTo>
                    <a:pt x="279" y="270"/>
                  </a:lnTo>
                  <a:lnTo>
                    <a:pt x="236" y="27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 sz="1013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美的无界联动体" panose="02000500000000000000" charset="-122"/>
              </a:endParaRPr>
            </a:p>
          </p:txBody>
        </p:sp>
        <p:sp>
          <p:nvSpPr>
            <p:cNvPr id="20" name="Rectangle 60"/>
            <p:cNvSpPr/>
            <p:nvPr/>
          </p:nvSpPr>
          <p:spPr>
            <a:xfrm>
              <a:off x="6089968" y="2716657"/>
              <a:ext cx="1472565" cy="63094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825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美的无界联动体" panose="02000500000000000000" charset="-122"/>
                  <a:sym typeface="美的无界联动体" panose="02000500000000000000" charset="-122"/>
                </a:rPr>
                <a:t>EMBA/EDP</a:t>
              </a:r>
              <a:endParaRPr lang="en-US" altLang="zh-CN" sz="825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美的无界联动体" panose="02000500000000000000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825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美的无界联动体" panose="02000500000000000000" charset="-122"/>
                  <a:sym typeface="美的无界联动体" panose="02000500000000000000" charset="-122"/>
                </a:rPr>
                <a:t>游学及标杆学习</a:t>
              </a:r>
            </a:p>
          </p:txBody>
        </p:sp>
      </p:grpSp>
      <p:grpSp>
        <p:nvGrpSpPr>
          <p:cNvPr id="43" name="组 42"/>
          <p:cNvGrpSpPr/>
          <p:nvPr/>
        </p:nvGrpSpPr>
        <p:grpSpPr>
          <a:xfrm>
            <a:off x="6520476" y="1778680"/>
            <a:ext cx="1973104" cy="968443"/>
            <a:chOff x="8615363" y="2337562"/>
            <a:chExt cx="2630805" cy="1291258"/>
          </a:xfrm>
        </p:grpSpPr>
        <p:sp>
          <p:nvSpPr>
            <p:cNvPr id="26649" name="Rectangle 63"/>
            <p:cNvSpPr/>
            <p:nvPr/>
          </p:nvSpPr>
          <p:spPr>
            <a:xfrm>
              <a:off x="8615363" y="2743962"/>
              <a:ext cx="1534160" cy="88485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25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美的无界联动体" panose="02000500000000000000" charset="-122"/>
                  <a:sym typeface="美的无界联动体" panose="02000500000000000000" charset="-122"/>
                </a:rPr>
                <a:t>专业工作开发</a:t>
              </a:r>
              <a:endParaRPr lang="en-US" altLang="zh-CN" sz="825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美的无界联动体" panose="02000500000000000000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825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美的无界联动体" panose="02000500000000000000" charset="-122"/>
                  <a:sym typeface="美的无界联动体" panose="02000500000000000000" charset="-122"/>
                </a:rPr>
                <a:t>内部授课</a:t>
              </a:r>
              <a:endParaRPr lang="en-US" altLang="zh-CN" sz="825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美的无界联动体" panose="02000500000000000000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825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美的无界联动体" panose="02000500000000000000" charset="-122"/>
                  <a:sym typeface="美的无界联动体" panose="02000500000000000000" charset="-122"/>
                </a:rPr>
                <a:t>统筹集团重点项目</a:t>
              </a:r>
            </a:p>
          </p:txBody>
        </p:sp>
        <p:sp>
          <p:nvSpPr>
            <p:cNvPr id="26650" name="TextBox 64"/>
            <p:cNvSpPr txBox="1"/>
            <p:nvPr/>
          </p:nvSpPr>
          <p:spPr>
            <a:xfrm>
              <a:off x="9220899" y="2345023"/>
              <a:ext cx="1704974" cy="49244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>
              <a:spAutoFit/>
            </a:bodyPr>
            <a:lstStyle/>
            <a:p>
              <a:pPr algn="l">
                <a:buNone/>
              </a:pPr>
              <a:r>
                <a:rPr lang="zh-CN" altLang="en-US" sz="1800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美的无界联动体" panose="02000500000000000000" charset="-122"/>
                  <a:sym typeface="美的无界联动体" panose="02000500000000000000" charset="-122"/>
                </a:rPr>
                <a:t>领域专家</a:t>
              </a:r>
            </a:p>
          </p:txBody>
        </p:sp>
        <p:grpSp>
          <p:nvGrpSpPr>
            <p:cNvPr id="211" name="Group 85"/>
            <p:cNvGrpSpPr/>
            <p:nvPr/>
          </p:nvGrpSpPr>
          <p:grpSpPr>
            <a:xfrm>
              <a:off x="8897048" y="2337562"/>
              <a:ext cx="323850" cy="431800"/>
              <a:chOff x="6234520" y="3734191"/>
              <a:chExt cx="315602" cy="419419"/>
            </a:xfrm>
            <a:solidFill>
              <a:schemeClr val="bg1"/>
            </a:solidFill>
          </p:grpSpPr>
          <p:sp>
            <p:nvSpPr>
              <p:cNvPr id="212" name="Freeform 108"/>
              <p:cNvSpPr>
                <a:spLocks noEditPoints="1"/>
              </p:cNvSpPr>
              <p:nvPr/>
            </p:nvSpPr>
            <p:spPr bwMode="auto">
              <a:xfrm>
                <a:off x="6234520" y="3734191"/>
                <a:ext cx="315602" cy="419419"/>
              </a:xfrm>
              <a:custGeom>
                <a:avLst/>
                <a:gdLst/>
                <a:ahLst/>
                <a:cxnLst>
                  <a:cxn ang="0">
                    <a:pos x="136" y="2"/>
                  </a:cxn>
                  <a:cxn ang="0">
                    <a:pos x="92" y="13"/>
                  </a:cxn>
                  <a:cxn ang="0">
                    <a:pos x="56" y="35"/>
                  </a:cxn>
                  <a:cxn ang="0">
                    <a:pos x="25" y="67"/>
                  </a:cxn>
                  <a:cxn ang="0">
                    <a:pos x="7" y="107"/>
                  </a:cxn>
                  <a:cxn ang="0">
                    <a:pos x="0" y="153"/>
                  </a:cxn>
                  <a:cxn ang="0">
                    <a:pos x="5" y="187"/>
                  </a:cxn>
                  <a:cxn ang="0">
                    <a:pos x="25" y="236"/>
                  </a:cxn>
                  <a:cxn ang="0">
                    <a:pos x="63" y="274"/>
                  </a:cxn>
                  <a:cxn ang="0">
                    <a:pos x="69" y="278"/>
                  </a:cxn>
                  <a:cxn ang="0">
                    <a:pos x="76" y="301"/>
                  </a:cxn>
                  <a:cxn ang="0">
                    <a:pos x="76" y="354"/>
                  </a:cxn>
                  <a:cxn ang="0">
                    <a:pos x="83" y="372"/>
                  </a:cxn>
                  <a:cxn ang="0">
                    <a:pos x="140" y="401"/>
                  </a:cxn>
                  <a:cxn ang="0">
                    <a:pos x="150" y="405"/>
                  </a:cxn>
                  <a:cxn ang="0">
                    <a:pos x="214" y="376"/>
                  </a:cxn>
                  <a:cxn ang="0">
                    <a:pos x="225" y="367"/>
                  </a:cxn>
                  <a:cxn ang="0">
                    <a:pos x="228" y="303"/>
                  </a:cxn>
                  <a:cxn ang="0">
                    <a:pos x="230" y="289"/>
                  </a:cxn>
                  <a:cxn ang="0">
                    <a:pos x="243" y="270"/>
                  </a:cxn>
                  <a:cxn ang="0">
                    <a:pos x="261" y="256"/>
                  </a:cxn>
                  <a:cxn ang="0">
                    <a:pos x="288" y="216"/>
                  </a:cxn>
                  <a:cxn ang="0">
                    <a:pos x="301" y="169"/>
                  </a:cxn>
                  <a:cxn ang="0">
                    <a:pos x="301" y="136"/>
                  </a:cxn>
                  <a:cxn ang="0">
                    <a:pos x="290" y="93"/>
                  </a:cxn>
                  <a:cxn ang="0">
                    <a:pos x="268" y="57"/>
                  </a:cxn>
                  <a:cxn ang="0">
                    <a:pos x="236" y="28"/>
                  </a:cxn>
                  <a:cxn ang="0">
                    <a:pos x="196" y="8"/>
                  </a:cxn>
                  <a:cxn ang="0">
                    <a:pos x="150" y="0"/>
                  </a:cxn>
                  <a:cxn ang="0">
                    <a:pos x="100" y="354"/>
                  </a:cxn>
                  <a:cxn ang="0">
                    <a:pos x="203" y="303"/>
                  </a:cxn>
                  <a:cxn ang="0">
                    <a:pos x="100" y="303"/>
                  </a:cxn>
                  <a:cxn ang="0">
                    <a:pos x="203" y="303"/>
                  </a:cxn>
                  <a:cxn ang="0">
                    <a:pos x="230" y="249"/>
                  </a:cxn>
                  <a:cxn ang="0">
                    <a:pos x="210" y="270"/>
                  </a:cxn>
                  <a:cxn ang="0">
                    <a:pos x="96" y="278"/>
                  </a:cxn>
                  <a:cxn ang="0">
                    <a:pos x="85" y="260"/>
                  </a:cxn>
                  <a:cxn ang="0">
                    <a:pos x="67" y="245"/>
                  </a:cxn>
                  <a:cxn ang="0">
                    <a:pos x="40" y="211"/>
                  </a:cxn>
                  <a:cxn ang="0">
                    <a:pos x="27" y="167"/>
                  </a:cxn>
                  <a:cxn ang="0">
                    <a:pos x="25" y="140"/>
                  </a:cxn>
                  <a:cxn ang="0">
                    <a:pos x="36" y="104"/>
                  </a:cxn>
                  <a:cxn ang="0">
                    <a:pos x="54" y="71"/>
                  </a:cxn>
                  <a:cxn ang="0">
                    <a:pos x="82" y="47"/>
                  </a:cxn>
                  <a:cxn ang="0">
                    <a:pos x="114" y="31"/>
                  </a:cxn>
                  <a:cxn ang="0">
                    <a:pos x="150" y="26"/>
                  </a:cxn>
                  <a:cxn ang="0">
                    <a:pos x="176" y="29"/>
                  </a:cxn>
                  <a:cxn ang="0">
                    <a:pos x="212" y="42"/>
                  </a:cxn>
                  <a:cxn ang="0">
                    <a:pos x="239" y="64"/>
                  </a:cxn>
                  <a:cxn ang="0">
                    <a:pos x="261" y="93"/>
                  </a:cxn>
                  <a:cxn ang="0">
                    <a:pos x="274" y="127"/>
                  </a:cxn>
                  <a:cxn ang="0">
                    <a:pos x="277" y="153"/>
                  </a:cxn>
                  <a:cxn ang="0">
                    <a:pos x="270" y="192"/>
                  </a:cxn>
                  <a:cxn ang="0">
                    <a:pos x="250" y="229"/>
                  </a:cxn>
                  <a:cxn ang="0">
                    <a:pos x="232" y="249"/>
                  </a:cxn>
                </a:cxnLst>
                <a:rect l="0" t="0" r="r" b="b"/>
                <a:pathLst>
                  <a:path w="303" h="405">
                    <a:moveTo>
                      <a:pt x="150" y="0"/>
                    </a:moveTo>
                    <a:lnTo>
                      <a:pt x="150" y="0"/>
                    </a:lnTo>
                    <a:lnTo>
                      <a:pt x="136" y="2"/>
                    </a:lnTo>
                    <a:lnTo>
                      <a:pt x="121" y="4"/>
                    </a:lnTo>
                    <a:lnTo>
                      <a:pt x="107" y="8"/>
                    </a:lnTo>
                    <a:lnTo>
                      <a:pt x="92" y="13"/>
                    </a:lnTo>
                    <a:lnTo>
                      <a:pt x="80" y="18"/>
                    </a:lnTo>
                    <a:lnTo>
                      <a:pt x="67" y="28"/>
                    </a:lnTo>
                    <a:lnTo>
                      <a:pt x="56" y="35"/>
                    </a:lnTo>
                    <a:lnTo>
                      <a:pt x="45" y="46"/>
                    </a:lnTo>
                    <a:lnTo>
                      <a:pt x="34" y="57"/>
                    </a:lnTo>
                    <a:lnTo>
                      <a:pt x="25" y="67"/>
                    </a:lnTo>
                    <a:lnTo>
                      <a:pt x="18" y="80"/>
                    </a:lnTo>
                    <a:lnTo>
                      <a:pt x="13" y="93"/>
                    </a:lnTo>
                    <a:lnTo>
                      <a:pt x="7" y="107"/>
                    </a:lnTo>
                    <a:lnTo>
                      <a:pt x="4" y="122"/>
                    </a:lnTo>
                    <a:lnTo>
                      <a:pt x="2" y="136"/>
                    </a:lnTo>
                    <a:lnTo>
                      <a:pt x="0" y="153"/>
                    </a:lnTo>
                    <a:lnTo>
                      <a:pt x="0" y="153"/>
                    </a:lnTo>
                    <a:lnTo>
                      <a:pt x="2" y="171"/>
                    </a:lnTo>
                    <a:lnTo>
                      <a:pt x="5" y="187"/>
                    </a:lnTo>
                    <a:lnTo>
                      <a:pt x="9" y="205"/>
                    </a:lnTo>
                    <a:lnTo>
                      <a:pt x="16" y="221"/>
                    </a:lnTo>
                    <a:lnTo>
                      <a:pt x="25" y="236"/>
                    </a:lnTo>
                    <a:lnTo>
                      <a:pt x="36" y="251"/>
                    </a:lnTo>
                    <a:lnTo>
                      <a:pt x="49" y="263"/>
                    </a:lnTo>
                    <a:lnTo>
                      <a:pt x="63" y="274"/>
                    </a:lnTo>
                    <a:lnTo>
                      <a:pt x="65" y="276"/>
                    </a:lnTo>
                    <a:lnTo>
                      <a:pt x="65" y="276"/>
                    </a:lnTo>
                    <a:lnTo>
                      <a:pt x="69" y="278"/>
                    </a:lnTo>
                    <a:lnTo>
                      <a:pt x="71" y="281"/>
                    </a:lnTo>
                    <a:lnTo>
                      <a:pt x="74" y="290"/>
                    </a:lnTo>
                    <a:lnTo>
                      <a:pt x="76" y="301"/>
                    </a:lnTo>
                    <a:lnTo>
                      <a:pt x="76" y="303"/>
                    </a:lnTo>
                    <a:lnTo>
                      <a:pt x="76" y="354"/>
                    </a:lnTo>
                    <a:lnTo>
                      <a:pt x="76" y="354"/>
                    </a:lnTo>
                    <a:lnTo>
                      <a:pt x="76" y="359"/>
                    </a:lnTo>
                    <a:lnTo>
                      <a:pt x="80" y="367"/>
                    </a:lnTo>
                    <a:lnTo>
                      <a:pt x="83" y="372"/>
                    </a:lnTo>
                    <a:lnTo>
                      <a:pt x="89" y="376"/>
                    </a:lnTo>
                    <a:lnTo>
                      <a:pt x="140" y="401"/>
                    </a:lnTo>
                    <a:lnTo>
                      <a:pt x="140" y="401"/>
                    </a:lnTo>
                    <a:lnTo>
                      <a:pt x="145" y="403"/>
                    </a:lnTo>
                    <a:lnTo>
                      <a:pt x="150" y="405"/>
                    </a:lnTo>
                    <a:lnTo>
                      <a:pt x="150" y="405"/>
                    </a:lnTo>
                    <a:lnTo>
                      <a:pt x="158" y="403"/>
                    </a:lnTo>
                    <a:lnTo>
                      <a:pt x="163" y="401"/>
                    </a:lnTo>
                    <a:lnTo>
                      <a:pt x="214" y="376"/>
                    </a:lnTo>
                    <a:lnTo>
                      <a:pt x="214" y="376"/>
                    </a:lnTo>
                    <a:lnTo>
                      <a:pt x="219" y="372"/>
                    </a:lnTo>
                    <a:lnTo>
                      <a:pt x="225" y="367"/>
                    </a:lnTo>
                    <a:lnTo>
                      <a:pt x="227" y="359"/>
                    </a:lnTo>
                    <a:lnTo>
                      <a:pt x="228" y="354"/>
                    </a:lnTo>
                    <a:lnTo>
                      <a:pt x="228" y="303"/>
                    </a:lnTo>
                    <a:lnTo>
                      <a:pt x="228" y="303"/>
                    </a:lnTo>
                    <a:lnTo>
                      <a:pt x="228" y="296"/>
                    </a:lnTo>
                    <a:lnTo>
                      <a:pt x="230" y="289"/>
                    </a:lnTo>
                    <a:lnTo>
                      <a:pt x="236" y="278"/>
                    </a:lnTo>
                    <a:lnTo>
                      <a:pt x="241" y="272"/>
                    </a:lnTo>
                    <a:lnTo>
                      <a:pt x="243" y="270"/>
                    </a:lnTo>
                    <a:lnTo>
                      <a:pt x="248" y="267"/>
                    </a:lnTo>
                    <a:lnTo>
                      <a:pt x="248" y="267"/>
                    </a:lnTo>
                    <a:lnTo>
                      <a:pt x="261" y="256"/>
                    </a:lnTo>
                    <a:lnTo>
                      <a:pt x="272" y="243"/>
                    </a:lnTo>
                    <a:lnTo>
                      <a:pt x="281" y="231"/>
                    </a:lnTo>
                    <a:lnTo>
                      <a:pt x="288" y="216"/>
                    </a:lnTo>
                    <a:lnTo>
                      <a:pt x="294" y="200"/>
                    </a:lnTo>
                    <a:lnTo>
                      <a:pt x="299" y="185"/>
                    </a:lnTo>
                    <a:lnTo>
                      <a:pt x="301" y="169"/>
                    </a:lnTo>
                    <a:lnTo>
                      <a:pt x="303" y="153"/>
                    </a:lnTo>
                    <a:lnTo>
                      <a:pt x="303" y="153"/>
                    </a:lnTo>
                    <a:lnTo>
                      <a:pt x="301" y="136"/>
                    </a:lnTo>
                    <a:lnTo>
                      <a:pt x="299" y="122"/>
                    </a:lnTo>
                    <a:lnTo>
                      <a:pt x="295" y="107"/>
                    </a:lnTo>
                    <a:lnTo>
                      <a:pt x="290" y="93"/>
                    </a:lnTo>
                    <a:lnTo>
                      <a:pt x="285" y="80"/>
                    </a:lnTo>
                    <a:lnTo>
                      <a:pt x="275" y="67"/>
                    </a:lnTo>
                    <a:lnTo>
                      <a:pt x="268" y="57"/>
                    </a:lnTo>
                    <a:lnTo>
                      <a:pt x="257" y="46"/>
                    </a:lnTo>
                    <a:lnTo>
                      <a:pt x="246" y="35"/>
                    </a:lnTo>
                    <a:lnTo>
                      <a:pt x="236" y="28"/>
                    </a:lnTo>
                    <a:lnTo>
                      <a:pt x="223" y="18"/>
                    </a:lnTo>
                    <a:lnTo>
                      <a:pt x="210" y="13"/>
                    </a:lnTo>
                    <a:lnTo>
                      <a:pt x="196" y="8"/>
                    </a:lnTo>
                    <a:lnTo>
                      <a:pt x="181" y="4"/>
                    </a:lnTo>
                    <a:lnTo>
                      <a:pt x="167" y="2"/>
                    </a:lnTo>
                    <a:lnTo>
                      <a:pt x="150" y="0"/>
                    </a:lnTo>
                    <a:lnTo>
                      <a:pt x="150" y="0"/>
                    </a:lnTo>
                    <a:close/>
                    <a:moveTo>
                      <a:pt x="150" y="379"/>
                    </a:moveTo>
                    <a:lnTo>
                      <a:pt x="100" y="354"/>
                    </a:lnTo>
                    <a:lnTo>
                      <a:pt x="203" y="354"/>
                    </a:lnTo>
                    <a:lnTo>
                      <a:pt x="150" y="379"/>
                    </a:lnTo>
                    <a:close/>
                    <a:moveTo>
                      <a:pt x="203" y="303"/>
                    </a:moveTo>
                    <a:lnTo>
                      <a:pt x="203" y="328"/>
                    </a:lnTo>
                    <a:lnTo>
                      <a:pt x="100" y="328"/>
                    </a:lnTo>
                    <a:lnTo>
                      <a:pt x="100" y="303"/>
                    </a:lnTo>
                    <a:lnTo>
                      <a:pt x="100" y="303"/>
                    </a:lnTo>
                    <a:lnTo>
                      <a:pt x="203" y="303"/>
                    </a:lnTo>
                    <a:lnTo>
                      <a:pt x="203" y="303"/>
                    </a:lnTo>
                    <a:close/>
                    <a:moveTo>
                      <a:pt x="232" y="249"/>
                    </a:moveTo>
                    <a:lnTo>
                      <a:pt x="232" y="249"/>
                    </a:lnTo>
                    <a:lnTo>
                      <a:pt x="230" y="249"/>
                    </a:lnTo>
                    <a:lnTo>
                      <a:pt x="223" y="254"/>
                    </a:lnTo>
                    <a:lnTo>
                      <a:pt x="214" y="263"/>
                    </a:lnTo>
                    <a:lnTo>
                      <a:pt x="210" y="270"/>
                    </a:lnTo>
                    <a:lnTo>
                      <a:pt x="207" y="278"/>
                    </a:lnTo>
                    <a:lnTo>
                      <a:pt x="96" y="278"/>
                    </a:lnTo>
                    <a:lnTo>
                      <a:pt x="96" y="278"/>
                    </a:lnTo>
                    <a:lnTo>
                      <a:pt x="94" y="270"/>
                    </a:lnTo>
                    <a:lnTo>
                      <a:pt x="91" y="265"/>
                    </a:lnTo>
                    <a:lnTo>
                      <a:pt x="85" y="260"/>
                    </a:lnTo>
                    <a:lnTo>
                      <a:pt x="78" y="254"/>
                    </a:lnTo>
                    <a:lnTo>
                      <a:pt x="78" y="254"/>
                    </a:lnTo>
                    <a:lnTo>
                      <a:pt x="67" y="245"/>
                    </a:lnTo>
                    <a:lnTo>
                      <a:pt x="56" y="234"/>
                    </a:lnTo>
                    <a:lnTo>
                      <a:pt x="47" y="223"/>
                    </a:lnTo>
                    <a:lnTo>
                      <a:pt x="40" y="211"/>
                    </a:lnTo>
                    <a:lnTo>
                      <a:pt x="34" y="196"/>
                    </a:lnTo>
                    <a:lnTo>
                      <a:pt x="29" y="182"/>
                    </a:lnTo>
                    <a:lnTo>
                      <a:pt x="27" y="167"/>
                    </a:lnTo>
                    <a:lnTo>
                      <a:pt x="25" y="153"/>
                    </a:lnTo>
                    <a:lnTo>
                      <a:pt x="25" y="153"/>
                    </a:lnTo>
                    <a:lnTo>
                      <a:pt x="25" y="140"/>
                    </a:lnTo>
                    <a:lnTo>
                      <a:pt x="27" y="127"/>
                    </a:lnTo>
                    <a:lnTo>
                      <a:pt x="31" y="115"/>
                    </a:lnTo>
                    <a:lnTo>
                      <a:pt x="36" y="104"/>
                    </a:lnTo>
                    <a:lnTo>
                      <a:pt x="40" y="93"/>
                    </a:lnTo>
                    <a:lnTo>
                      <a:pt x="47" y="82"/>
                    </a:lnTo>
                    <a:lnTo>
                      <a:pt x="54" y="71"/>
                    </a:lnTo>
                    <a:lnTo>
                      <a:pt x="62" y="64"/>
                    </a:lnTo>
                    <a:lnTo>
                      <a:pt x="71" y="55"/>
                    </a:lnTo>
                    <a:lnTo>
                      <a:pt x="82" y="47"/>
                    </a:lnTo>
                    <a:lnTo>
                      <a:pt x="91" y="42"/>
                    </a:lnTo>
                    <a:lnTo>
                      <a:pt x="101" y="37"/>
                    </a:lnTo>
                    <a:lnTo>
                      <a:pt x="114" y="31"/>
                    </a:lnTo>
                    <a:lnTo>
                      <a:pt x="125" y="29"/>
                    </a:lnTo>
                    <a:lnTo>
                      <a:pt x="138" y="28"/>
                    </a:lnTo>
                    <a:lnTo>
                      <a:pt x="150" y="26"/>
                    </a:lnTo>
                    <a:lnTo>
                      <a:pt x="150" y="26"/>
                    </a:lnTo>
                    <a:lnTo>
                      <a:pt x="165" y="28"/>
                    </a:lnTo>
                    <a:lnTo>
                      <a:pt x="176" y="29"/>
                    </a:lnTo>
                    <a:lnTo>
                      <a:pt x="188" y="31"/>
                    </a:lnTo>
                    <a:lnTo>
                      <a:pt x="199" y="37"/>
                    </a:lnTo>
                    <a:lnTo>
                      <a:pt x="212" y="42"/>
                    </a:lnTo>
                    <a:lnTo>
                      <a:pt x="221" y="47"/>
                    </a:lnTo>
                    <a:lnTo>
                      <a:pt x="232" y="55"/>
                    </a:lnTo>
                    <a:lnTo>
                      <a:pt x="239" y="64"/>
                    </a:lnTo>
                    <a:lnTo>
                      <a:pt x="248" y="71"/>
                    </a:lnTo>
                    <a:lnTo>
                      <a:pt x="256" y="82"/>
                    </a:lnTo>
                    <a:lnTo>
                      <a:pt x="261" y="93"/>
                    </a:lnTo>
                    <a:lnTo>
                      <a:pt x="266" y="104"/>
                    </a:lnTo>
                    <a:lnTo>
                      <a:pt x="272" y="115"/>
                    </a:lnTo>
                    <a:lnTo>
                      <a:pt x="274" y="127"/>
                    </a:lnTo>
                    <a:lnTo>
                      <a:pt x="275" y="140"/>
                    </a:lnTo>
                    <a:lnTo>
                      <a:pt x="277" y="153"/>
                    </a:lnTo>
                    <a:lnTo>
                      <a:pt x="277" y="153"/>
                    </a:lnTo>
                    <a:lnTo>
                      <a:pt x="275" y="165"/>
                    </a:lnTo>
                    <a:lnTo>
                      <a:pt x="274" y="180"/>
                    </a:lnTo>
                    <a:lnTo>
                      <a:pt x="270" y="192"/>
                    </a:lnTo>
                    <a:lnTo>
                      <a:pt x="265" y="205"/>
                    </a:lnTo>
                    <a:lnTo>
                      <a:pt x="259" y="218"/>
                    </a:lnTo>
                    <a:lnTo>
                      <a:pt x="250" y="229"/>
                    </a:lnTo>
                    <a:lnTo>
                      <a:pt x="243" y="240"/>
                    </a:lnTo>
                    <a:lnTo>
                      <a:pt x="232" y="249"/>
                    </a:lnTo>
                    <a:lnTo>
                      <a:pt x="232" y="249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lIns="91440" tIns="45720" rIns="91440" bIns="45720"/>
              <a:lstStyle/>
              <a:p>
                <a:pPr hangingPunct="1">
                  <a:defRPr/>
                </a:pPr>
                <a:endParaRPr lang="en-US" sz="1800" b="1" noProof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美的无界联动体" panose="02000500000000000000" charset="-122"/>
                </a:endParaRPr>
              </a:p>
            </p:txBody>
          </p:sp>
          <p:sp>
            <p:nvSpPr>
              <p:cNvPr id="213" name="Freeform 109"/>
              <p:cNvSpPr/>
              <p:nvPr/>
            </p:nvSpPr>
            <p:spPr bwMode="auto">
              <a:xfrm>
                <a:off x="6374502" y="3788176"/>
                <a:ext cx="103817" cy="103817"/>
              </a:xfrm>
              <a:custGeom>
                <a:avLst/>
                <a:gdLst/>
                <a:ahLst/>
                <a:cxnLst>
                  <a:cxn ang="0">
                    <a:pos x="13" y="0"/>
                  </a:cxn>
                  <a:cxn ang="0">
                    <a:pos x="13" y="0"/>
                  </a:cxn>
                  <a:cxn ang="0">
                    <a:pos x="9" y="2"/>
                  </a:cxn>
                  <a:cxn ang="0">
                    <a:pos x="4" y="4"/>
                  </a:cxn>
                  <a:cxn ang="0">
                    <a:pos x="2" y="7"/>
                  </a:cxn>
                  <a:cxn ang="0">
                    <a:pos x="0" y="13"/>
                  </a:cxn>
                  <a:cxn ang="0">
                    <a:pos x="0" y="13"/>
                  </a:cxn>
                  <a:cxn ang="0">
                    <a:pos x="2" y="18"/>
                  </a:cxn>
                  <a:cxn ang="0">
                    <a:pos x="4" y="22"/>
                  </a:cxn>
                  <a:cxn ang="0">
                    <a:pos x="9" y="24"/>
                  </a:cxn>
                  <a:cxn ang="0">
                    <a:pos x="13" y="25"/>
                  </a:cxn>
                  <a:cxn ang="0">
                    <a:pos x="13" y="25"/>
                  </a:cxn>
                  <a:cxn ang="0">
                    <a:pos x="24" y="27"/>
                  </a:cxn>
                  <a:cxn ang="0">
                    <a:pos x="35" y="31"/>
                  </a:cxn>
                  <a:cxn ang="0">
                    <a:pos x="46" y="36"/>
                  </a:cxn>
                  <a:cxn ang="0">
                    <a:pos x="57" y="44"/>
                  </a:cxn>
                  <a:cxn ang="0">
                    <a:pos x="64" y="53"/>
                  </a:cxn>
                  <a:cxn ang="0">
                    <a:pos x="71" y="64"/>
                  </a:cxn>
                  <a:cxn ang="0">
                    <a:pos x="75" y="76"/>
                  </a:cxn>
                  <a:cxn ang="0">
                    <a:pos x="77" y="89"/>
                  </a:cxn>
                  <a:cxn ang="0">
                    <a:pos x="77" y="89"/>
                  </a:cxn>
                  <a:cxn ang="0">
                    <a:pos x="78" y="94"/>
                  </a:cxn>
                  <a:cxn ang="0">
                    <a:pos x="80" y="98"/>
                  </a:cxn>
                  <a:cxn ang="0">
                    <a:pos x="84" y="102"/>
                  </a:cxn>
                  <a:cxn ang="0">
                    <a:pos x="89" y="102"/>
                  </a:cxn>
                  <a:cxn ang="0">
                    <a:pos x="89" y="102"/>
                  </a:cxn>
                  <a:cxn ang="0">
                    <a:pos x="95" y="102"/>
                  </a:cxn>
                  <a:cxn ang="0">
                    <a:pos x="98" y="98"/>
                  </a:cxn>
                  <a:cxn ang="0">
                    <a:pos x="100" y="94"/>
                  </a:cxn>
                  <a:cxn ang="0">
                    <a:pos x="102" y="89"/>
                  </a:cxn>
                  <a:cxn ang="0">
                    <a:pos x="102" y="89"/>
                  </a:cxn>
                  <a:cxn ang="0">
                    <a:pos x="100" y="69"/>
                  </a:cxn>
                  <a:cxn ang="0">
                    <a:pos x="95" y="51"/>
                  </a:cxn>
                  <a:cxn ang="0">
                    <a:pos x="86" y="36"/>
                  </a:cxn>
                  <a:cxn ang="0">
                    <a:pos x="75" y="24"/>
                  </a:cxn>
                  <a:cxn ang="0">
                    <a:pos x="60" y="13"/>
                  </a:cxn>
                  <a:cxn ang="0">
                    <a:pos x="46" y="6"/>
                  </a:cxn>
                  <a:cxn ang="0">
                    <a:pos x="29" y="2"/>
                  </a:cxn>
                  <a:cxn ang="0">
                    <a:pos x="13" y="0"/>
                  </a:cxn>
                  <a:cxn ang="0">
                    <a:pos x="13" y="0"/>
                  </a:cxn>
                </a:cxnLst>
                <a:rect l="0" t="0" r="r" b="b"/>
                <a:pathLst>
                  <a:path w="102" h="102">
                    <a:moveTo>
                      <a:pt x="13" y="0"/>
                    </a:moveTo>
                    <a:lnTo>
                      <a:pt x="13" y="0"/>
                    </a:lnTo>
                    <a:lnTo>
                      <a:pt x="9" y="2"/>
                    </a:lnTo>
                    <a:lnTo>
                      <a:pt x="4" y="4"/>
                    </a:lnTo>
                    <a:lnTo>
                      <a:pt x="2" y="7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2" y="18"/>
                    </a:lnTo>
                    <a:lnTo>
                      <a:pt x="4" y="22"/>
                    </a:lnTo>
                    <a:lnTo>
                      <a:pt x="9" y="24"/>
                    </a:lnTo>
                    <a:lnTo>
                      <a:pt x="13" y="25"/>
                    </a:lnTo>
                    <a:lnTo>
                      <a:pt x="13" y="25"/>
                    </a:lnTo>
                    <a:lnTo>
                      <a:pt x="24" y="27"/>
                    </a:lnTo>
                    <a:lnTo>
                      <a:pt x="35" y="31"/>
                    </a:lnTo>
                    <a:lnTo>
                      <a:pt x="46" y="36"/>
                    </a:lnTo>
                    <a:lnTo>
                      <a:pt x="57" y="44"/>
                    </a:lnTo>
                    <a:lnTo>
                      <a:pt x="64" y="53"/>
                    </a:lnTo>
                    <a:lnTo>
                      <a:pt x="71" y="64"/>
                    </a:lnTo>
                    <a:lnTo>
                      <a:pt x="75" y="76"/>
                    </a:lnTo>
                    <a:lnTo>
                      <a:pt x="77" y="89"/>
                    </a:lnTo>
                    <a:lnTo>
                      <a:pt x="77" y="89"/>
                    </a:lnTo>
                    <a:lnTo>
                      <a:pt x="78" y="94"/>
                    </a:lnTo>
                    <a:lnTo>
                      <a:pt x="80" y="98"/>
                    </a:lnTo>
                    <a:lnTo>
                      <a:pt x="84" y="102"/>
                    </a:lnTo>
                    <a:lnTo>
                      <a:pt x="89" y="102"/>
                    </a:lnTo>
                    <a:lnTo>
                      <a:pt x="89" y="102"/>
                    </a:lnTo>
                    <a:lnTo>
                      <a:pt x="95" y="102"/>
                    </a:lnTo>
                    <a:lnTo>
                      <a:pt x="98" y="98"/>
                    </a:lnTo>
                    <a:lnTo>
                      <a:pt x="100" y="94"/>
                    </a:lnTo>
                    <a:lnTo>
                      <a:pt x="102" y="89"/>
                    </a:lnTo>
                    <a:lnTo>
                      <a:pt x="102" y="89"/>
                    </a:lnTo>
                    <a:lnTo>
                      <a:pt x="100" y="69"/>
                    </a:lnTo>
                    <a:lnTo>
                      <a:pt x="95" y="51"/>
                    </a:lnTo>
                    <a:lnTo>
                      <a:pt x="86" y="36"/>
                    </a:lnTo>
                    <a:lnTo>
                      <a:pt x="75" y="24"/>
                    </a:lnTo>
                    <a:lnTo>
                      <a:pt x="60" y="13"/>
                    </a:lnTo>
                    <a:lnTo>
                      <a:pt x="46" y="6"/>
                    </a:lnTo>
                    <a:lnTo>
                      <a:pt x="29" y="2"/>
                    </a:lnTo>
                    <a:lnTo>
                      <a:pt x="13" y="0"/>
                    </a:lnTo>
                    <a:lnTo>
                      <a:pt x="13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lIns="91440" tIns="45720" rIns="91440" bIns="45720"/>
              <a:lstStyle/>
              <a:p>
                <a:pPr hangingPunct="1">
                  <a:defRPr/>
                </a:pPr>
                <a:endParaRPr lang="en-US" sz="1800" b="1" noProof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美的无界联动体" panose="02000500000000000000" charset="-122"/>
                </a:endParaRPr>
              </a:p>
            </p:txBody>
          </p:sp>
        </p:grpSp>
        <p:sp>
          <p:nvSpPr>
            <p:cNvPr id="22" name="Rectangle 63"/>
            <p:cNvSpPr/>
            <p:nvPr/>
          </p:nvSpPr>
          <p:spPr>
            <a:xfrm>
              <a:off x="9926003" y="2743962"/>
              <a:ext cx="1320165" cy="8848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25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美的无界联动体" panose="02000500000000000000" charset="-122"/>
                  <a:sym typeface="美的无界联动体" panose="02000500000000000000" charset="-122"/>
                </a:rPr>
                <a:t>领航训练</a:t>
              </a:r>
              <a:r>
                <a:rPr lang="en-US" altLang="zh-CN" sz="825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美的无界联动体" panose="02000500000000000000" charset="-122"/>
                  <a:sym typeface="美的无界联动体" panose="02000500000000000000" charset="-122"/>
                </a:rPr>
                <a:t>EMBA/EDP</a:t>
              </a:r>
              <a:endParaRPr lang="en-US" altLang="zh-CN" sz="825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美的无界联动体" panose="02000500000000000000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825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美的无界联动体" panose="02000500000000000000" charset="-122"/>
                  <a:sym typeface="美的无界联动体" panose="02000500000000000000" charset="-122"/>
                </a:rPr>
                <a:t>游学及标杆学习</a:t>
              </a:r>
            </a:p>
          </p:txBody>
        </p:sp>
      </p:grpSp>
      <p:grpSp>
        <p:nvGrpSpPr>
          <p:cNvPr id="47" name="组 46"/>
          <p:cNvGrpSpPr/>
          <p:nvPr/>
        </p:nvGrpSpPr>
        <p:grpSpPr>
          <a:xfrm>
            <a:off x="793195" y="3747012"/>
            <a:ext cx="1637824" cy="790985"/>
            <a:chOff x="1057593" y="4996019"/>
            <a:chExt cx="2183765" cy="1054648"/>
          </a:xfrm>
        </p:grpSpPr>
        <p:sp>
          <p:nvSpPr>
            <p:cNvPr id="26637" name="Rectangle 51"/>
            <p:cNvSpPr/>
            <p:nvPr/>
          </p:nvSpPr>
          <p:spPr>
            <a:xfrm>
              <a:off x="1505268" y="5402580"/>
              <a:ext cx="1460500" cy="63094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25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美的无界联动体" panose="02000500000000000000" charset="-122"/>
                  <a:sym typeface="美的无界联动体" panose="02000500000000000000" charset="-122"/>
                </a:rPr>
                <a:t>辅导           </a:t>
              </a:r>
              <a:endParaRPr lang="en-US" altLang="zh-CN" sz="825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美的无界联动体" panose="02000500000000000000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825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美的无界联动体" panose="02000500000000000000" charset="-122"/>
                  <a:sym typeface="美的无界联动体" panose="02000500000000000000" charset="-122"/>
                </a:rPr>
                <a:t>Buddy</a:t>
              </a:r>
            </a:p>
          </p:txBody>
        </p:sp>
        <p:sp>
          <p:nvSpPr>
            <p:cNvPr id="26638" name="TextBox 52"/>
            <p:cNvSpPr txBox="1"/>
            <p:nvPr/>
          </p:nvSpPr>
          <p:spPr>
            <a:xfrm>
              <a:off x="1424465" y="4996019"/>
              <a:ext cx="1403666" cy="4924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r>
                <a:rPr lang="zh-CN" altLang="en-US" sz="1800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美的无界联动体" panose="02000500000000000000" charset="-122"/>
                  <a:sym typeface="美的无界联动体" panose="02000500000000000000" charset="-122"/>
                </a:rPr>
                <a:t>毕业生</a:t>
              </a:r>
            </a:p>
          </p:txBody>
        </p:sp>
        <p:sp>
          <p:nvSpPr>
            <p:cNvPr id="26651" name="Freeform 23"/>
            <p:cNvSpPr>
              <a:spLocks noChangeAspect="1" noEditPoints="1"/>
            </p:cNvSpPr>
            <p:nvPr/>
          </p:nvSpPr>
          <p:spPr>
            <a:xfrm>
              <a:off x="1057593" y="5079365"/>
              <a:ext cx="415925" cy="288290"/>
            </a:xfrm>
            <a:custGeom>
              <a:avLst/>
              <a:gdLst/>
              <a:ahLst/>
              <a:cxnLst>
                <a:cxn ang="0">
                  <a:pos x="702257595" y="250276378"/>
                </a:cxn>
                <a:cxn ang="0">
                  <a:pos x="727016628" y="313983175"/>
                </a:cxn>
                <a:cxn ang="0">
                  <a:pos x="787788257" y="288954482"/>
                </a:cxn>
                <a:cxn ang="0">
                  <a:pos x="763029223" y="227523843"/>
                </a:cxn>
                <a:cxn ang="0">
                  <a:pos x="56270804" y="227523843"/>
                </a:cxn>
                <a:cxn ang="0">
                  <a:pos x="33762182" y="288954482"/>
                </a:cxn>
                <a:cxn ang="0">
                  <a:pos x="94535310" y="313983175"/>
                </a:cxn>
                <a:cxn ang="0">
                  <a:pos x="119294344" y="250276378"/>
                </a:cxn>
                <a:cxn ang="0">
                  <a:pos x="607722284" y="136513702"/>
                </a:cxn>
                <a:cxn ang="0">
                  <a:pos x="558204216" y="156991587"/>
                </a:cxn>
                <a:cxn ang="0">
                  <a:pos x="537947507" y="207045958"/>
                </a:cxn>
                <a:cxn ang="0">
                  <a:pos x="567207365" y="263927296"/>
                </a:cxn>
                <a:cxn ang="0">
                  <a:pos x="621227757" y="275303564"/>
                </a:cxn>
                <a:cxn ang="0">
                  <a:pos x="668495412" y="234349302"/>
                </a:cxn>
                <a:cxn ang="0">
                  <a:pos x="668495412" y="182018773"/>
                </a:cxn>
                <a:cxn ang="0">
                  <a:pos x="621227757" y="141064511"/>
                </a:cxn>
                <a:cxn ang="0">
                  <a:pos x="742772514" y="416368075"/>
                </a:cxn>
                <a:cxn ang="0">
                  <a:pos x="722514304" y="345835820"/>
                </a:cxn>
                <a:cxn ang="0">
                  <a:pos x="787788257" y="359486737"/>
                </a:cxn>
                <a:cxn ang="0">
                  <a:pos x="819300027" y="420918884"/>
                </a:cxn>
                <a:cxn ang="0">
                  <a:pos x="186818709" y="143339161"/>
                </a:cxn>
                <a:cxn ang="0">
                  <a:pos x="146303790" y="193395040"/>
                </a:cxn>
                <a:cxn ang="0">
                  <a:pos x="159809263" y="248000220"/>
                </a:cxn>
                <a:cxn ang="0">
                  <a:pos x="216078567" y="275303564"/>
                </a:cxn>
                <a:cxn ang="0">
                  <a:pos x="265596635" y="254827187"/>
                </a:cxn>
                <a:cxn ang="0">
                  <a:pos x="285854844" y="207045958"/>
                </a:cxn>
                <a:cxn ang="0">
                  <a:pos x="252092662" y="147889970"/>
                </a:cxn>
                <a:cxn ang="0">
                  <a:pos x="78779425" y="341285011"/>
                </a:cxn>
                <a:cxn ang="0">
                  <a:pos x="81029837" y="400440999"/>
                </a:cxn>
                <a:cxn ang="0">
                  <a:pos x="0" y="420918884"/>
                </a:cxn>
                <a:cxn ang="0">
                  <a:pos x="33762182" y="359486737"/>
                </a:cxn>
                <a:cxn ang="0">
                  <a:pos x="411900425" y="0"/>
                </a:cxn>
                <a:cxn ang="0">
                  <a:pos x="339873736" y="29577994"/>
                </a:cxn>
                <a:cxn ang="0">
                  <a:pos x="310613878" y="102384900"/>
                </a:cxn>
                <a:cxn ang="0">
                  <a:pos x="355629621" y="184293423"/>
                </a:cxn>
                <a:cxn ang="0">
                  <a:pos x="432158635" y="202496658"/>
                </a:cxn>
                <a:cxn ang="0">
                  <a:pos x="506435736" y="141064511"/>
                </a:cxn>
                <a:cxn ang="0">
                  <a:pos x="506435736" y="61430638"/>
                </a:cxn>
                <a:cxn ang="0">
                  <a:pos x="432158635" y="0"/>
                </a:cxn>
                <a:cxn ang="0">
                  <a:pos x="596468723" y="395891699"/>
                </a:cxn>
                <a:cxn ang="0">
                  <a:pos x="576210513" y="309432367"/>
                </a:cxn>
                <a:cxn ang="0">
                  <a:pos x="627980493" y="309432367"/>
                </a:cxn>
                <a:cxn ang="0">
                  <a:pos x="711260743" y="375413814"/>
                </a:cxn>
                <a:cxn ang="0">
                  <a:pos x="225081716" y="618864734"/>
                </a:cxn>
                <a:cxn ang="0">
                  <a:pos x="114792020" y="375413814"/>
                </a:cxn>
                <a:cxn ang="0">
                  <a:pos x="191319533" y="309432367"/>
                </a:cxn>
                <a:cxn ang="0">
                  <a:pos x="245339925" y="309432367"/>
                </a:cxn>
                <a:cxn ang="0">
                  <a:pos x="225081716" y="395891699"/>
                </a:cxn>
                <a:cxn ang="0">
                  <a:pos x="567207365" y="361762896"/>
                </a:cxn>
                <a:cxn ang="0">
                  <a:pos x="472673554" y="248000220"/>
                </a:cxn>
                <a:cxn ang="0">
                  <a:pos x="346626473" y="248000220"/>
                </a:cxn>
                <a:cxn ang="0">
                  <a:pos x="252092662" y="361762896"/>
                </a:cxn>
              </a:cxnLst>
              <a:rect l="0" t="0" r="0" b="0"/>
              <a:pathLst>
                <a:path w="364" h="301">
                  <a:moveTo>
                    <a:pt x="332" y="98"/>
                  </a:moveTo>
                  <a:lnTo>
                    <a:pt x="332" y="98"/>
                  </a:lnTo>
                  <a:lnTo>
                    <a:pt x="323" y="100"/>
                  </a:lnTo>
                  <a:lnTo>
                    <a:pt x="317" y="105"/>
                  </a:lnTo>
                  <a:lnTo>
                    <a:pt x="312" y="110"/>
                  </a:lnTo>
                  <a:lnTo>
                    <a:pt x="310" y="120"/>
                  </a:lnTo>
                  <a:lnTo>
                    <a:pt x="312" y="127"/>
                  </a:lnTo>
                  <a:lnTo>
                    <a:pt x="317" y="134"/>
                  </a:lnTo>
                  <a:lnTo>
                    <a:pt x="323" y="138"/>
                  </a:lnTo>
                  <a:lnTo>
                    <a:pt x="332" y="139"/>
                  </a:lnTo>
                  <a:lnTo>
                    <a:pt x="339" y="138"/>
                  </a:lnTo>
                  <a:lnTo>
                    <a:pt x="346" y="134"/>
                  </a:lnTo>
                  <a:lnTo>
                    <a:pt x="350" y="127"/>
                  </a:lnTo>
                  <a:lnTo>
                    <a:pt x="352" y="120"/>
                  </a:lnTo>
                  <a:lnTo>
                    <a:pt x="350" y="110"/>
                  </a:lnTo>
                  <a:lnTo>
                    <a:pt x="346" y="105"/>
                  </a:lnTo>
                  <a:lnTo>
                    <a:pt x="339" y="100"/>
                  </a:lnTo>
                  <a:lnTo>
                    <a:pt x="332" y="98"/>
                  </a:lnTo>
                  <a:close/>
                  <a:moveTo>
                    <a:pt x="35" y="98"/>
                  </a:moveTo>
                  <a:lnTo>
                    <a:pt x="35" y="98"/>
                  </a:lnTo>
                  <a:lnTo>
                    <a:pt x="25" y="100"/>
                  </a:lnTo>
                  <a:lnTo>
                    <a:pt x="20" y="105"/>
                  </a:lnTo>
                  <a:lnTo>
                    <a:pt x="15" y="110"/>
                  </a:lnTo>
                  <a:lnTo>
                    <a:pt x="13" y="120"/>
                  </a:lnTo>
                  <a:lnTo>
                    <a:pt x="15" y="127"/>
                  </a:lnTo>
                  <a:lnTo>
                    <a:pt x="20" y="134"/>
                  </a:lnTo>
                  <a:lnTo>
                    <a:pt x="25" y="138"/>
                  </a:lnTo>
                  <a:lnTo>
                    <a:pt x="35" y="139"/>
                  </a:lnTo>
                  <a:lnTo>
                    <a:pt x="42" y="138"/>
                  </a:lnTo>
                  <a:lnTo>
                    <a:pt x="49" y="134"/>
                  </a:lnTo>
                  <a:lnTo>
                    <a:pt x="53" y="127"/>
                  </a:lnTo>
                  <a:lnTo>
                    <a:pt x="54" y="120"/>
                  </a:lnTo>
                  <a:lnTo>
                    <a:pt x="53" y="110"/>
                  </a:lnTo>
                  <a:lnTo>
                    <a:pt x="49" y="105"/>
                  </a:lnTo>
                  <a:lnTo>
                    <a:pt x="42" y="100"/>
                  </a:lnTo>
                  <a:lnTo>
                    <a:pt x="35" y="98"/>
                  </a:lnTo>
                  <a:close/>
                  <a:moveTo>
                    <a:pt x="270" y="60"/>
                  </a:moveTo>
                  <a:lnTo>
                    <a:pt x="270" y="60"/>
                  </a:lnTo>
                  <a:lnTo>
                    <a:pt x="263" y="62"/>
                  </a:lnTo>
                  <a:lnTo>
                    <a:pt x="258" y="63"/>
                  </a:lnTo>
                  <a:lnTo>
                    <a:pt x="252" y="65"/>
                  </a:lnTo>
                  <a:lnTo>
                    <a:pt x="248" y="69"/>
                  </a:lnTo>
                  <a:lnTo>
                    <a:pt x="245" y="74"/>
                  </a:lnTo>
                  <a:lnTo>
                    <a:pt x="241" y="80"/>
                  </a:lnTo>
                  <a:lnTo>
                    <a:pt x="239" y="85"/>
                  </a:lnTo>
                  <a:lnTo>
                    <a:pt x="239" y="91"/>
                  </a:lnTo>
                  <a:lnTo>
                    <a:pt x="239" y="98"/>
                  </a:lnTo>
                  <a:lnTo>
                    <a:pt x="241" y="103"/>
                  </a:lnTo>
                  <a:lnTo>
                    <a:pt x="245" y="109"/>
                  </a:lnTo>
                  <a:lnTo>
                    <a:pt x="248" y="112"/>
                  </a:lnTo>
                  <a:lnTo>
                    <a:pt x="252" y="116"/>
                  </a:lnTo>
                  <a:lnTo>
                    <a:pt x="258" y="120"/>
                  </a:lnTo>
                  <a:lnTo>
                    <a:pt x="263" y="121"/>
                  </a:lnTo>
                  <a:lnTo>
                    <a:pt x="270" y="121"/>
                  </a:lnTo>
                  <a:lnTo>
                    <a:pt x="276" y="121"/>
                  </a:lnTo>
                  <a:lnTo>
                    <a:pt x="281" y="120"/>
                  </a:lnTo>
                  <a:lnTo>
                    <a:pt x="287" y="116"/>
                  </a:lnTo>
                  <a:lnTo>
                    <a:pt x="292" y="112"/>
                  </a:lnTo>
                  <a:lnTo>
                    <a:pt x="296" y="109"/>
                  </a:lnTo>
                  <a:lnTo>
                    <a:pt x="297" y="103"/>
                  </a:lnTo>
                  <a:lnTo>
                    <a:pt x="299" y="98"/>
                  </a:lnTo>
                  <a:lnTo>
                    <a:pt x="301" y="91"/>
                  </a:lnTo>
                  <a:lnTo>
                    <a:pt x="299" y="85"/>
                  </a:lnTo>
                  <a:lnTo>
                    <a:pt x="297" y="80"/>
                  </a:lnTo>
                  <a:lnTo>
                    <a:pt x="296" y="74"/>
                  </a:lnTo>
                  <a:lnTo>
                    <a:pt x="292" y="69"/>
                  </a:lnTo>
                  <a:lnTo>
                    <a:pt x="287" y="65"/>
                  </a:lnTo>
                  <a:lnTo>
                    <a:pt x="281" y="63"/>
                  </a:lnTo>
                  <a:lnTo>
                    <a:pt x="276" y="62"/>
                  </a:lnTo>
                  <a:lnTo>
                    <a:pt x="270" y="60"/>
                  </a:lnTo>
                  <a:close/>
                  <a:moveTo>
                    <a:pt x="364" y="248"/>
                  </a:moveTo>
                  <a:lnTo>
                    <a:pt x="330" y="248"/>
                  </a:lnTo>
                  <a:lnTo>
                    <a:pt x="330" y="183"/>
                  </a:lnTo>
                  <a:lnTo>
                    <a:pt x="330" y="176"/>
                  </a:lnTo>
                  <a:lnTo>
                    <a:pt x="328" y="167"/>
                  </a:lnTo>
                  <a:lnTo>
                    <a:pt x="321" y="152"/>
                  </a:lnTo>
                  <a:lnTo>
                    <a:pt x="332" y="150"/>
                  </a:lnTo>
                  <a:lnTo>
                    <a:pt x="337" y="152"/>
                  </a:lnTo>
                  <a:lnTo>
                    <a:pt x="345" y="154"/>
                  </a:lnTo>
                  <a:lnTo>
                    <a:pt x="350" y="158"/>
                  </a:lnTo>
                  <a:lnTo>
                    <a:pt x="355" y="161"/>
                  </a:lnTo>
                  <a:lnTo>
                    <a:pt x="359" y="167"/>
                  </a:lnTo>
                  <a:lnTo>
                    <a:pt x="363" y="172"/>
                  </a:lnTo>
                  <a:lnTo>
                    <a:pt x="364" y="178"/>
                  </a:lnTo>
                  <a:lnTo>
                    <a:pt x="364" y="185"/>
                  </a:lnTo>
                  <a:lnTo>
                    <a:pt x="364" y="248"/>
                  </a:lnTo>
                  <a:close/>
                  <a:moveTo>
                    <a:pt x="96" y="60"/>
                  </a:moveTo>
                  <a:lnTo>
                    <a:pt x="96" y="60"/>
                  </a:lnTo>
                  <a:lnTo>
                    <a:pt x="89" y="62"/>
                  </a:lnTo>
                  <a:lnTo>
                    <a:pt x="83" y="63"/>
                  </a:lnTo>
                  <a:lnTo>
                    <a:pt x="78" y="65"/>
                  </a:lnTo>
                  <a:lnTo>
                    <a:pt x="74" y="69"/>
                  </a:lnTo>
                  <a:lnTo>
                    <a:pt x="71" y="74"/>
                  </a:lnTo>
                  <a:lnTo>
                    <a:pt x="67" y="80"/>
                  </a:lnTo>
                  <a:lnTo>
                    <a:pt x="65" y="85"/>
                  </a:lnTo>
                  <a:lnTo>
                    <a:pt x="65" y="91"/>
                  </a:lnTo>
                  <a:lnTo>
                    <a:pt x="65" y="98"/>
                  </a:lnTo>
                  <a:lnTo>
                    <a:pt x="67" y="103"/>
                  </a:lnTo>
                  <a:lnTo>
                    <a:pt x="71" y="109"/>
                  </a:lnTo>
                  <a:lnTo>
                    <a:pt x="74" y="112"/>
                  </a:lnTo>
                  <a:lnTo>
                    <a:pt x="78" y="116"/>
                  </a:lnTo>
                  <a:lnTo>
                    <a:pt x="83" y="120"/>
                  </a:lnTo>
                  <a:lnTo>
                    <a:pt x="89" y="121"/>
                  </a:lnTo>
                  <a:lnTo>
                    <a:pt x="96" y="121"/>
                  </a:lnTo>
                  <a:lnTo>
                    <a:pt x="102" y="121"/>
                  </a:lnTo>
                  <a:lnTo>
                    <a:pt x="107" y="120"/>
                  </a:lnTo>
                  <a:lnTo>
                    <a:pt x="112" y="116"/>
                  </a:lnTo>
                  <a:lnTo>
                    <a:pt x="118" y="112"/>
                  </a:lnTo>
                  <a:lnTo>
                    <a:pt x="122" y="109"/>
                  </a:lnTo>
                  <a:lnTo>
                    <a:pt x="123" y="103"/>
                  </a:lnTo>
                  <a:lnTo>
                    <a:pt x="125" y="98"/>
                  </a:lnTo>
                  <a:lnTo>
                    <a:pt x="127" y="91"/>
                  </a:lnTo>
                  <a:lnTo>
                    <a:pt x="125" y="85"/>
                  </a:lnTo>
                  <a:lnTo>
                    <a:pt x="123" y="80"/>
                  </a:lnTo>
                  <a:lnTo>
                    <a:pt x="122" y="74"/>
                  </a:lnTo>
                  <a:lnTo>
                    <a:pt x="118" y="69"/>
                  </a:lnTo>
                  <a:lnTo>
                    <a:pt x="112" y="65"/>
                  </a:lnTo>
                  <a:lnTo>
                    <a:pt x="107" y="63"/>
                  </a:lnTo>
                  <a:lnTo>
                    <a:pt x="102" y="62"/>
                  </a:lnTo>
                  <a:lnTo>
                    <a:pt x="96" y="60"/>
                  </a:lnTo>
                  <a:close/>
                  <a:moveTo>
                    <a:pt x="35" y="150"/>
                  </a:moveTo>
                  <a:lnTo>
                    <a:pt x="35" y="150"/>
                  </a:lnTo>
                  <a:lnTo>
                    <a:pt x="44" y="152"/>
                  </a:lnTo>
                  <a:lnTo>
                    <a:pt x="38" y="167"/>
                  </a:lnTo>
                  <a:lnTo>
                    <a:pt x="36" y="176"/>
                  </a:lnTo>
                  <a:lnTo>
                    <a:pt x="35" y="183"/>
                  </a:lnTo>
                  <a:lnTo>
                    <a:pt x="35" y="248"/>
                  </a:lnTo>
                  <a:lnTo>
                    <a:pt x="0" y="248"/>
                  </a:lnTo>
                  <a:lnTo>
                    <a:pt x="0" y="185"/>
                  </a:lnTo>
                  <a:lnTo>
                    <a:pt x="0" y="178"/>
                  </a:lnTo>
                  <a:lnTo>
                    <a:pt x="2" y="172"/>
                  </a:lnTo>
                  <a:lnTo>
                    <a:pt x="6" y="167"/>
                  </a:lnTo>
                  <a:lnTo>
                    <a:pt x="9" y="161"/>
                  </a:lnTo>
                  <a:lnTo>
                    <a:pt x="15" y="158"/>
                  </a:lnTo>
                  <a:lnTo>
                    <a:pt x="20" y="154"/>
                  </a:lnTo>
                  <a:lnTo>
                    <a:pt x="27" y="152"/>
                  </a:lnTo>
                  <a:lnTo>
                    <a:pt x="35" y="150"/>
                  </a:lnTo>
                  <a:close/>
                  <a:moveTo>
                    <a:pt x="183" y="0"/>
                  </a:moveTo>
                  <a:lnTo>
                    <a:pt x="183" y="0"/>
                  </a:lnTo>
                  <a:lnTo>
                    <a:pt x="174" y="0"/>
                  </a:lnTo>
                  <a:lnTo>
                    <a:pt x="165" y="4"/>
                  </a:lnTo>
                  <a:lnTo>
                    <a:pt x="158" y="7"/>
                  </a:lnTo>
                  <a:lnTo>
                    <a:pt x="151" y="13"/>
                  </a:lnTo>
                  <a:lnTo>
                    <a:pt x="145" y="20"/>
                  </a:lnTo>
                  <a:lnTo>
                    <a:pt x="141" y="27"/>
                  </a:lnTo>
                  <a:lnTo>
                    <a:pt x="138" y="36"/>
                  </a:lnTo>
                  <a:lnTo>
                    <a:pt x="138" y="45"/>
                  </a:lnTo>
                  <a:lnTo>
                    <a:pt x="138" y="54"/>
                  </a:lnTo>
                  <a:lnTo>
                    <a:pt x="141" y="62"/>
                  </a:lnTo>
                  <a:lnTo>
                    <a:pt x="145" y="71"/>
                  </a:lnTo>
                  <a:lnTo>
                    <a:pt x="151" y="76"/>
                  </a:lnTo>
                  <a:lnTo>
                    <a:pt x="158" y="81"/>
                  </a:lnTo>
                  <a:lnTo>
                    <a:pt x="165" y="87"/>
                  </a:lnTo>
                  <a:lnTo>
                    <a:pt x="174" y="89"/>
                  </a:lnTo>
                  <a:lnTo>
                    <a:pt x="183" y="91"/>
                  </a:lnTo>
                  <a:lnTo>
                    <a:pt x="192" y="89"/>
                  </a:lnTo>
                  <a:lnTo>
                    <a:pt x="200" y="87"/>
                  </a:lnTo>
                  <a:lnTo>
                    <a:pt x="209" y="81"/>
                  </a:lnTo>
                  <a:lnTo>
                    <a:pt x="214" y="76"/>
                  </a:lnTo>
                  <a:lnTo>
                    <a:pt x="219" y="71"/>
                  </a:lnTo>
                  <a:lnTo>
                    <a:pt x="225" y="62"/>
                  </a:lnTo>
                  <a:lnTo>
                    <a:pt x="227" y="54"/>
                  </a:lnTo>
                  <a:lnTo>
                    <a:pt x="229" y="45"/>
                  </a:lnTo>
                  <a:lnTo>
                    <a:pt x="227" y="36"/>
                  </a:lnTo>
                  <a:lnTo>
                    <a:pt x="225" y="27"/>
                  </a:lnTo>
                  <a:lnTo>
                    <a:pt x="219" y="20"/>
                  </a:lnTo>
                  <a:lnTo>
                    <a:pt x="214" y="13"/>
                  </a:lnTo>
                  <a:lnTo>
                    <a:pt x="209" y="7"/>
                  </a:lnTo>
                  <a:lnTo>
                    <a:pt x="200" y="4"/>
                  </a:lnTo>
                  <a:lnTo>
                    <a:pt x="192" y="0"/>
                  </a:lnTo>
                  <a:lnTo>
                    <a:pt x="183" y="0"/>
                  </a:lnTo>
                  <a:close/>
                  <a:moveTo>
                    <a:pt x="319" y="272"/>
                  </a:moveTo>
                  <a:lnTo>
                    <a:pt x="265" y="272"/>
                  </a:lnTo>
                  <a:lnTo>
                    <a:pt x="265" y="174"/>
                  </a:lnTo>
                  <a:lnTo>
                    <a:pt x="265" y="163"/>
                  </a:lnTo>
                  <a:lnTo>
                    <a:pt x="263" y="154"/>
                  </a:lnTo>
                  <a:lnTo>
                    <a:pt x="259" y="145"/>
                  </a:lnTo>
                  <a:lnTo>
                    <a:pt x="256" y="136"/>
                  </a:lnTo>
                  <a:lnTo>
                    <a:pt x="263" y="134"/>
                  </a:lnTo>
                  <a:lnTo>
                    <a:pt x="270" y="134"/>
                  </a:lnTo>
                  <a:lnTo>
                    <a:pt x="279" y="136"/>
                  </a:lnTo>
                  <a:lnTo>
                    <a:pt x="288" y="138"/>
                  </a:lnTo>
                  <a:lnTo>
                    <a:pt x="297" y="143"/>
                  </a:lnTo>
                  <a:lnTo>
                    <a:pt x="305" y="149"/>
                  </a:lnTo>
                  <a:lnTo>
                    <a:pt x="310" y="156"/>
                  </a:lnTo>
                  <a:lnTo>
                    <a:pt x="316" y="165"/>
                  </a:lnTo>
                  <a:lnTo>
                    <a:pt x="317" y="174"/>
                  </a:lnTo>
                  <a:lnTo>
                    <a:pt x="319" y="183"/>
                  </a:lnTo>
                  <a:lnTo>
                    <a:pt x="319" y="272"/>
                  </a:lnTo>
                  <a:close/>
                  <a:moveTo>
                    <a:pt x="100" y="174"/>
                  </a:moveTo>
                  <a:lnTo>
                    <a:pt x="100" y="272"/>
                  </a:lnTo>
                  <a:lnTo>
                    <a:pt x="45" y="272"/>
                  </a:lnTo>
                  <a:lnTo>
                    <a:pt x="45" y="183"/>
                  </a:lnTo>
                  <a:lnTo>
                    <a:pt x="47" y="174"/>
                  </a:lnTo>
                  <a:lnTo>
                    <a:pt x="51" y="165"/>
                  </a:lnTo>
                  <a:lnTo>
                    <a:pt x="54" y="156"/>
                  </a:lnTo>
                  <a:lnTo>
                    <a:pt x="60" y="149"/>
                  </a:lnTo>
                  <a:lnTo>
                    <a:pt x="67" y="143"/>
                  </a:lnTo>
                  <a:lnTo>
                    <a:pt x="76" y="138"/>
                  </a:lnTo>
                  <a:lnTo>
                    <a:pt x="85" y="136"/>
                  </a:lnTo>
                  <a:lnTo>
                    <a:pt x="96" y="134"/>
                  </a:lnTo>
                  <a:lnTo>
                    <a:pt x="103" y="134"/>
                  </a:lnTo>
                  <a:lnTo>
                    <a:pt x="109" y="136"/>
                  </a:lnTo>
                  <a:lnTo>
                    <a:pt x="105" y="145"/>
                  </a:lnTo>
                  <a:lnTo>
                    <a:pt x="102" y="154"/>
                  </a:lnTo>
                  <a:lnTo>
                    <a:pt x="100" y="163"/>
                  </a:lnTo>
                  <a:lnTo>
                    <a:pt x="100" y="174"/>
                  </a:lnTo>
                  <a:close/>
                  <a:moveTo>
                    <a:pt x="111" y="301"/>
                  </a:moveTo>
                  <a:lnTo>
                    <a:pt x="254" y="301"/>
                  </a:lnTo>
                  <a:lnTo>
                    <a:pt x="254" y="174"/>
                  </a:lnTo>
                  <a:lnTo>
                    <a:pt x="252" y="159"/>
                  </a:lnTo>
                  <a:lnTo>
                    <a:pt x="248" y="145"/>
                  </a:lnTo>
                  <a:lnTo>
                    <a:pt x="241" y="134"/>
                  </a:lnTo>
                  <a:lnTo>
                    <a:pt x="232" y="123"/>
                  </a:lnTo>
                  <a:lnTo>
                    <a:pt x="223" y="114"/>
                  </a:lnTo>
                  <a:lnTo>
                    <a:pt x="210" y="109"/>
                  </a:lnTo>
                  <a:lnTo>
                    <a:pt x="198" y="103"/>
                  </a:lnTo>
                  <a:lnTo>
                    <a:pt x="183" y="101"/>
                  </a:lnTo>
                  <a:lnTo>
                    <a:pt x="169" y="103"/>
                  </a:lnTo>
                  <a:lnTo>
                    <a:pt x="154" y="109"/>
                  </a:lnTo>
                  <a:lnTo>
                    <a:pt x="143" y="114"/>
                  </a:lnTo>
                  <a:lnTo>
                    <a:pt x="132" y="123"/>
                  </a:lnTo>
                  <a:lnTo>
                    <a:pt x="123" y="134"/>
                  </a:lnTo>
                  <a:lnTo>
                    <a:pt x="116" y="145"/>
                  </a:lnTo>
                  <a:lnTo>
                    <a:pt x="112" y="159"/>
                  </a:lnTo>
                  <a:lnTo>
                    <a:pt x="111" y="174"/>
                  </a:lnTo>
                  <a:lnTo>
                    <a:pt x="111" y="30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 sz="1013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美的无界联动体" panose="02000500000000000000" charset="-122"/>
              </a:endParaRPr>
            </a:p>
          </p:txBody>
        </p:sp>
        <p:sp>
          <p:nvSpPr>
            <p:cNvPr id="23" name="Rectangle 51"/>
            <p:cNvSpPr/>
            <p:nvPr/>
          </p:nvSpPr>
          <p:spPr>
            <a:xfrm>
              <a:off x="2126298" y="5419725"/>
              <a:ext cx="1115060" cy="63094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25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美的无界联动体" panose="02000500000000000000" charset="-122"/>
                  <a:sym typeface="美的无界联动体" panose="02000500000000000000" charset="-122"/>
                </a:rPr>
                <a:t>毕业生训练营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825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美的无界联动体" panose="02000500000000000000" charset="-122"/>
                  <a:sym typeface="美的无界联动体" panose="02000500000000000000" charset="-122"/>
                </a:rPr>
                <a:t>岗位培训</a:t>
              </a:r>
            </a:p>
          </p:txBody>
        </p:sp>
      </p:grpSp>
      <p:cxnSp>
        <p:nvCxnSpPr>
          <p:cNvPr id="2" name="直接连接符 1"/>
          <p:cNvCxnSpPr/>
          <p:nvPr/>
        </p:nvCxnSpPr>
        <p:spPr>
          <a:xfrm>
            <a:off x="709852" y="3686020"/>
            <a:ext cx="1307306" cy="10688"/>
          </a:xfrm>
          <a:prstGeom prst="line">
            <a:avLst/>
          </a:prstGeom>
          <a:ln w="63500">
            <a:solidFill>
              <a:srgbClr val="0373D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1984297" y="3425323"/>
            <a:ext cx="1754981" cy="10688"/>
          </a:xfrm>
          <a:prstGeom prst="line">
            <a:avLst/>
          </a:prstGeom>
          <a:ln w="63500">
            <a:solidFill>
              <a:srgbClr val="0373D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2008109" y="3429969"/>
            <a:ext cx="0" cy="288116"/>
          </a:xfrm>
          <a:prstGeom prst="line">
            <a:avLst/>
          </a:prstGeom>
          <a:ln w="63500">
            <a:solidFill>
              <a:srgbClr val="0373D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3720227" y="3160628"/>
            <a:ext cx="2186940" cy="10223"/>
          </a:xfrm>
          <a:prstGeom prst="line">
            <a:avLst/>
          </a:prstGeom>
          <a:ln w="63500">
            <a:solidFill>
              <a:srgbClr val="0373D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3736420" y="3173253"/>
            <a:ext cx="6641" cy="255509"/>
          </a:xfrm>
          <a:prstGeom prst="line">
            <a:avLst/>
          </a:prstGeom>
          <a:ln w="63500">
            <a:solidFill>
              <a:srgbClr val="0373D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5883069" y="2891147"/>
            <a:ext cx="0" cy="263486"/>
          </a:xfrm>
          <a:prstGeom prst="line">
            <a:avLst/>
          </a:prstGeom>
          <a:ln w="63500">
            <a:solidFill>
              <a:srgbClr val="0373D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 18"/>
          <p:cNvGrpSpPr/>
          <p:nvPr/>
        </p:nvGrpSpPr>
        <p:grpSpPr>
          <a:xfrm>
            <a:off x="4851220" y="2701409"/>
            <a:ext cx="2673191" cy="210975"/>
            <a:chOff x="6115368" y="3601878"/>
            <a:chExt cx="3564255" cy="281300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6115368" y="3852198"/>
              <a:ext cx="3564255" cy="13631"/>
            </a:xfrm>
            <a:prstGeom prst="line">
              <a:avLst/>
            </a:prstGeom>
            <a:ln w="63500">
              <a:solidFill>
                <a:srgbClr val="0373D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16200000">
              <a:off x="6002658" y="3742528"/>
              <a:ext cx="281300" cy="0"/>
            </a:xfrm>
            <a:prstGeom prst="line">
              <a:avLst/>
            </a:prstGeom>
            <a:ln w="63500">
              <a:solidFill>
                <a:srgbClr val="0373D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rot="16200000">
              <a:off x="9502778" y="3742528"/>
              <a:ext cx="281300" cy="0"/>
            </a:xfrm>
            <a:prstGeom prst="line">
              <a:avLst/>
            </a:prstGeom>
            <a:ln w="63500">
              <a:solidFill>
                <a:srgbClr val="0373D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组 47"/>
          <p:cNvGrpSpPr/>
          <p:nvPr/>
        </p:nvGrpSpPr>
        <p:grpSpPr>
          <a:xfrm>
            <a:off x="4878937" y="1578082"/>
            <a:ext cx="2673191" cy="216218"/>
            <a:chOff x="6079173" y="2051812"/>
            <a:chExt cx="3564255" cy="288290"/>
          </a:xfrm>
        </p:grpSpPr>
        <p:cxnSp>
          <p:nvCxnSpPr>
            <p:cNvPr id="28" name="直接连接符 27"/>
            <p:cNvCxnSpPr/>
            <p:nvPr/>
          </p:nvCxnSpPr>
          <p:spPr>
            <a:xfrm rot="10800000" flipH="1" flipV="1">
              <a:off x="6079173" y="2051812"/>
              <a:ext cx="3564255" cy="13970"/>
            </a:xfrm>
            <a:prstGeom prst="line">
              <a:avLst/>
            </a:prstGeom>
            <a:ln w="63500">
              <a:solidFill>
                <a:srgbClr val="0373D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rot="16200000" flipH="1" flipV="1">
              <a:off x="5957253" y="2195957"/>
              <a:ext cx="288290" cy="0"/>
            </a:xfrm>
            <a:prstGeom prst="line">
              <a:avLst/>
            </a:prstGeom>
            <a:ln w="63500">
              <a:solidFill>
                <a:srgbClr val="0373D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rot="16200000" flipH="1" flipV="1">
              <a:off x="9468168" y="2195957"/>
              <a:ext cx="288290" cy="0"/>
            </a:xfrm>
            <a:prstGeom prst="line">
              <a:avLst/>
            </a:prstGeom>
            <a:ln w="63500">
              <a:solidFill>
                <a:srgbClr val="0373D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 24"/>
          <p:cNvGrpSpPr/>
          <p:nvPr/>
        </p:nvGrpSpPr>
        <p:grpSpPr>
          <a:xfrm>
            <a:off x="5048863" y="1146090"/>
            <a:ext cx="4088368" cy="387565"/>
            <a:chOff x="6731817" y="1640413"/>
            <a:chExt cx="5451157" cy="516753"/>
          </a:xfrm>
        </p:grpSpPr>
        <p:sp>
          <p:nvSpPr>
            <p:cNvPr id="26657" name="TextBox 64"/>
            <p:cNvSpPr txBox="1"/>
            <p:nvPr/>
          </p:nvSpPr>
          <p:spPr>
            <a:xfrm>
              <a:off x="7186160" y="1653321"/>
              <a:ext cx="4996814" cy="49244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l"/>
              <a:r>
                <a:rPr lang="zh-CN" altLang="en-US" sz="1800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美的无界联动体" panose="02000500000000000000" charset="-122"/>
                  <a:sym typeface="美的无界联动体" panose="02000500000000000000" charset="-122"/>
                </a:rPr>
                <a:t>高管</a:t>
              </a:r>
            </a:p>
          </p:txBody>
        </p:sp>
        <p:sp>
          <p:nvSpPr>
            <p:cNvPr id="26659" name="Rectangle 54"/>
            <p:cNvSpPr/>
            <p:nvPr/>
          </p:nvSpPr>
          <p:spPr>
            <a:xfrm>
              <a:off x="8370732" y="1695501"/>
              <a:ext cx="2023745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zh-CN" altLang="en-US" sz="825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美的无界联动体" panose="02000500000000000000" charset="-122"/>
                  <a:sym typeface="美的无界联动体" panose="02000500000000000000" charset="-122"/>
                </a:rPr>
                <a:t>新业务挑战</a:t>
              </a:r>
              <a:endParaRPr lang="en-US" altLang="zh-CN" sz="825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美的无界联动体" panose="02000500000000000000" charset="-122"/>
                <a:sym typeface="美的无界联动体" panose="02000500000000000000" charset="-122"/>
              </a:endParaRPr>
            </a:p>
            <a:p>
              <a:pPr algn="ctr"/>
              <a:r>
                <a:rPr lang="zh-CN" altLang="en-US" sz="825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美的无界联动体" panose="02000500000000000000" charset="-122"/>
                  <a:sym typeface="美的无界联动体" panose="02000500000000000000" charset="-122"/>
                </a:rPr>
                <a:t>全球领导力课程</a:t>
              </a:r>
              <a:endParaRPr lang="id-ID" altLang="zh-CN" sz="825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美的无界联动体" panose="02000500000000000000" charset="-122"/>
              </a:endParaRPr>
            </a:p>
          </p:txBody>
        </p:sp>
        <p:pic>
          <p:nvPicPr>
            <p:cNvPr id="83" name="图片 82" descr="图标_1661415251713_eed8f74c439656c0789230f29bb3d94e"/>
            <p:cNvPicPr>
              <a:picLocks noChangeAspect="1"/>
            </p:cNvPicPr>
            <p:nvPr/>
          </p:nvPicPr>
          <p:blipFill>
            <a:blip r:embed="rId3" cstate="hqprint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731817" y="1640413"/>
              <a:ext cx="420503" cy="457881"/>
            </a:xfrm>
            <a:prstGeom prst="rect">
              <a:avLst/>
            </a:prstGeom>
          </p:spPr>
        </p:pic>
      </p:grpSp>
      <p:sp>
        <p:nvSpPr>
          <p:cNvPr id="71" name="文本框 70"/>
          <p:cNvSpPr txBox="1"/>
          <p:nvPr/>
        </p:nvSpPr>
        <p:spPr>
          <a:xfrm>
            <a:off x="931546" y="279400"/>
            <a:ext cx="50601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spc="450" dirty="0">
                <a:solidFill>
                  <a:srgbClr val="1D7A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美的无界联动体" panose="02000500000000000000" charset="-122"/>
              </a:rPr>
              <a:t>完善的毕业生培养</a:t>
            </a:r>
            <a:r>
              <a:rPr lang="en-US" altLang="zh-CN" sz="1800" spc="450" dirty="0">
                <a:solidFill>
                  <a:srgbClr val="1D7A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美的无界联动体" panose="02000500000000000000" charset="-122"/>
              </a:rPr>
              <a:t>&amp;</a:t>
            </a:r>
            <a:r>
              <a:rPr lang="zh-CN" altLang="en-US" sz="1800" spc="450" dirty="0">
                <a:solidFill>
                  <a:srgbClr val="1D7A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美的无界联动体" panose="02000500000000000000" charset="-122"/>
              </a:rPr>
              <a:t>发展机制</a:t>
            </a:r>
          </a:p>
        </p:txBody>
      </p:sp>
    </p:spTree>
    <p:extLst>
      <p:ext uri="{BB962C8B-B14F-4D97-AF65-F5344CB8AC3E}">
        <p14:creationId xmlns:p14="http://schemas.microsoft.com/office/powerpoint/2010/main" val="11705764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330200" y="222885"/>
            <a:ext cx="2553335" cy="701040"/>
            <a:chOff x="520" y="351"/>
            <a:chExt cx="4021" cy="1104"/>
          </a:xfrm>
        </p:grpSpPr>
        <p:sp>
          <p:nvSpPr>
            <p:cNvPr id="14" name="Shape 687"/>
            <p:cNvSpPr txBox="1"/>
            <p:nvPr/>
          </p:nvSpPr>
          <p:spPr>
            <a:xfrm>
              <a:off x="1548" y="449"/>
              <a:ext cx="2993" cy="521"/>
            </a:xfrm>
            <a:prstGeom prst="rect">
              <a:avLst/>
            </a:prstGeom>
            <a:ln w="25400">
              <a:miter lim="400000"/>
            </a:ln>
          </p:spPr>
          <p:txBody>
            <a:bodyPr wrap="none" lIns="26787" tIns="26787" rIns="26787" bIns="26787" anchor="ctr">
              <a:spAutoFit/>
            </a:bodyPr>
            <a:lstStyle>
              <a:lvl1pPr defTabSz="821690">
                <a:defRPr sz="4600">
                  <a:solidFill>
                    <a:srgbClr val="1478FE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成熟</a:t>
              </a:r>
              <a:r>
                <a:rPr lang="zh-CN" altLang="en-US" sz="1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校企合作模式</a:t>
              </a:r>
              <a:endPara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矩形"/>
            <p:cNvSpPr/>
            <p:nvPr/>
          </p:nvSpPr>
          <p:spPr>
            <a:xfrm>
              <a:off x="1456" y="351"/>
              <a:ext cx="17" cy="680"/>
            </a:xfrm>
            <a:prstGeom prst="rect">
              <a:avLst/>
            </a:prstGeom>
            <a:solidFill>
              <a:srgbClr val="1478FE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endParaRPr sz="48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27" name="图像" descr="图像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520" y="360"/>
              <a:ext cx="814" cy="1095"/>
            </a:xfrm>
            <a:prstGeom prst="rect">
              <a:avLst/>
            </a:prstGeom>
            <a:ln w="12700">
              <a:miter lim="400000"/>
              <a:headEnd/>
              <a:tailEnd/>
            </a:ln>
          </p:spPr>
        </p:pic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8036" y="-2"/>
            <a:ext cx="2180272" cy="609194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809461" y="1691332"/>
            <a:ext cx="2429201" cy="411194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5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charset="-122"/>
              </a:rPr>
              <a:t>业务线</a:t>
            </a:r>
          </a:p>
        </p:txBody>
      </p:sp>
      <p:sp>
        <p:nvSpPr>
          <p:cNvPr id="8" name="矩形 7"/>
          <p:cNvSpPr/>
          <p:nvPr/>
        </p:nvSpPr>
        <p:spPr>
          <a:xfrm>
            <a:off x="5848350" y="1670563"/>
            <a:ext cx="2322195" cy="1845721"/>
          </a:xfrm>
          <a:prstGeom prst="rect">
            <a:avLst/>
          </a:prstGeom>
          <a:noFill/>
          <a:ln w="28575" cap="flat" cmpd="sng" algn="ctr">
            <a:solidFill>
              <a:srgbClr val="5B9BD5">
                <a:shade val="50000"/>
              </a:srgbClr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algn="ctr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微软雅黑" panose="020B050302020402020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045994" y="2785209"/>
            <a:ext cx="1943576" cy="606384"/>
          </a:xfrm>
          <a:prstGeom prst="rect">
            <a:avLst/>
          </a:prstGeom>
          <a:solidFill>
            <a:srgbClr val="5B9BD5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charset="-122"/>
              </a:rPr>
              <a:t>销售线</a:t>
            </a:r>
            <a:endParaRPr lang="en-US" altLang="zh-CN" b="1" dirty="0" smtClea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微软雅黑" panose="020B0503020204020204" charset="-122"/>
            </a:endParaRPr>
          </a:p>
          <a:p>
            <a:pPr algn="ctr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charset="-122"/>
              </a:rPr>
              <a:t>MDV</a:t>
            </a:r>
            <a:r>
              <a:rPr lang="zh-CN" altLang="en-US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charset="-122"/>
              </a:rPr>
              <a:t>大赛</a:t>
            </a:r>
            <a:endParaRPr lang="zh-CN" altLang="en-US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微软雅黑" panose="020B050302020402020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83181" y="2183231"/>
            <a:ext cx="1943576" cy="810000"/>
          </a:xfrm>
          <a:prstGeom prst="rect">
            <a:avLst/>
          </a:prstGeom>
          <a:solidFill>
            <a:srgbClr val="5B9BD5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charset="-122"/>
              </a:rPr>
              <a:t>HR</a:t>
            </a:r>
            <a:r>
              <a:rPr lang="zh-CN" altLang="en-US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charset="-122"/>
              </a:rPr>
              <a:t>线</a:t>
            </a:r>
            <a:endParaRPr lang="en-US" altLang="zh-CN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微软雅黑" panose="020B0503020204020204" charset="-122"/>
            </a:endParaRPr>
          </a:p>
          <a:p>
            <a:pPr algn="ctr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charset="-122"/>
              </a:rPr>
              <a:t>城市线</a:t>
            </a:r>
            <a:endParaRPr lang="en-US" altLang="zh-CN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微软雅黑" panose="020B0503020204020204" charset="-122"/>
            </a:endParaRPr>
          </a:p>
          <a:p>
            <a:pPr algn="ctr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charset="-122"/>
              </a:rPr>
              <a:t>销售中心</a:t>
            </a:r>
            <a:endParaRPr lang="en-US" altLang="zh-CN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微软雅黑" panose="020B050302020402020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05732" y="1677648"/>
            <a:ext cx="2429201" cy="411194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5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charset="-122"/>
              </a:rPr>
              <a:t>人力</a:t>
            </a:r>
            <a:r>
              <a:rPr lang="en-US" altLang="zh-CN" sz="15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charset="-122"/>
              </a:rPr>
              <a:t>+</a:t>
            </a:r>
            <a:r>
              <a:rPr lang="zh-CN" altLang="en-US" sz="15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charset="-122"/>
              </a:rPr>
              <a:t>城市</a:t>
            </a:r>
          </a:p>
        </p:txBody>
      </p:sp>
      <p:sp>
        <p:nvSpPr>
          <p:cNvPr id="13" name="矩形 12"/>
          <p:cNvSpPr/>
          <p:nvPr/>
        </p:nvSpPr>
        <p:spPr>
          <a:xfrm>
            <a:off x="493871" y="1673897"/>
            <a:ext cx="2322195" cy="1834157"/>
          </a:xfrm>
          <a:prstGeom prst="rect">
            <a:avLst/>
          </a:prstGeom>
          <a:noFill/>
          <a:ln w="28575" cap="flat" cmpd="sng" algn="ctr">
            <a:solidFill>
              <a:srgbClr val="44546A"/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algn="ctr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微软雅黑" panose="020B050302020402020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105627" y="2159672"/>
            <a:ext cx="2429351" cy="1098709"/>
          </a:xfrm>
          <a:prstGeom prst="rect">
            <a:avLst/>
          </a:prstGeom>
          <a:solidFill>
            <a:srgbClr val="5B9BD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5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charset="-122"/>
              </a:rPr>
              <a:t>项目组长</a:t>
            </a:r>
          </a:p>
          <a:p>
            <a:pPr algn="ctr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charset="-122"/>
              </a:rPr>
              <a:t>    </a:t>
            </a:r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charset="-122"/>
              </a:rPr>
              <a:t>美的：优秀学长</a:t>
            </a:r>
            <a:r>
              <a:rPr lang="en-US" altLang="zh-CN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charset="-122"/>
              </a:rPr>
              <a:t>/</a:t>
            </a:r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charset="-122"/>
              </a:rPr>
              <a:t>技术专家</a:t>
            </a:r>
            <a:endParaRPr lang="en-US" altLang="zh-CN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微软雅黑" panose="020B0503020204020204" charset="-122"/>
            </a:endParaRPr>
          </a:p>
          <a:p>
            <a:pPr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charset="-122"/>
              </a:rPr>
              <a:t>      </a:t>
            </a:r>
            <a:r>
              <a:rPr lang="zh-CN" altLang="en-US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charset="-122"/>
              </a:rPr>
              <a:t>学校</a:t>
            </a:r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charset="-122"/>
              </a:rPr>
              <a:t>：目标院系导师</a:t>
            </a:r>
            <a:endParaRPr lang="zh-CN" altLang="en-US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微软雅黑" panose="020B050302020402020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036469" y="2021781"/>
            <a:ext cx="1943576" cy="607347"/>
          </a:xfrm>
          <a:prstGeom prst="rect">
            <a:avLst/>
          </a:prstGeom>
          <a:solidFill>
            <a:srgbClr val="5B9BD5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charset="-122"/>
              </a:rPr>
              <a:t>科技线</a:t>
            </a:r>
            <a:endParaRPr lang="en-US" altLang="zh-CN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微软雅黑" panose="020B0503020204020204" charset="-122"/>
            </a:endParaRPr>
          </a:p>
          <a:p>
            <a:pPr algn="ctr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charset="-122"/>
              </a:rPr>
              <a:t>研发体系开放式</a:t>
            </a:r>
            <a:r>
              <a:rPr lang="zh-CN" altLang="en-US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charset="-122"/>
              </a:rPr>
              <a:t>创新</a:t>
            </a:r>
          </a:p>
        </p:txBody>
      </p:sp>
      <p:sp>
        <p:nvSpPr>
          <p:cNvPr id="18" name="矩形 17"/>
          <p:cNvSpPr/>
          <p:nvPr/>
        </p:nvSpPr>
        <p:spPr>
          <a:xfrm>
            <a:off x="601516" y="3678635"/>
            <a:ext cx="1143953" cy="66722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charset="-122"/>
                <a:sym typeface="微软雅黑" panose="020B0503020204020204" charset="-122"/>
              </a:rPr>
              <a:t>实习生基地</a:t>
            </a:r>
          </a:p>
          <a:p>
            <a:pPr algn="ctr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9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charset="-122"/>
                <a:sym typeface="微软雅黑" panose="020B0503020204020204" charset="-122"/>
              </a:rPr>
              <a:t>（指定方向</a:t>
            </a:r>
            <a:r>
              <a:rPr lang="en-US" altLang="zh-CN" sz="9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charset="-122"/>
                <a:sym typeface="微软雅黑" panose="020B0503020204020204" charset="-122"/>
              </a:rPr>
              <a:t>2+</a:t>
            </a:r>
            <a:r>
              <a:rPr lang="zh-CN" altLang="en-US" sz="9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charset="-122"/>
                <a:sym typeface="微软雅黑" panose="020B0503020204020204" charset="-122"/>
              </a:rPr>
              <a:t>）</a:t>
            </a:r>
          </a:p>
        </p:txBody>
      </p:sp>
      <p:sp>
        <p:nvSpPr>
          <p:cNvPr id="19" name="矩形 18"/>
          <p:cNvSpPr/>
          <p:nvPr/>
        </p:nvSpPr>
        <p:spPr>
          <a:xfrm>
            <a:off x="1818811" y="3678635"/>
            <a:ext cx="1143953" cy="66722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charset="-122"/>
              </a:rPr>
              <a:t>联合培养</a:t>
            </a:r>
          </a:p>
        </p:txBody>
      </p:sp>
      <p:sp>
        <p:nvSpPr>
          <p:cNvPr id="20" name="矩形 19"/>
          <p:cNvSpPr/>
          <p:nvPr/>
        </p:nvSpPr>
        <p:spPr>
          <a:xfrm>
            <a:off x="3036107" y="3678635"/>
            <a:ext cx="1848326" cy="66722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charset="-122"/>
              </a:rPr>
              <a:t>校企联合课程</a:t>
            </a:r>
          </a:p>
          <a:p>
            <a:pPr algn="ctr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9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charset="-122"/>
              </a:rPr>
              <a:t>（智能智造、职业规划、技术分享等、双向共建）</a:t>
            </a:r>
          </a:p>
        </p:txBody>
      </p:sp>
      <p:sp>
        <p:nvSpPr>
          <p:cNvPr id="21" name="矩形 20"/>
          <p:cNvSpPr/>
          <p:nvPr/>
        </p:nvSpPr>
        <p:spPr>
          <a:xfrm>
            <a:off x="4957776" y="3678635"/>
            <a:ext cx="1848326" cy="66722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charset="-122"/>
              </a:rPr>
              <a:t>学历深造</a:t>
            </a:r>
          </a:p>
          <a:p>
            <a:pPr algn="ctr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9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charset="-122"/>
              </a:rPr>
              <a:t>（博士优先面试、录取名额）</a:t>
            </a:r>
          </a:p>
        </p:txBody>
      </p:sp>
      <p:sp>
        <p:nvSpPr>
          <p:cNvPr id="22" name="矩形 21"/>
          <p:cNvSpPr/>
          <p:nvPr/>
        </p:nvSpPr>
        <p:spPr>
          <a:xfrm>
            <a:off x="6879444" y="3678635"/>
            <a:ext cx="1286828" cy="66722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charset="-122"/>
                <a:sym typeface="微软雅黑" panose="020B0503020204020204" charset="-122"/>
              </a:rPr>
              <a:t>应届招聘</a:t>
            </a:r>
          </a:p>
          <a:p>
            <a:pPr algn="ctr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9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charset="-122"/>
                <a:sym typeface="微软雅黑" panose="020B0503020204020204" charset="-122"/>
              </a:rPr>
              <a:t>（硕博专场招聘会</a:t>
            </a:r>
            <a:r>
              <a:rPr lang="en-US" altLang="zh-CN" sz="9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charset="-122"/>
                <a:sym typeface="微软雅黑" panose="020B0503020204020204" charset="-122"/>
              </a:rPr>
              <a:t>2+</a:t>
            </a:r>
            <a:r>
              <a:rPr lang="zh-CN" altLang="en-US" sz="9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charset="-122"/>
                <a:sym typeface="微软雅黑" panose="020B0503020204020204" charset="-122"/>
              </a:rPr>
              <a:t>）</a:t>
            </a:r>
            <a:endParaRPr lang="zh-CN" altLang="en-US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微软雅黑" panose="020B050302020402020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72441" y="1172194"/>
            <a:ext cx="7706201" cy="454769"/>
          </a:xfrm>
          <a:prstGeom prst="rect">
            <a:avLst/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charset="-122"/>
              </a:rPr>
              <a:t>战略高校人才输送倍增</a:t>
            </a:r>
          </a:p>
        </p:txBody>
      </p:sp>
      <p:sp>
        <p:nvSpPr>
          <p:cNvPr id="24" name="矩形 23"/>
          <p:cNvSpPr/>
          <p:nvPr/>
        </p:nvSpPr>
        <p:spPr>
          <a:xfrm>
            <a:off x="493871" y="3596651"/>
            <a:ext cx="7703820" cy="876401"/>
          </a:xfrm>
          <a:prstGeom prst="rect">
            <a:avLst/>
          </a:prstGeom>
          <a:noFill/>
          <a:ln w="28575" cap="flat" cmpd="sng" algn="ctr">
            <a:solidFill>
              <a:schemeClr val="accent4"/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algn="ctr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微软雅黑" panose="020B0503020204020204" charset="-122"/>
            </a:endParaRPr>
          </a:p>
        </p:txBody>
      </p:sp>
      <p:sp>
        <p:nvSpPr>
          <p:cNvPr id="25" name="上箭头 24"/>
          <p:cNvSpPr/>
          <p:nvPr/>
        </p:nvSpPr>
        <p:spPr>
          <a:xfrm>
            <a:off x="4119563" y="1645321"/>
            <a:ext cx="478631" cy="410528"/>
          </a:xfrm>
          <a:prstGeom prst="upArrow">
            <a:avLst/>
          </a:prstGeom>
          <a:noFill/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rtlCol="0" anchor="ctr"/>
          <a:lstStyle/>
          <a:p>
            <a:pPr algn="ctr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左右箭头 25"/>
          <p:cNvSpPr/>
          <p:nvPr/>
        </p:nvSpPr>
        <p:spPr>
          <a:xfrm rot="5400000">
            <a:off x="4211859" y="3305222"/>
            <a:ext cx="316799" cy="244587"/>
          </a:xfrm>
          <a:prstGeom prst="leftRightArrow">
            <a:avLst/>
          </a:prstGeom>
          <a:noFill/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rtlCol="0" anchor="ctr"/>
          <a:lstStyle/>
          <a:p>
            <a:pPr algn="ctr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07194" y="834256"/>
            <a:ext cx="8382000" cy="3231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500" b="1" kern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建立战略高校合作模式，构建业务-城市-HR三位一体的运营团队，实现人才输送倍增。</a:t>
            </a:r>
            <a:endParaRPr lang="zh-CN" altLang="en-US" sz="1500" b="1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93872" y="4563431"/>
            <a:ext cx="7752775" cy="50230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13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奖学金、校企联合课程、实习基地、</a:t>
            </a:r>
            <a:r>
              <a:rPr lang="en-US" altLang="zh-CN" sz="1013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MDV</a:t>
            </a:r>
            <a:r>
              <a:rPr lang="zh-CN" altLang="en-US" sz="1013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大赛、技术</a:t>
            </a:r>
            <a:r>
              <a:rPr lang="zh-CN" altLang="en-US" sz="1013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合作、联合实验室</a:t>
            </a:r>
            <a:r>
              <a:rPr lang="zh-CN" altLang="en-US" sz="1013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、专项职业发展辅导、</a:t>
            </a:r>
            <a:r>
              <a:rPr lang="en-US" altLang="zh-CN" sz="1013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1013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19275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425" y="677613"/>
            <a:ext cx="3210330" cy="4358640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208065" y="245813"/>
            <a:ext cx="706755" cy="701040"/>
            <a:chOff x="520" y="351"/>
            <a:chExt cx="1113" cy="1104"/>
          </a:xfrm>
        </p:grpSpPr>
        <p:sp>
          <p:nvSpPr>
            <p:cNvPr id="14" name="Shape 687"/>
            <p:cNvSpPr txBox="1"/>
            <p:nvPr/>
          </p:nvSpPr>
          <p:spPr>
            <a:xfrm>
              <a:off x="1548" y="449"/>
              <a:ext cx="85" cy="521"/>
            </a:xfrm>
            <a:prstGeom prst="rect">
              <a:avLst/>
            </a:prstGeom>
            <a:ln w="25400">
              <a:miter lim="400000"/>
            </a:ln>
          </p:spPr>
          <p:txBody>
            <a:bodyPr wrap="none" lIns="26787" tIns="26787" rIns="26787" bIns="26787" anchor="ctr">
              <a:spAutoFit/>
            </a:bodyPr>
            <a:lstStyle>
              <a:lvl1pPr defTabSz="821690">
                <a:defRPr sz="4600">
                  <a:solidFill>
                    <a:srgbClr val="1478FE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endPara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矩形"/>
            <p:cNvSpPr/>
            <p:nvPr/>
          </p:nvSpPr>
          <p:spPr>
            <a:xfrm>
              <a:off x="1456" y="351"/>
              <a:ext cx="17" cy="680"/>
            </a:xfrm>
            <a:prstGeom prst="rect">
              <a:avLst/>
            </a:prstGeom>
            <a:solidFill>
              <a:srgbClr val="1478FE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endParaRPr sz="48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27" name="图像" descr="图像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520" y="360"/>
              <a:ext cx="814" cy="1095"/>
            </a:xfrm>
            <a:prstGeom prst="rect">
              <a:avLst/>
            </a:prstGeom>
            <a:ln w="12700">
              <a:miter lim="400000"/>
              <a:headEnd/>
              <a:tailEnd/>
            </a:ln>
          </p:spPr>
        </p:pic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5901" y="22926"/>
            <a:ext cx="2180272" cy="609194"/>
          </a:xfrm>
          <a:prstGeom prst="rect">
            <a:avLst/>
          </a:prstGeom>
        </p:spPr>
      </p:pic>
      <p:sp>
        <p:nvSpPr>
          <p:cNvPr id="9" name="标题 1"/>
          <p:cNvSpPr txBox="1"/>
          <p:nvPr/>
        </p:nvSpPr>
        <p:spPr>
          <a:xfrm>
            <a:off x="4766450" y="4117833"/>
            <a:ext cx="3729635" cy="69853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>
              <a:lnSpc>
                <a:spcPct val="150000"/>
              </a:lnSpc>
            </a:pPr>
            <a:r>
              <a:rPr kumimoji="1" lang="zh-CN" altLang="en-US" sz="1200" b="1" dirty="0" smtClean="0">
                <a:ln w="12700">
                  <a:noFill/>
                </a:ln>
                <a:solidFill>
                  <a:srgbClr val="404040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L"/>
              </a:rPr>
              <a:t>楼宇科技空调业务板块全国多地诚招</a:t>
            </a:r>
            <a:r>
              <a:rPr kumimoji="1" lang="en-US" altLang="zh-CN" sz="1200" b="1" dirty="0" smtClean="0">
                <a:ln w="12700">
                  <a:noFill/>
                </a:ln>
                <a:solidFill>
                  <a:srgbClr val="404040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L"/>
              </a:rPr>
              <a:t>25</a:t>
            </a:r>
            <a:r>
              <a:rPr kumimoji="1" lang="zh-CN" altLang="en-US" sz="1200" b="1" dirty="0" smtClean="0">
                <a:ln w="12700">
                  <a:noFill/>
                </a:ln>
                <a:solidFill>
                  <a:srgbClr val="404040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L"/>
              </a:rPr>
              <a:t>届、</a:t>
            </a:r>
            <a:r>
              <a:rPr kumimoji="1" lang="en-US" altLang="zh-CN" sz="1200" b="1" dirty="0" smtClean="0">
                <a:ln w="12700">
                  <a:noFill/>
                </a:ln>
                <a:solidFill>
                  <a:srgbClr val="404040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L"/>
              </a:rPr>
              <a:t>26</a:t>
            </a:r>
            <a:r>
              <a:rPr kumimoji="1" lang="zh-CN" altLang="en-US" sz="1200" b="1" dirty="0" smtClean="0">
                <a:ln w="12700">
                  <a:noFill/>
                </a:ln>
                <a:solidFill>
                  <a:srgbClr val="404040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L"/>
              </a:rPr>
              <a:t>届实习生，欢迎加入，提前锁定校招</a:t>
            </a:r>
            <a:r>
              <a:rPr kumimoji="1" lang="en-US" altLang="zh-CN" sz="1200" b="1" dirty="0" smtClean="0">
                <a:ln w="12700">
                  <a:noFill/>
                </a:ln>
                <a:solidFill>
                  <a:srgbClr val="404040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L"/>
              </a:rPr>
              <a:t>offer</a:t>
            </a:r>
            <a:r>
              <a:rPr kumimoji="1" lang="zh-CN" altLang="en-US" sz="1200" b="1" dirty="0" smtClean="0">
                <a:ln w="12700">
                  <a:noFill/>
                </a:ln>
                <a:solidFill>
                  <a:srgbClr val="404040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L"/>
              </a:rPr>
              <a:t>，遇见更美的自己</a:t>
            </a:r>
            <a:r>
              <a:rPr kumimoji="1" lang="en-US" altLang="zh-CN" sz="1200" b="1" dirty="0" smtClean="0">
                <a:ln w="12700">
                  <a:noFill/>
                </a:ln>
                <a:solidFill>
                  <a:srgbClr val="404040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L"/>
              </a:rPr>
              <a:t>~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6">
            <a:alphaModFix/>
          </a:blip>
          <a:srcRect/>
          <a:stretch>
            <a:fillRect/>
          </a:stretch>
        </p:blipFill>
        <p:spPr>
          <a:xfrm>
            <a:off x="10215837" y="407852"/>
            <a:ext cx="1364400" cy="480293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标题 1"/>
          <p:cNvSpPr txBox="1"/>
          <p:nvPr/>
        </p:nvSpPr>
        <p:spPr>
          <a:xfrm>
            <a:off x="4819790" y="1033826"/>
            <a:ext cx="4039316" cy="1990467"/>
          </a:xfrm>
          <a:custGeom>
            <a:avLst/>
            <a:gdLst>
              <a:gd name="connsiteX0" fmla="*/ 2276786 w 2424575"/>
              <a:gd name="connsiteY0" fmla="*/ 1078866 h 1202024"/>
              <a:gd name="connsiteX1" fmla="*/ 0 w 2424575"/>
              <a:gd name="connsiteY1" fmla="*/ 1202025 h 1202024"/>
              <a:gd name="connsiteX2" fmla="*/ 0 w 2424575"/>
              <a:gd name="connsiteY2" fmla="*/ 0 h 1202024"/>
              <a:gd name="connsiteX3" fmla="*/ 2424575 w 2424575"/>
              <a:gd name="connsiteY3" fmla="*/ 0 h 1202024"/>
            </a:gdLst>
            <a:ahLst/>
            <a:cxnLst/>
            <a:rect l="l" t="t" r="r" b="b"/>
            <a:pathLst>
              <a:path w="2424575" h="1202024">
                <a:moveTo>
                  <a:pt x="2276786" y="1078866"/>
                </a:moveTo>
                <a:lnTo>
                  <a:pt x="0" y="1202025"/>
                </a:lnTo>
                <a:lnTo>
                  <a:pt x="0" y="0"/>
                </a:lnTo>
                <a:lnTo>
                  <a:pt x="2424575" y="0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4608019" y="677613"/>
            <a:ext cx="4197747" cy="2882628"/>
            <a:chOff x="4640930" y="22926"/>
            <a:chExt cx="4197747" cy="2882628"/>
          </a:xfrm>
        </p:grpSpPr>
        <p:grpSp>
          <p:nvGrpSpPr>
            <p:cNvPr id="7" name="组合 6"/>
            <p:cNvGrpSpPr/>
            <p:nvPr/>
          </p:nvGrpSpPr>
          <p:grpSpPr>
            <a:xfrm>
              <a:off x="4640930" y="22926"/>
              <a:ext cx="4197747" cy="2882628"/>
              <a:chOff x="4640930" y="22926"/>
              <a:chExt cx="4197747" cy="2882628"/>
            </a:xfrm>
          </p:grpSpPr>
          <p:sp>
            <p:nvSpPr>
              <p:cNvPr id="17" name="标题 1"/>
              <p:cNvSpPr txBox="1"/>
              <p:nvPr/>
            </p:nvSpPr>
            <p:spPr>
              <a:xfrm>
                <a:off x="4799361" y="308043"/>
                <a:ext cx="4039316" cy="2597511"/>
              </a:xfrm>
              <a:custGeom>
                <a:avLst/>
                <a:gdLst>
                  <a:gd name="connsiteX0" fmla="*/ 2276786 w 2424575"/>
                  <a:gd name="connsiteY0" fmla="*/ 1078866 h 1202024"/>
                  <a:gd name="connsiteX1" fmla="*/ 0 w 2424575"/>
                  <a:gd name="connsiteY1" fmla="*/ 1202025 h 1202024"/>
                  <a:gd name="connsiteX2" fmla="*/ 0 w 2424575"/>
                  <a:gd name="connsiteY2" fmla="*/ 0 h 1202024"/>
                  <a:gd name="connsiteX3" fmla="*/ 2424575 w 2424575"/>
                  <a:gd name="connsiteY3" fmla="*/ 0 h 1202024"/>
                </a:gdLst>
                <a:ahLst/>
                <a:cxnLst/>
                <a:rect l="l" t="t" r="r" b="b"/>
                <a:pathLst>
                  <a:path w="2424575" h="1202024">
                    <a:moveTo>
                      <a:pt x="2276786" y="1078866"/>
                    </a:moveTo>
                    <a:lnTo>
                      <a:pt x="0" y="1202025"/>
                    </a:lnTo>
                    <a:lnTo>
                      <a:pt x="0" y="0"/>
                    </a:lnTo>
                    <a:lnTo>
                      <a:pt x="2424575" y="0"/>
                    </a:lnTo>
                    <a:close/>
                  </a:path>
                </a:pathLst>
              </a:custGeom>
              <a:noFill/>
              <a:ln w="8209" cap="flat">
                <a:solidFill>
                  <a:schemeClr val="accent1"/>
                </a:solidFill>
                <a:miter/>
              </a:ln>
            </p:spPr>
            <p:txBody>
              <a:bodyPr vert="horz" wrap="square" lIns="91440" tIns="45720" rIns="91440" bIns="45720" rtlCol="0" anchor="ctr"/>
              <a:lstStyle/>
              <a:p>
                <a:pPr algn="l">
                  <a:lnSpc>
                    <a:spcPct val="110000"/>
                  </a:lnSpc>
                </a:pPr>
                <a:endParaRPr kumimoji="1"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" name="标题 1"/>
              <p:cNvSpPr txBox="1"/>
              <p:nvPr/>
            </p:nvSpPr>
            <p:spPr>
              <a:xfrm>
                <a:off x="4640930" y="22926"/>
                <a:ext cx="4039316" cy="2597511"/>
              </a:xfrm>
              <a:custGeom>
                <a:avLst/>
                <a:gdLst>
                  <a:gd name="connsiteX0" fmla="*/ 147790 w 2424575"/>
                  <a:gd name="connsiteY0" fmla="*/ 123158 h 1202024"/>
                  <a:gd name="connsiteX1" fmla="*/ 2424575 w 2424575"/>
                  <a:gd name="connsiteY1" fmla="*/ 0 h 1202024"/>
                  <a:gd name="connsiteX2" fmla="*/ 2424575 w 2424575"/>
                  <a:gd name="connsiteY2" fmla="*/ 1202025 h 1202024"/>
                  <a:gd name="connsiteX3" fmla="*/ 0 w 2424575"/>
                  <a:gd name="connsiteY3" fmla="*/ 1202025 h 1202024"/>
                </a:gdLst>
                <a:ahLst/>
                <a:cxnLst/>
                <a:rect l="l" t="t" r="r" b="b"/>
                <a:pathLst>
                  <a:path w="2424575" h="1202024">
                    <a:moveTo>
                      <a:pt x="147790" y="123158"/>
                    </a:moveTo>
                    <a:lnTo>
                      <a:pt x="2424575" y="0"/>
                    </a:lnTo>
                    <a:lnTo>
                      <a:pt x="2424575" y="1202025"/>
                    </a:lnTo>
                    <a:lnTo>
                      <a:pt x="0" y="1202025"/>
                    </a:lnTo>
                    <a:close/>
                  </a:path>
                </a:pathLst>
              </a:custGeom>
              <a:noFill/>
              <a:ln w="8209" cap="flat">
                <a:solidFill>
                  <a:schemeClr val="accent1"/>
                </a:solidFill>
                <a:miter/>
              </a:ln>
            </p:spPr>
            <p:txBody>
              <a:bodyPr vert="horz" wrap="square" lIns="91440" tIns="45720" rIns="91440" bIns="45720" rtlCol="0" anchor="ctr"/>
              <a:lstStyle/>
              <a:p>
                <a:pPr algn="l">
                  <a:lnSpc>
                    <a:spcPct val="110000"/>
                  </a:lnSpc>
                </a:pPr>
                <a:endParaRPr kumimoji="1"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9" name="标题 1"/>
            <p:cNvSpPr txBox="1"/>
            <p:nvPr/>
          </p:nvSpPr>
          <p:spPr>
            <a:xfrm>
              <a:off x="5258091" y="148902"/>
              <a:ext cx="3217565" cy="620698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0" tIns="0" rIns="0" bIns="0" rtlCol="0" anchor="b"/>
            <a:lstStyle/>
            <a:p>
              <a:pPr algn="l">
                <a:lnSpc>
                  <a:spcPct val="130000"/>
                </a:lnSpc>
              </a:pPr>
              <a:r>
                <a:rPr kumimoji="1" lang="zh-CN" altLang="en-US" sz="1600" b="1" dirty="0" smtClean="0">
                  <a:ln w="12700">
                    <a:noFill/>
                  </a:ln>
                  <a:solidFill>
                    <a:srgbClr val="000000">
                      <a:alpha val="10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关于楼宇科技国内营销</a:t>
              </a:r>
              <a:endParaRPr kumimoji="1"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标题 1"/>
            <p:cNvSpPr txBox="1"/>
            <p:nvPr/>
          </p:nvSpPr>
          <p:spPr>
            <a:xfrm>
              <a:off x="5087291" y="838127"/>
              <a:ext cx="3217565" cy="1406842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0" tIns="0" rIns="0" bIns="0" rtlCol="0" anchor="t"/>
            <a:lstStyle/>
            <a:p>
              <a:pPr marL="285750" indent="-285750">
                <a:lnSpc>
                  <a:spcPct val="150000"/>
                </a:lnSpc>
                <a:buFont typeface="Wingdings" panose="05000000000000000000" pitchFamily="2" charset="2"/>
                <a:buChar char="Ø"/>
              </a:pPr>
              <a:r>
                <a:rPr kumimoji="1" lang="zh-CN" altLang="en-US" sz="1200" dirty="0" smtClean="0">
                  <a:ln w="12700">
                    <a:noFill/>
                  </a:ln>
                  <a:solidFill>
                    <a:srgbClr val="000000">
                      <a:alpha val="10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ource Han Sans"/>
                </a:rPr>
                <a:t>全国多所暖通院校合作</a:t>
              </a:r>
              <a:endParaRPr kumimoji="1" lang="en-US" altLang="zh-CN" sz="1200" dirty="0" smtClean="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ource Han Sans"/>
              </a:endParaRPr>
            </a:p>
            <a:p>
              <a:pPr marL="285750" indent="-285750">
                <a:lnSpc>
                  <a:spcPct val="150000"/>
                </a:lnSpc>
                <a:buFont typeface="Wingdings" panose="05000000000000000000" pitchFamily="2" charset="2"/>
                <a:buChar char="Ø"/>
              </a:pPr>
              <a:r>
                <a:rPr kumimoji="1" lang="zh-CN" altLang="en-US" sz="1200" dirty="0" smtClean="0">
                  <a:ln w="12700">
                    <a:noFill/>
                  </a:ln>
                  <a:solidFill>
                    <a:srgbClr val="000000">
                      <a:alpha val="10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ource Han Sans"/>
                </a:rPr>
                <a:t>持续加大校企合作</a:t>
              </a:r>
              <a:r>
                <a:rPr kumimoji="1" lang="en-US" altLang="zh-CN" sz="1200" dirty="0" smtClean="0">
                  <a:ln w="12700">
                    <a:noFill/>
                  </a:ln>
                  <a:solidFill>
                    <a:srgbClr val="000000">
                      <a:alpha val="10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ource Han Sans"/>
                </a:rPr>
                <a:t>&amp;</a:t>
              </a:r>
              <a:r>
                <a:rPr kumimoji="1" lang="zh-CN" altLang="en-US" sz="1200" dirty="0" smtClean="0">
                  <a:ln w="12700">
                    <a:noFill/>
                  </a:ln>
                  <a:solidFill>
                    <a:srgbClr val="000000">
                      <a:alpha val="10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ource Han Sans"/>
                </a:rPr>
                <a:t>校招力度</a:t>
              </a:r>
              <a:endParaRPr kumimoji="1" lang="en-US" altLang="zh-CN" sz="1200" dirty="0" smtClean="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ource Han Sans"/>
              </a:endParaRPr>
            </a:p>
            <a:p>
              <a:pPr marL="285750" indent="-285750">
                <a:lnSpc>
                  <a:spcPct val="150000"/>
                </a:lnSpc>
                <a:buFont typeface="Wingdings" panose="05000000000000000000" pitchFamily="2" charset="2"/>
                <a:buChar char="Ø"/>
              </a:pPr>
              <a:r>
                <a:rPr kumimoji="1" lang="zh-CN" altLang="en-US" sz="1200" dirty="0" smtClean="0">
                  <a:ln w="12700">
                    <a:noFill/>
                  </a:ln>
                  <a:solidFill>
                    <a:srgbClr val="000000">
                      <a:alpha val="10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ource Han Sans"/>
                </a:rPr>
                <a:t>中心</a:t>
              </a:r>
              <a:r>
                <a:rPr kumimoji="1" lang="zh-CN" altLang="en-US" sz="1200" dirty="0">
                  <a:ln w="12700">
                    <a:noFill/>
                  </a:ln>
                  <a:solidFill>
                    <a:srgbClr val="000000">
                      <a:alpha val="10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ource Han Sans"/>
                </a:rPr>
                <a:t>业务平均收入超一线大厂</a:t>
              </a:r>
            </a:p>
            <a:p>
              <a:pPr marL="285750" indent="-285750">
                <a:lnSpc>
                  <a:spcPct val="150000"/>
                </a:lnSpc>
                <a:buFont typeface="Wingdings" panose="05000000000000000000" pitchFamily="2" charset="2"/>
                <a:buChar char="Ø"/>
              </a:pPr>
              <a:r>
                <a:rPr kumimoji="1" lang="zh-CN" altLang="en-US" sz="1200" dirty="0">
                  <a:ln w="12700">
                    <a:noFill/>
                  </a:ln>
                  <a:solidFill>
                    <a:srgbClr val="000000">
                      <a:alpha val="10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ource Han Sans"/>
                </a:rPr>
                <a:t>近半数中心总经理为校招生</a:t>
              </a:r>
            </a:p>
            <a:p>
              <a:pPr marL="285750" indent="-285750">
                <a:lnSpc>
                  <a:spcPct val="150000"/>
                </a:lnSpc>
                <a:buFont typeface="Wingdings" panose="05000000000000000000" pitchFamily="2" charset="2"/>
                <a:buChar char="Ø"/>
              </a:pPr>
              <a:r>
                <a:rPr kumimoji="1" lang="zh-CN" altLang="en-US" sz="1200" dirty="0">
                  <a:ln w="12700">
                    <a:noFill/>
                  </a:ln>
                  <a:solidFill>
                    <a:srgbClr val="000000">
                      <a:alpha val="10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ource Han Sans"/>
                </a:rPr>
                <a:t>国内营销总</a:t>
              </a:r>
              <a:r>
                <a:rPr kumimoji="1" lang="en-US" altLang="zh-CN" sz="1200" dirty="0">
                  <a:ln w="12700">
                    <a:noFill/>
                  </a:ln>
                  <a:solidFill>
                    <a:srgbClr val="000000">
                      <a:alpha val="10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ource Han Sans"/>
                </a:rPr>
                <a:t>&amp;</a:t>
              </a:r>
              <a:r>
                <a:rPr kumimoji="1" lang="zh-CN" altLang="en-US" sz="1200" dirty="0">
                  <a:ln w="12700">
                    <a:noFill/>
                  </a:ln>
                  <a:solidFill>
                    <a:srgbClr val="000000">
                      <a:alpha val="10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ource Han Sans"/>
                </a:rPr>
                <a:t>事业部</a:t>
              </a:r>
              <a:r>
                <a:rPr kumimoji="1" lang="zh-CN" altLang="en-US" sz="1200" dirty="0" smtClean="0">
                  <a:ln w="12700">
                    <a:noFill/>
                  </a:ln>
                  <a:solidFill>
                    <a:srgbClr val="000000">
                      <a:alpha val="10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ource Han Sans"/>
                </a:rPr>
                <a:t>总为校招生</a:t>
              </a:r>
              <a:endParaRPr kumimoji="1" lang="zh-CN" altLang="en-US" sz="1200" dirty="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ource Han San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71733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" name="图片 103"/>
          <p:cNvPicPr/>
          <p:nvPr>
            <p:custDataLst>
              <p:tags r:id="rId1"/>
            </p:custDataLst>
          </p:nvPr>
        </p:nvPicPr>
        <p:blipFill>
          <a:blip r:embed="rId18"/>
          <a:srcRect t="-438"/>
          <a:stretch>
            <a:fillRect/>
          </a:stretch>
        </p:blipFill>
        <p:spPr>
          <a:xfrm>
            <a:off x="0" y="1650683"/>
            <a:ext cx="9163526" cy="349281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857726" y="412433"/>
            <a:ext cx="946150" cy="5530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目录</a:t>
            </a: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886778" y="896779"/>
            <a:ext cx="1233170" cy="321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5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CONTENTS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886778" y="1835468"/>
            <a:ext cx="2827498" cy="344805"/>
            <a:chOff x="1587" y="3926"/>
            <a:chExt cx="5937" cy="724"/>
          </a:xfrm>
        </p:grpSpPr>
        <p:sp>
          <p:nvSpPr>
            <p:cNvPr id="2" name="文本框 1"/>
            <p:cNvSpPr txBox="1"/>
            <p:nvPr>
              <p:custDataLst>
                <p:tags r:id="rId13"/>
              </p:custDataLst>
            </p:nvPr>
          </p:nvSpPr>
          <p:spPr>
            <a:xfrm>
              <a:off x="1587" y="3926"/>
              <a:ext cx="936" cy="7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altLang="zh-CN" sz="165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01</a:t>
              </a:r>
            </a:p>
          </p:txBody>
        </p:sp>
        <p:cxnSp>
          <p:nvCxnSpPr>
            <p:cNvPr id="11" name="直接连接符 10"/>
            <p:cNvCxnSpPr/>
            <p:nvPr>
              <p:custDataLst>
                <p:tags r:id="rId14"/>
              </p:custDataLst>
            </p:nvPr>
          </p:nvCxnSpPr>
          <p:spPr>
            <a:xfrm>
              <a:off x="2599" y="4116"/>
              <a:ext cx="0" cy="296"/>
            </a:xfrm>
            <a:prstGeom prst="line">
              <a:avLst/>
            </a:prstGeom>
            <a:ln>
              <a:solidFill>
                <a:srgbClr val="9E9E9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1"/>
            <p:cNvSpPr txBox="1"/>
            <p:nvPr>
              <p:custDataLst>
                <p:tags r:id="rId15"/>
              </p:custDataLst>
            </p:nvPr>
          </p:nvSpPr>
          <p:spPr>
            <a:xfrm>
              <a:off x="3501" y="3950"/>
              <a:ext cx="4023" cy="67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500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企业用人倾向及现状</a:t>
              </a:r>
              <a:endParaRPr lang="zh-CN" altLang="en-US" sz="15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57726" y="2366963"/>
            <a:ext cx="2667002" cy="344805"/>
            <a:chOff x="1587" y="3926"/>
            <a:chExt cx="5600" cy="724"/>
          </a:xfrm>
        </p:grpSpPr>
        <p:sp>
          <p:nvSpPr>
            <p:cNvPr id="16" name="文本框 15"/>
            <p:cNvSpPr txBox="1"/>
            <p:nvPr>
              <p:custDataLst>
                <p:tags r:id="rId10"/>
              </p:custDataLst>
            </p:nvPr>
          </p:nvSpPr>
          <p:spPr>
            <a:xfrm>
              <a:off x="1587" y="3926"/>
              <a:ext cx="936" cy="7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altLang="zh-CN" sz="165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02</a:t>
              </a:r>
            </a:p>
          </p:txBody>
        </p:sp>
        <p:cxnSp>
          <p:nvCxnSpPr>
            <p:cNvPr id="17" name="直接连接符 16"/>
            <p:cNvCxnSpPr/>
            <p:nvPr>
              <p:custDataLst>
                <p:tags r:id="rId11"/>
              </p:custDataLst>
            </p:nvPr>
          </p:nvCxnSpPr>
          <p:spPr>
            <a:xfrm>
              <a:off x="2599" y="4116"/>
              <a:ext cx="0" cy="296"/>
            </a:xfrm>
            <a:prstGeom prst="line">
              <a:avLst/>
            </a:prstGeom>
            <a:ln>
              <a:solidFill>
                <a:srgbClr val="9E9E9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7"/>
            <p:cNvSpPr txBox="1"/>
            <p:nvPr>
              <p:custDataLst>
                <p:tags r:id="rId12"/>
              </p:custDataLst>
            </p:nvPr>
          </p:nvSpPr>
          <p:spPr>
            <a:xfrm>
              <a:off x="3501" y="3950"/>
              <a:ext cx="3686" cy="67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5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大</a:t>
              </a:r>
              <a:r>
                <a:rPr lang="zh-CN" altLang="en-US" sz="1500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厂入场券如何拿</a:t>
              </a:r>
              <a:endParaRPr lang="zh-CN" altLang="en-US" sz="15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57726" y="2909888"/>
            <a:ext cx="2250282" cy="344805"/>
            <a:chOff x="1587" y="3926"/>
            <a:chExt cx="4725" cy="724"/>
          </a:xfrm>
        </p:grpSpPr>
        <p:sp>
          <p:nvSpPr>
            <p:cNvPr id="21" name="文本框 20"/>
            <p:cNvSpPr txBox="1"/>
            <p:nvPr>
              <p:custDataLst>
                <p:tags r:id="rId7"/>
              </p:custDataLst>
            </p:nvPr>
          </p:nvSpPr>
          <p:spPr>
            <a:xfrm>
              <a:off x="1587" y="3926"/>
              <a:ext cx="936" cy="7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altLang="zh-CN" sz="165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03</a:t>
              </a:r>
            </a:p>
          </p:txBody>
        </p:sp>
        <p:cxnSp>
          <p:nvCxnSpPr>
            <p:cNvPr id="22" name="直接连接符 21"/>
            <p:cNvCxnSpPr/>
            <p:nvPr>
              <p:custDataLst>
                <p:tags r:id="rId8"/>
              </p:custDataLst>
            </p:nvPr>
          </p:nvCxnSpPr>
          <p:spPr>
            <a:xfrm>
              <a:off x="2599" y="4116"/>
              <a:ext cx="0" cy="296"/>
            </a:xfrm>
            <a:prstGeom prst="line">
              <a:avLst/>
            </a:prstGeom>
            <a:ln>
              <a:solidFill>
                <a:srgbClr val="9E9E9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22"/>
            <p:cNvSpPr txBox="1"/>
            <p:nvPr>
              <p:custDataLst>
                <p:tags r:id="rId9"/>
              </p:custDataLst>
            </p:nvPr>
          </p:nvSpPr>
          <p:spPr>
            <a:xfrm>
              <a:off x="3501" y="3950"/>
              <a:ext cx="2811" cy="67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5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校</a:t>
              </a:r>
              <a:r>
                <a:rPr lang="zh-CN" altLang="en-US" sz="1500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企合作建议</a:t>
              </a:r>
              <a:endParaRPr lang="zh-CN" altLang="en-US" sz="15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857726" y="3452813"/>
            <a:ext cx="2635091" cy="344805"/>
            <a:chOff x="1587" y="3926"/>
            <a:chExt cx="5533" cy="724"/>
          </a:xfrm>
        </p:grpSpPr>
        <p:sp>
          <p:nvSpPr>
            <p:cNvPr id="4" name="文本框 3"/>
            <p:cNvSpPr txBox="1"/>
            <p:nvPr>
              <p:custDataLst>
                <p:tags r:id="rId4"/>
              </p:custDataLst>
            </p:nvPr>
          </p:nvSpPr>
          <p:spPr>
            <a:xfrm>
              <a:off x="1587" y="3926"/>
              <a:ext cx="936" cy="7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altLang="zh-CN" sz="165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04</a:t>
              </a:r>
            </a:p>
          </p:txBody>
        </p:sp>
        <p:cxnSp>
          <p:nvCxnSpPr>
            <p:cNvPr id="9" name="直接连接符 8"/>
            <p:cNvCxnSpPr/>
            <p:nvPr>
              <p:custDataLst>
                <p:tags r:id="rId5"/>
              </p:custDataLst>
            </p:nvPr>
          </p:nvCxnSpPr>
          <p:spPr>
            <a:xfrm>
              <a:off x="2599" y="4116"/>
              <a:ext cx="0" cy="296"/>
            </a:xfrm>
            <a:prstGeom prst="line">
              <a:avLst/>
            </a:prstGeom>
            <a:ln>
              <a:solidFill>
                <a:srgbClr val="9E9E9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文本框 6"/>
            <p:cNvSpPr txBox="1"/>
            <p:nvPr>
              <p:custDataLst>
                <p:tags r:id="rId6"/>
              </p:custDataLst>
            </p:nvPr>
          </p:nvSpPr>
          <p:spPr>
            <a:xfrm>
              <a:off x="3501" y="3950"/>
              <a:ext cx="3619" cy="67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500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关于美的楼宇科技</a:t>
              </a:r>
              <a:endParaRPr lang="zh-CN" altLang="en-US" sz="15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9466" y="-19052"/>
            <a:ext cx="2180272" cy="60919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2.png" descr="image2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-1" y="-1"/>
            <a:ext cx="9144002" cy="5143502"/>
          </a:xfrm>
          <a:prstGeom prst="rect">
            <a:avLst/>
          </a:prstGeom>
          <a:ln w="12700">
            <a:miter lim="4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email">
            <a:alphaModFix amt="40000"/>
          </a:blip>
          <a:stretch>
            <a:fillRect/>
          </a:stretch>
        </p:blipFill>
        <p:spPr>
          <a:xfrm>
            <a:off x="4512596" y="1456267"/>
            <a:ext cx="4631405" cy="3687234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23850" y="1995805"/>
            <a:ext cx="6939280" cy="67564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3800" dirty="0">
                <a:solidFill>
                  <a:schemeClr val="bg1"/>
                </a:solidFill>
                <a:latin typeface="方正兰亭中黑简体" panose="02000500000000000000" charset="-122"/>
                <a:ea typeface="方正兰亭中黑简体" panose="02000500000000000000" charset="-122"/>
                <a:sym typeface="+mn-ea"/>
              </a:rPr>
              <a:t>把复杂留给美的，让用户更简单</a:t>
            </a:r>
          </a:p>
        </p:txBody>
      </p:sp>
      <p:sp>
        <p:nvSpPr>
          <p:cNvPr id="2" name="矩形 1"/>
          <p:cNvSpPr/>
          <p:nvPr/>
        </p:nvSpPr>
        <p:spPr>
          <a:xfrm>
            <a:off x="467360" y="2787650"/>
            <a:ext cx="504190" cy="755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pic>
        <p:nvPicPr>
          <p:cNvPr id="10" name="图片 9" descr="内页5-06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467360" y="412115"/>
            <a:ext cx="1428750" cy="189865"/>
          </a:xfrm>
          <a:prstGeom prst="rect">
            <a:avLst/>
          </a:prstGeom>
        </p:spPr>
      </p:pic>
      <p:pic>
        <p:nvPicPr>
          <p:cNvPr id="16" name="图片 15" descr="内页5-08"/>
          <p:cNvPicPr>
            <a:picLocks noChangeAspect="1"/>
          </p:cNvPicPr>
          <p:nvPr/>
        </p:nvPicPr>
        <p:blipFill>
          <a:blip r:embed="rId6" cstate="email">
            <a:biLevel thresh="50000"/>
          </a:blip>
          <a:stretch>
            <a:fillRect/>
          </a:stretch>
        </p:blipFill>
        <p:spPr>
          <a:xfrm>
            <a:off x="467995" y="4444365"/>
            <a:ext cx="1675765" cy="228600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1106805" y="4374515"/>
            <a:ext cx="267716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1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Gotham" panose="02000603040000020004" pitchFamily="2" charset="0"/>
                <a:sym typeface="+mn-ea"/>
              </a:rPr>
              <a:t>2024</a:t>
            </a:r>
          </a:p>
        </p:txBody>
      </p:sp>
    </p:spTree>
    <p:extLst>
      <p:ext uri="{BB962C8B-B14F-4D97-AF65-F5344CB8AC3E}">
        <p14:creationId xmlns:p14="http://schemas.microsoft.com/office/powerpoint/2010/main" val="284203674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rcRect/>
          <a:stretch>
            <a:fillRect/>
          </a:stretch>
        </p:blipFill>
        <p:spPr>
          <a:xfrm>
            <a:off x="-126682" y="-70961"/>
            <a:ext cx="9270683" cy="5214461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624128" y="1904928"/>
            <a:ext cx="42883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3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企业端用人倾向及现状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8036" y="-2"/>
            <a:ext cx="2180272" cy="609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77670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330200" y="222885"/>
            <a:ext cx="3246120" cy="701040"/>
            <a:chOff x="520" y="351"/>
            <a:chExt cx="5112" cy="1104"/>
          </a:xfrm>
        </p:grpSpPr>
        <p:sp>
          <p:nvSpPr>
            <p:cNvPr id="14" name="Shape 687"/>
            <p:cNvSpPr txBox="1"/>
            <p:nvPr/>
          </p:nvSpPr>
          <p:spPr>
            <a:xfrm>
              <a:off x="1548" y="449"/>
              <a:ext cx="4084" cy="521"/>
            </a:xfrm>
            <a:prstGeom prst="rect">
              <a:avLst/>
            </a:prstGeom>
            <a:ln w="25400">
              <a:miter lim="400000"/>
            </a:ln>
          </p:spPr>
          <p:txBody>
            <a:bodyPr wrap="none" lIns="26787" tIns="26787" rIns="26787" bIns="26787" anchor="ctr">
              <a:spAutoFit/>
            </a:bodyPr>
            <a:lstStyle>
              <a:lvl1pPr defTabSz="821690">
                <a:defRPr sz="4600">
                  <a:solidFill>
                    <a:srgbClr val="1478FE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企业喜欢的毕业生长啥样</a:t>
              </a:r>
            </a:p>
          </p:txBody>
        </p:sp>
        <p:sp>
          <p:nvSpPr>
            <p:cNvPr id="15" name="矩形"/>
            <p:cNvSpPr/>
            <p:nvPr/>
          </p:nvSpPr>
          <p:spPr>
            <a:xfrm>
              <a:off x="1456" y="351"/>
              <a:ext cx="17" cy="680"/>
            </a:xfrm>
            <a:prstGeom prst="rect">
              <a:avLst/>
            </a:prstGeom>
            <a:solidFill>
              <a:srgbClr val="1478FE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endParaRPr sz="48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27" name="图像" descr="图像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520" y="360"/>
              <a:ext cx="814" cy="1095"/>
            </a:xfrm>
            <a:prstGeom prst="rect">
              <a:avLst/>
            </a:prstGeom>
            <a:ln w="12700">
              <a:miter lim="400000"/>
              <a:headEnd/>
              <a:tailEnd/>
            </a:ln>
          </p:spPr>
        </p:pic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8036" y="-2"/>
            <a:ext cx="2180272" cy="60919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alphaModFix/>
          </a:blip>
          <a:srcRect l="21978" r="21978"/>
          <a:stretch>
            <a:fillRect/>
          </a:stretch>
        </p:blipFill>
        <p:spPr>
          <a:xfrm>
            <a:off x="5701665" y="933450"/>
            <a:ext cx="2937510" cy="2937510"/>
          </a:xfrm>
          <a:custGeom>
            <a:avLst/>
            <a:gdLst/>
            <a:ahLst/>
            <a:cxnLst/>
            <a:rect l="l" t="t" r="r" b="b"/>
            <a:pathLst>
              <a:path w="3916680" h="3916680">
                <a:moveTo>
                  <a:pt x="363037" y="0"/>
                </a:moveTo>
                <a:lnTo>
                  <a:pt x="3553643" y="0"/>
                </a:lnTo>
                <a:cubicBezTo>
                  <a:pt x="3754143" y="0"/>
                  <a:pt x="3916680" y="162537"/>
                  <a:pt x="3916680" y="363037"/>
                </a:cubicBezTo>
                <a:lnTo>
                  <a:pt x="3916680" y="3553643"/>
                </a:lnTo>
                <a:cubicBezTo>
                  <a:pt x="3916680" y="3754143"/>
                  <a:pt x="3754143" y="3916680"/>
                  <a:pt x="3553643" y="3916680"/>
                </a:cubicBezTo>
                <a:lnTo>
                  <a:pt x="363037" y="3916680"/>
                </a:lnTo>
                <a:cubicBezTo>
                  <a:pt x="162537" y="3916680"/>
                  <a:pt x="0" y="3754143"/>
                  <a:pt x="0" y="3553643"/>
                </a:cubicBezTo>
                <a:lnTo>
                  <a:pt x="0" y="363037"/>
                </a:lnTo>
                <a:cubicBezTo>
                  <a:pt x="0" y="162537"/>
                  <a:pt x="162537" y="0"/>
                  <a:pt x="363037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9" name="标题 1"/>
          <p:cNvSpPr txBox="1"/>
          <p:nvPr/>
        </p:nvSpPr>
        <p:spPr>
          <a:xfrm>
            <a:off x="4777823" y="2305381"/>
            <a:ext cx="1813560" cy="2209469"/>
          </a:xfrm>
          <a:prstGeom prst="roundRect">
            <a:avLst>
              <a:gd name="adj" fmla="val 9269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68580" tIns="34290" rIns="68580" bIns="3429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标题 1"/>
          <p:cNvSpPr txBox="1"/>
          <p:nvPr/>
        </p:nvSpPr>
        <p:spPr>
          <a:xfrm>
            <a:off x="685940" y="1161666"/>
            <a:ext cx="3923829" cy="97706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050" dirty="0" err="1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/>
              </a:rPr>
              <a:t>企业期待毕业生具备扎实的专业知识，能够理解和应用工程热力学、传热学、流体力学等核心课程知识，为解决实际问题提供理论依据</a:t>
            </a:r>
            <a:r>
              <a:rPr kumimoji="1" lang="en-US" altLang="zh-CN" sz="1050" dirty="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/>
              </a:rPr>
              <a:t>。</a:t>
            </a:r>
            <a:endParaRPr kumimoji="1" lang="zh-CN" altLang="en-US" sz="101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标题 1"/>
          <p:cNvSpPr txBox="1"/>
          <p:nvPr/>
        </p:nvSpPr>
        <p:spPr>
          <a:xfrm>
            <a:off x="520723" y="965246"/>
            <a:ext cx="34289" cy="618462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12700" cap="sq">
            <a:noFill/>
            <a:miter/>
          </a:ln>
        </p:spPr>
        <p:txBody>
          <a:bodyPr vert="horz" wrap="square" lIns="68580" tIns="34290" rIns="68580" bIns="3429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标题 1"/>
          <p:cNvSpPr txBox="1"/>
          <p:nvPr/>
        </p:nvSpPr>
        <p:spPr>
          <a:xfrm>
            <a:off x="495300" y="965246"/>
            <a:ext cx="85134" cy="85134"/>
          </a:xfrm>
          <a:prstGeom prst="ellips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68580" tIns="34290" rIns="68580" bIns="3429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标题 1"/>
          <p:cNvSpPr txBox="1"/>
          <p:nvPr/>
        </p:nvSpPr>
        <p:spPr>
          <a:xfrm>
            <a:off x="685940" y="2365666"/>
            <a:ext cx="3923829" cy="97706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>
              <a:lnSpc>
                <a:spcPct val="150000"/>
              </a:lnSpc>
            </a:pPr>
            <a:r>
              <a:rPr kumimoji="1" lang="en-US" altLang="zh-CN" sz="1050" dirty="0" err="1" smtClean="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/>
              </a:rPr>
              <a:t>企业期待毕业生</a:t>
            </a:r>
            <a:r>
              <a:rPr kumimoji="1" lang="zh-CN" altLang="en-US" sz="1050" dirty="0" smtClean="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/>
              </a:rPr>
              <a:t>有</a:t>
            </a:r>
            <a:r>
              <a:rPr kumimoji="1" lang="en-US" altLang="zh-CN" sz="1050" dirty="0" err="1" smtClean="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/>
              </a:rPr>
              <a:t>丰富</a:t>
            </a:r>
            <a:r>
              <a:rPr kumimoji="1" lang="zh-CN" altLang="en-US" sz="1050" dirty="0" smtClean="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/>
              </a:rPr>
              <a:t>且对标</a:t>
            </a:r>
            <a:r>
              <a:rPr kumimoji="1" lang="en-US" altLang="zh-CN" sz="1050" dirty="0" err="1" smtClean="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/>
              </a:rPr>
              <a:t>的实习经历</a:t>
            </a:r>
            <a:r>
              <a:rPr kumimoji="1" lang="en-US" altLang="zh-CN" sz="1050" dirty="0" err="1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/>
              </a:rPr>
              <a:t>，对应聘工作又充分的理解和判断，</a:t>
            </a:r>
            <a:r>
              <a:rPr kumimoji="1" lang="en-US" altLang="zh-CN" sz="1050" dirty="0" err="1" smtClean="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/>
              </a:rPr>
              <a:t>对自己的适配度有清晰的自我</a:t>
            </a:r>
            <a:r>
              <a:rPr kumimoji="1" lang="zh-CN" altLang="en-US" sz="1050" dirty="0" smtClean="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/>
              </a:rPr>
              <a:t>认知</a:t>
            </a:r>
            <a:r>
              <a:rPr kumimoji="1" lang="en-US" altLang="zh-CN" sz="1050" dirty="0" smtClean="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/>
              </a:rPr>
              <a:t>；</a:t>
            </a:r>
            <a:r>
              <a:rPr kumimoji="1" lang="en-US" altLang="zh-CN" sz="1050" dirty="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/>
              </a:rPr>
              <a:t>
</a:t>
            </a:r>
            <a:r>
              <a:rPr kumimoji="1" lang="en-US" altLang="zh-CN" sz="1050" dirty="0" err="1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/>
              </a:rPr>
              <a:t>对职场有基础的认知，了解职场基本规则，能够更快地适应工作环境</a:t>
            </a:r>
            <a:r>
              <a:rPr kumimoji="1" lang="en-US" altLang="zh-CN" sz="1050" dirty="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/>
              </a:rPr>
              <a:t>。</a:t>
            </a:r>
            <a:endParaRPr kumimoji="1" lang="zh-CN" altLang="en-US" sz="101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标题 1"/>
          <p:cNvSpPr txBox="1"/>
          <p:nvPr/>
        </p:nvSpPr>
        <p:spPr>
          <a:xfrm>
            <a:off x="520723" y="2169496"/>
            <a:ext cx="34289" cy="618462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12700" cap="sq">
            <a:noFill/>
            <a:miter/>
          </a:ln>
        </p:spPr>
        <p:txBody>
          <a:bodyPr vert="horz" wrap="square" lIns="68580" tIns="34290" rIns="68580" bIns="3429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标题 1"/>
          <p:cNvSpPr txBox="1"/>
          <p:nvPr/>
        </p:nvSpPr>
        <p:spPr>
          <a:xfrm>
            <a:off x="495300" y="2169496"/>
            <a:ext cx="85134" cy="85134"/>
          </a:xfrm>
          <a:prstGeom prst="ellips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68580" tIns="34290" rIns="68580" bIns="3429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标题 1"/>
          <p:cNvSpPr txBox="1"/>
          <p:nvPr/>
        </p:nvSpPr>
        <p:spPr>
          <a:xfrm>
            <a:off x="685940" y="3569669"/>
            <a:ext cx="3923829" cy="97706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050" dirty="0" err="1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/>
              </a:rPr>
              <a:t>企业期望毕业生符合公司的基础素质模型：如极强的目标感、优秀的底层逻辑、积极主动、善于沟通协作</a:t>
            </a:r>
            <a:r>
              <a:rPr kumimoji="1" lang="en-US" altLang="zh-CN" sz="1050" dirty="0" smtClean="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/>
              </a:rPr>
              <a:t>、</a:t>
            </a:r>
            <a:r>
              <a:rPr kumimoji="1" lang="zh-CN" altLang="en-US" sz="1050" dirty="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/>
              </a:rPr>
              <a:t>良好</a:t>
            </a:r>
            <a:r>
              <a:rPr kumimoji="1" lang="en-US" altLang="zh-CN" sz="1050" dirty="0" err="1" smtClean="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/>
              </a:rPr>
              <a:t>的抗压能力</a:t>
            </a:r>
            <a:r>
              <a:rPr kumimoji="1" lang="en-US" altLang="zh-CN" sz="1050" dirty="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/>
              </a:rPr>
              <a:t>。</a:t>
            </a:r>
            <a:endParaRPr kumimoji="1" lang="zh-CN" altLang="en-US" sz="101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标题 1"/>
          <p:cNvSpPr txBox="1"/>
          <p:nvPr/>
        </p:nvSpPr>
        <p:spPr>
          <a:xfrm>
            <a:off x="520723" y="3373499"/>
            <a:ext cx="34289" cy="618462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12700" cap="sq">
            <a:noFill/>
            <a:miter/>
          </a:ln>
        </p:spPr>
        <p:txBody>
          <a:bodyPr vert="horz" wrap="square" lIns="68580" tIns="34290" rIns="68580" bIns="3429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标题 1"/>
          <p:cNvSpPr txBox="1"/>
          <p:nvPr/>
        </p:nvSpPr>
        <p:spPr>
          <a:xfrm>
            <a:off x="495300" y="3373499"/>
            <a:ext cx="85134" cy="85134"/>
          </a:xfrm>
          <a:prstGeom prst="ellips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68580" tIns="34290" rIns="68580" bIns="3429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标题 1"/>
          <p:cNvSpPr txBox="1"/>
          <p:nvPr/>
        </p:nvSpPr>
        <p:spPr>
          <a:xfrm>
            <a:off x="685940" y="2093398"/>
            <a:ext cx="3925817" cy="29221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200" b="1" dirty="0" err="1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/>
              </a:rPr>
              <a:t>丰富的实习经历</a:t>
            </a:r>
            <a:endParaRPr kumimoji="1" lang="zh-CN" altLang="en-US" sz="1013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标题 1"/>
          <p:cNvSpPr txBox="1"/>
          <p:nvPr/>
        </p:nvSpPr>
        <p:spPr>
          <a:xfrm>
            <a:off x="685940" y="3285223"/>
            <a:ext cx="3925817" cy="29221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200" b="1" dirty="0" err="1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/>
              </a:rPr>
              <a:t>符合公司毕业生素质模型</a:t>
            </a:r>
            <a:endParaRPr kumimoji="1" lang="zh-CN" altLang="en-US" sz="1013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标题 1"/>
          <p:cNvSpPr txBox="1"/>
          <p:nvPr/>
        </p:nvSpPr>
        <p:spPr>
          <a:xfrm>
            <a:off x="685940" y="901572"/>
            <a:ext cx="3925817" cy="29221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200" b="1" dirty="0" err="1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/>
              </a:rPr>
              <a:t>扎实的专业知识</a:t>
            </a:r>
            <a:endParaRPr kumimoji="1" lang="zh-CN" altLang="en-US" sz="1013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标题 1"/>
          <p:cNvSpPr txBox="1"/>
          <p:nvPr/>
        </p:nvSpPr>
        <p:spPr>
          <a:xfrm>
            <a:off x="4915936" y="2980807"/>
            <a:ext cx="1537334" cy="1307686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05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/>
              </a:rPr>
              <a:t>企业强调质量意识、安全意识、保密意识以及对行业规范和职业道德的遵守，要求毕业生具备良好的职业操守。</a:t>
            </a:r>
            <a:endParaRPr kumimoji="1"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标题 1"/>
          <p:cNvSpPr txBox="1"/>
          <p:nvPr/>
        </p:nvSpPr>
        <p:spPr>
          <a:xfrm>
            <a:off x="4892181" y="2468881"/>
            <a:ext cx="1565770" cy="45869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b"/>
          <a:lstStyle/>
          <a:p>
            <a:pPr algn="l">
              <a:lnSpc>
                <a:spcPct val="110000"/>
              </a:lnSpc>
            </a:pPr>
            <a:r>
              <a:rPr kumimoji="1" lang="en-US" altLang="zh-CN" sz="1200" b="1" dirty="0" err="1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/>
              </a:rPr>
              <a:t>职场基础职业素养</a:t>
            </a:r>
            <a:endParaRPr kumimoji="1" lang="zh-CN" altLang="en-US" sz="1013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163306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330200" y="222885"/>
            <a:ext cx="2322830" cy="701040"/>
            <a:chOff x="520" y="351"/>
            <a:chExt cx="3658" cy="1104"/>
          </a:xfrm>
        </p:grpSpPr>
        <p:sp>
          <p:nvSpPr>
            <p:cNvPr id="14" name="Shape 687"/>
            <p:cNvSpPr txBox="1"/>
            <p:nvPr/>
          </p:nvSpPr>
          <p:spPr>
            <a:xfrm>
              <a:off x="1548" y="401"/>
              <a:ext cx="2630" cy="521"/>
            </a:xfrm>
            <a:prstGeom prst="rect">
              <a:avLst/>
            </a:prstGeom>
            <a:ln w="25400">
              <a:miter lim="400000"/>
            </a:ln>
          </p:spPr>
          <p:txBody>
            <a:bodyPr wrap="none" lIns="26787" tIns="26787" rIns="26787" bIns="26787" anchor="ctr">
              <a:spAutoFit/>
            </a:bodyPr>
            <a:lstStyle>
              <a:lvl1pPr defTabSz="821690">
                <a:defRPr sz="4600">
                  <a:solidFill>
                    <a:srgbClr val="1478FE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当前毕业生</a:t>
              </a:r>
              <a:r>
                <a:rPr lang="zh-CN" altLang="en-US" sz="1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现状</a:t>
              </a:r>
              <a:endPara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矩形"/>
            <p:cNvSpPr/>
            <p:nvPr/>
          </p:nvSpPr>
          <p:spPr>
            <a:xfrm>
              <a:off x="1456" y="351"/>
              <a:ext cx="17" cy="680"/>
            </a:xfrm>
            <a:prstGeom prst="rect">
              <a:avLst/>
            </a:prstGeom>
            <a:solidFill>
              <a:srgbClr val="1478FE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endParaRPr sz="48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27" name="图像" descr="图像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520" y="360"/>
              <a:ext cx="814" cy="1095"/>
            </a:xfrm>
            <a:prstGeom prst="rect">
              <a:avLst/>
            </a:prstGeom>
            <a:ln w="12700">
              <a:miter lim="400000"/>
              <a:headEnd/>
              <a:tailEnd/>
            </a:ln>
          </p:spPr>
        </p:pic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8036" y="-2"/>
            <a:ext cx="2180272" cy="609194"/>
          </a:xfrm>
          <a:prstGeom prst="rect">
            <a:avLst/>
          </a:prstGeom>
        </p:spPr>
      </p:pic>
      <p:sp>
        <p:nvSpPr>
          <p:cNvPr id="8" name="标题 1"/>
          <p:cNvSpPr txBox="1"/>
          <p:nvPr/>
        </p:nvSpPr>
        <p:spPr>
          <a:xfrm rot="1800000">
            <a:off x="4267238" y="789311"/>
            <a:ext cx="600000" cy="1080000"/>
          </a:xfrm>
          <a:prstGeom prst="roundRect">
            <a:avLst/>
          </a:prstGeom>
          <a:solidFill>
            <a:schemeClr val="accent1"/>
          </a:solidFill>
          <a:ln cap="sq">
            <a:noFill/>
            <a:prstDash val="solid"/>
            <a:miter/>
          </a:ln>
        </p:spPr>
        <p:txBody>
          <a:bodyPr vert="horz" wrap="square" lIns="68580" tIns="34290" rIns="68580" bIns="3429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标题 1"/>
          <p:cNvSpPr txBox="1"/>
          <p:nvPr/>
        </p:nvSpPr>
        <p:spPr>
          <a:xfrm rot="1800000">
            <a:off x="6935978" y="789310"/>
            <a:ext cx="600000" cy="1080000"/>
          </a:xfrm>
          <a:prstGeom prst="roundRect">
            <a:avLst/>
          </a:prstGeom>
          <a:solidFill>
            <a:schemeClr val="accent1"/>
          </a:solidFill>
          <a:ln cap="sq">
            <a:noFill/>
            <a:prstDash val="solid"/>
            <a:miter/>
          </a:ln>
        </p:spPr>
        <p:txBody>
          <a:bodyPr vert="horz" wrap="square" lIns="68580" tIns="34290" rIns="68580" bIns="3429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标题 1"/>
          <p:cNvSpPr txBox="1"/>
          <p:nvPr/>
        </p:nvSpPr>
        <p:spPr>
          <a:xfrm rot="1800000">
            <a:off x="1598496" y="789310"/>
            <a:ext cx="600000" cy="1080000"/>
          </a:xfrm>
          <a:prstGeom prst="roundRect">
            <a:avLst/>
          </a:prstGeom>
          <a:solidFill>
            <a:schemeClr val="accent1"/>
          </a:solidFill>
          <a:ln cap="sq">
            <a:noFill/>
            <a:prstDash val="solid"/>
            <a:miter/>
          </a:ln>
        </p:spPr>
        <p:txBody>
          <a:bodyPr vert="horz" wrap="square" lIns="68580" tIns="34290" rIns="68580" bIns="3429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标题 1"/>
          <p:cNvSpPr txBox="1"/>
          <p:nvPr/>
        </p:nvSpPr>
        <p:spPr>
          <a:xfrm>
            <a:off x="495300" y="1340390"/>
            <a:ext cx="8143875" cy="1296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16200000" scaled="0"/>
          </a:gradFill>
          <a:ln cap="sq">
            <a:noFill/>
            <a:prstDash val="solid"/>
            <a:miter/>
          </a:ln>
        </p:spPr>
        <p:txBody>
          <a:bodyPr vert="horz" wrap="square" lIns="68580" tIns="34290" rIns="68580" bIns="3429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1013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标题 1"/>
          <p:cNvCxnSpPr/>
          <p:nvPr/>
        </p:nvCxnSpPr>
        <p:spPr>
          <a:xfrm>
            <a:off x="495300" y="1340390"/>
            <a:ext cx="8143875" cy="0"/>
          </a:xfrm>
          <a:prstGeom prst="line">
            <a:avLst/>
          </a:prstGeom>
          <a:noFill/>
          <a:ln w="19050" cap="sq">
            <a:solidFill>
              <a:schemeClr val="accent1"/>
            </a:solidFill>
            <a:miter/>
            <a:tailEnd type="none"/>
          </a:ln>
        </p:spPr>
      </p:cxnSp>
      <p:sp>
        <p:nvSpPr>
          <p:cNvPr id="16" name="标题 1"/>
          <p:cNvSpPr txBox="1"/>
          <p:nvPr/>
        </p:nvSpPr>
        <p:spPr>
          <a:xfrm rot="1800000">
            <a:off x="4391257" y="964939"/>
            <a:ext cx="540000" cy="3240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t"/>
          <a:lstStyle/>
          <a:p>
            <a:pPr algn="ctr">
              <a:lnSpc>
                <a:spcPct val="110000"/>
              </a:lnSpc>
            </a:pPr>
            <a:r>
              <a:rPr kumimoji="1" lang="en-US" altLang="zh-CN" sz="18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L"/>
              </a:rPr>
              <a:t>02</a:t>
            </a:r>
            <a:endParaRPr kumimoji="1"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标题 1"/>
          <p:cNvSpPr txBox="1"/>
          <p:nvPr/>
        </p:nvSpPr>
        <p:spPr>
          <a:xfrm rot="1800000">
            <a:off x="7059998" y="964938"/>
            <a:ext cx="540000" cy="3240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t"/>
          <a:lstStyle/>
          <a:p>
            <a:pPr algn="ctr">
              <a:lnSpc>
                <a:spcPct val="110000"/>
              </a:lnSpc>
            </a:pPr>
            <a:r>
              <a:rPr kumimoji="1" lang="en-US" altLang="zh-CN" sz="18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L"/>
              </a:rPr>
              <a:t>03</a:t>
            </a:r>
            <a:endParaRPr kumimoji="1"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标题 1"/>
          <p:cNvSpPr txBox="1"/>
          <p:nvPr/>
        </p:nvSpPr>
        <p:spPr>
          <a:xfrm rot="1800000">
            <a:off x="1722515" y="964938"/>
            <a:ext cx="540000" cy="3240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t"/>
          <a:lstStyle/>
          <a:p>
            <a:pPr algn="ctr">
              <a:lnSpc>
                <a:spcPct val="110000"/>
              </a:lnSpc>
            </a:pPr>
            <a:r>
              <a:rPr kumimoji="1" lang="en-US" altLang="zh-CN" sz="18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L"/>
              </a:rPr>
              <a:t>01</a:t>
            </a:r>
            <a:endParaRPr kumimoji="1"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标题 1"/>
          <p:cNvSpPr txBox="1"/>
          <p:nvPr/>
        </p:nvSpPr>
        <p:spPr>
          <a:xfrm rot="1800000">
            <a:off x="5601608" y="2813104"/>
            <a:ext cx="600000" cy="1080000"/>
          </a:xfrm>
          <a:prstGeom prst="roundRect">
            <a:avLst/>
          </a:prstGeom>
          <a:solidFill>
            <a:schemeClr val="accent1"/>
          </a:solidFill>
          <a:ln cap="sq">
            <a:noFill/>
            <a:prstDash val="solid"/>
            <a:miter/>
          </a:ln>
        </p:spPr>
        <p:txBody>
          <a:bodyPr vert="horz" wrap="square" lIns="68580" tIns="34290" rIns="68580" bIns="3429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标题 1"/>
          <p:cNvSpPr txBox="1"/>
          <p:nvPr/>
        </p:nvSpPr>
        <p:spPr>
          <a:xfrm rot="1800000">
            <a:off x="2932867" y="2813103"/>
            <a:ext cx="600000" cy="1080000"/>
          </a:xfrm>
          <a:prstGeom prst="roundRect">
            <a:avLst/>
          </a:prstGeom>
          <a:solidFill>
            <a:schemeClr val="accent1"/>
          </a:solidFill>
          <a:ln cap="sq">
            <a:noFill/>
            <a:prstDash val="solid"/>
            <a:miter/>
          </a:ln>
        </p:spPr>
        <p:txBody>
          <a:bodyPr vert="horz" wrap="square" lIns="68580" tIns="34290" rIns="68580" bIns="3429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标题 1"/>
          <p:cNvSpPr txBox="1"/>
          <p:nvPr/>
        </p:nvSpPr>
        <p:spPr>
          <a:xfrm>
            <a:off x="1803900" y="3364184"/>
            <a:ext cx="5526677" cy="1296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16200000" scaled="0"/>
          </a:gradFill>
          <a:ln cap="sq">
            <a:noFill/>
            <a:prstDash val="solid"/>
            <a:miter/>
          </a:ln>
        </p:spPr>
        <p:txBody>
          <a:bodyPr vert="horz" wrap="square" lIns="68580" tIns="34290" rIns="68580" bIns="3429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2" name="标题 1"/>
          <p:cNvCxnSpPr/>
          <p:nvPr/>
        </p:nvCxnSpPr>
        <p:spPr>
          <a:xfrm>
            <a:off x="1803900" y="3364184"/>
            <a:ext cx="5526677" cy="0"/>
          </a:xfrm>
          <a:prstGeom prst="line">
            <a:avLst/>
          </a:prstGeom>
          <a:noFill/>
          <a:ln w="19050" cap="sq">
            <a:solidFill>
              <a:schemeClr val="accent1"/>
            </a:solidFill>
            <a:miter/>
            <a:tailEnd type="none"/>
          </a:ln>
        </p:spPr>
      </p:cxnSp>
      <p:sp>
        <p:nvSpPr>
          <p:cNvPr id="23" name="标题 1"/>
          <p:cNvSpPr txBox="1"/>
          <p:nvPr/>
        </p:nvSpPr>
        <p:spPr>
          <a:xfrm rot="1800000">
            <a:off x="5725628" y="2988732"/>
            <a:ext cx="540000" cy="3240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t"/>
          <a:lstStyle/>
          <a:p>
            <a:pPr algn="ctr">
              <a:lnSpc>
                <a:spcPct val="110000"/>
              </a:lnSpc>
            </a:pPr>
            <a:r>
              <a:rPr kumimoji="1" lang="en-US" altLang="zh-CN" sz="18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L"/>
              </a:rPr>
              <a:t>05</a:t>
            </a:r>
            <a:endParaRPr kumimoji="1"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标题 1"/>
          <p:cNvSpPr txBox="1"/>
          <p:nvPr/>
        </p:nvSpPr>
        <p:spPr>
          <a:xfrm rot="1800000">
            <a:off x="3056886" y="2988731"/>
            <a:ext cx="540000" cy="3240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t"/>
          <a:lstStyle/>
          <a:p>
            <a:pPr algn="ctr">
              <a:lnSpc>
                <a:spcPct val="110000"/>
              </a:lnSpc>
            </a:pPr>
            <a:r>
              <a:rPr kumimoji="1" lang="en-US" altLang="zh-CN" sz="18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L"/>
              </a:rPr>
              <a:t>04</a:t>
            </a:r>
            <a:endParaRPr kumimoji="1"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标题 1"/>
          <p:cNvSpPr txBox="1"/>
          <p:nvPr/>
        </p:nvSpPr>
        <p:spPr>
          <a:xfrm>
            <a:off x="781481" y="1498469"/>
            <a:ext cx="2234031" cy="216000"/>
          </a:xfrm>
          <a:prstGeom prst="rect">
            <a:avLst/>
          </a:prstGeom>
          <a:noFill/>
          <a:ln w="12700" cap="sq">
            <a:noFill/>
            <a:miter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10000"/>
              </a:lnSpc>
            </a:pPr>
            <a:r>
              <a:rPr kumimoji="1" lang="en-US" altLang="zh-CN" sz="1200" b="1" dirty="0" err="1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/>
              </a:rPr>
              <a:t>大环境不乐观，就业压力巨大</a:t>
            </a:r>
            <a:endParaRPr kumimoji="1" lang="zh-CN" altLang="en-US" sz="1013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标题 1"/>
          <p:cNvSpPr txBox="1"/>
          <p:nvPr/>
        </p:nvSpPr>
        <p:spPr>
          <a:xfrm>
            <a:off x="781481" y="1725181"/>
            <a:ext cx="2234031" cy="84774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ctr">
              <a:lnSpc>
                <a:spcPct val="150000"/>
              </a:lnSpc>
            </a:pPr>
            <a:r>
              <a:rPr kumimoji="1" lang="en-US" altLang="zh-CN" sz="1050" dirty="0" err="1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/>
              </a:rPr>
              <a:t>当前就业市场竞争激烈，企业更期望招聘到成熟的人才，能够迅速适应工作并为企业创造价值，毕业生就业率不容乐观</a:t>
            </a:r>
            <a:r>
              <a:rPr kumimoji="1" lang="en-US" altLang="zh-CN" sz="1050" dirty="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/>
              </a:rPr>
              <a:t>。</a:t>
            </a:r>
            <a:endParaRPr kumimoji="1" lang="zh-CN" altLang="en-US" sz="101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标题 1"/>
          <p:cNvSpPr txBox="1"/>
          <p:nvPr/>
        </p:nvSpPr>
        <p:spPr>
          <a:xfrm>
            <a:off x="2115851" y="3525037"/>
            <a:ext cx="2234031" cy="216000"/>
          </a:xfrm>
          <a:prstGeom prst="rect">
            <a:avLst/>
          </a:prstGeom>
          <a:noFill/>
          <a:ln w="12700" cap="sq">
            <a:noFill/>
            <a:miter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10000"/>
              </a:lnSpc>
            </a:pPr>
            <a:r>
              <a:rPr kumimoji="1" lang="en-US" altLang="zh-CN" sz="1200" b="1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/>
              </a:rPr>
              <a:t>学生思维严重</a:t>
            </a:r>
            <a:endParaRPr kumimoji="1" lang="zh-CN" altLang="en-US" sz="1013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标题 1"/>
          <p:cNvSpPr txBox="1"/>
          <p:nvPr/>
        </p:nvSpPr>
        <p:spPr>
          <a:xfrm>
            <a:off x="2115851" y="3751750"/>
            <a:ext cx="2234031" cy="84774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ctr">
              <a:lnSpc>
                <a:spcPct val="150000"/>
              </a:lnSpc>
            </a:pPr>
            <a:r>
              <a:rPr kumimoji="1" lang="en-US" altLang="zh-CN" sz="1050" dirty="0" err="1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/>
              </a:rPr>
              <a:t>一些毕业生仍然保持着学生思维，被动等待投喂</a:t>
            </a:r>
            <a:r>
              <a:rPr kumimoji="1" lang="en-US" altLang="zh-CN" sz="1050" dirty="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/>
              </a:rPr>
              <a:t>， </a:t>
            </a:r>
            <a:r>
              <a:rPr kumimoji="1" lang="en-US" altLang="zh-CN" sz="1050" dirty="0" err="1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/>
              </a:rPr>
              <a:t>不知道如何呈现个人优势</a:t>
            </a:r>
            <a:r>
              <a:rPr kumimoji="1" lang="en-US" altLang="zh-CN" sz="1050" dirty="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/>
              </a:rPr>
              <a:t>， </a:t>
            </a:r>
            <a:r>
              <a:rPr kumimoji="1" lang="en-US" altLang="zh-CN" sz="1050" dirty="0" err="1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/>
              </a:rPr>
              <a:t>难以在职场中脱颖而出</a:t>
            </a:r>
            <a:r>
              <a:rPr kumimoji="1" lang="en-US" altLang="zh-CN" sz="1050" dirty="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/>
              </a:rPr>
              <a:t>。</a:t>
            </a:r>
            <a:endParaRPr kumimoji="1" lang="zh-CN" altLang="en-US" sz="101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标题 1"/>
          <p:cNvSpPr txBox="1"/>
          <p:nvPr/>
        </p:nvSpPr>
        <p:spPr>
          <a:xfrm>
            <a:off x="3450222" y="1498469"/>
            <a:ext cx="2234031" cy="216000"/>
          </a:xfrm>
          <a:prstGeom prst="rect">
            <a:avLst/>
          </a:prstGeom>
          <a:noFill/>
          <a:ln w="12700" cap="sq">
            <a:noFill/>
            <a:miter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10000"/>
              </a:lnSpc>
            </a:pPr>
            <a:r>
              <a:rPr kumimoji="1" lang="en-US" altLang="zh-CN" sz="1200" b="1" dirty="0" err="1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/>
              </a:rPr>
              <a:t>毕业生迷茫、无措</a:t>
            </a:r>
            <a:endParaRPr kumimoji="1" lang="zh-CN" altLang="en-US" sz="1013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标题 1"/>
          <p:cNvSpPr txBox="1"/>
          <p:nvPr/>
        </p:nvSpPr>
        <p:spPr>
          <a:xfrm>
            <a:off x="3450222" y="1725181"/>
            <a:ext cx="2234031" cy="84774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ctr">
              <a:lnSpc>
                <a:spcPct val="150000"/>
              </a:lnSpc>
            </a:pPr>
            <a:r>
              <a:rPr kumimoji="1" lang="en-US" altLang="zh-CN" sz="1050" dirty="0" err="1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/>
              </a:rPr>
              <a:t>许多毕业生对未来的职业规划感到迷茫，不知道自己要什么，也不知道如何实现自己的职业目标</a:t>
            </a:r>
            <a:r>
              <a:rPr kumimoji="1" lang="en-US" altLang="zh-CN" sz="1050" dirty="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/>
              </a:rPr>
              <a:t>。</a:t>
            </a:r>
            <a:endParaRPr kumimoji="1" lang="zh-CN" altLang="en-US" sz="101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标题 1"/>
          <p:cNvSpPr txBox="1"/>
          <p:nvPr/>
        </p:nvSpPr>
        <p:spPr>
          <a:xfrm>
            <a:off x="4784593" y="3525037"/>
            <a:ext cx="2234031" cy="216000"/>
          </a:xfrm>
          <a:prstGeom prst="rect">
            <a:avLst/>
          </a:prstGeom>
          <a:noFill/>
          <a:ln w="12700" cap="sq">
            <a:noFill/>
            <a:miter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10000"/>
              </a:lnSpc>
            </a:pPr>
            <a:r>
              <a:rPr kumimoji="1" lang="en-US" altLang="zh-CN" sz="1200" b="1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/>
              </a:rPr>
              <a:t>缺乏系统的指导</a:t>
            </a:r>
            <a:endParaRPr kumimoji="1" lang="zh-CN" altLang="en-US" sz="1013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标题 1"/>
          <p:cNvSpPr txBox="1"/>
          <p:nvPr/>
        </p:nvSpPr>
        <p:spPr>
          <a:xfrm>
            <a:off x="4784593" y="3751750"/>
            <a:ext cx="2234031" cy="84774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ctr">
              <a:lnSpc>
                <a:spcPct val="150000"/>
              </a:lnSpc>
            </a:pPr>
            <a:r>
              <a:rPr kumimoji="1" lang="en-US" altLang="zh-CN" sz="841" dirty="0" err="1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/>
              </a:rPr>
              <a:t>缺少系统的就业指导，不知道再校期间如何前置准备，拿到心仪的机会</a:t>
            </a:r>
            <a:r>
              <a:rPr kumimoji="1" lang="en-US" altLang="zh-CN" sz="841" dirty="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/>
              </a:rPr>
              <a:t>。
</a:t>
            </a:r>
            <a:r>
              <a:rPr kumimoji="1" lang="en-US" altLang="zh-CN" sz="841" dirty="0" err="1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/>
              </a:rPr>
              <a:t>入职后很快发现工作跟自己想象中不一样，或者不适合自己，重新选择的成本高</a:t>
            </a:r>
            <a:r>
              <a:rPr kumimoji="1" lang="en-US" altLang="zh-CN" sz="841" dirty="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/>
              </a:rPr>
              <a:t>。</a:t>
            </a:r>
            <a:endParaRPr kumimoji="1" lang="zh-CN" altLang="en-US" sz="101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标题 1"/>
          <p:cNvSpPr txBox="1"/>
          <p:nvPr/>
        </p:nvSpPr>
        <p:spPr>
          <a:xfrm>
            <a:off x="6118964" y="1498469"/>
            <a:ext cx="2234031" cy="216000"/>
          </a:xfrm>
          <a:prstGeom prst="rect">
            <a:avLst/>
          </a:prstGeom>
          <a:noFill/>
          <a:ln w="12700" cap="sq">
            <a:noFill/>
            <a:miter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10000"/>
              </a:lnSpc>
            </a:pPr>
            <a:r>
              <a:rPr kumimoji="1" lang="en-US" altLang="zh-CN" sz="1200" b="1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/>
              </a:rPr>
              <a:t>缺少实践/实习经历</a:t>
            </a:r>
            <a:endParaRPr kumimoji="1" lang="zh-CN" altLang="en-US" sz="1013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标题 1"/>
          <p:cNvSpPr txBox="1"/>
          <p:nvPr/>
        </p:nvSpPr>
        <p:spPr>
          <a:xfrm>
            <a:off x="6118964" y="1725181"/>
            <a:ext cx="2234031" cy="84774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ctr">
              <a:lnSpc>
                <a:spcPct val="150000"/>
              </a:lnSpc>
            </a:pPr>
            <a:r>
              <a:rPr kumimoji="1" lang="en-US" altLang="zh-CN" sz="841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/>
              </a:rPr>
              <a:t>尽管部分毕业生专业知识扎实，但缺乏实践经历，实习经验少，难以将理论知识应用到实际工作中。对于企业来说，培养成本高，且不稳定性较强。</a:t>
            </a:r>
            <a:endParaRPr kumimoji="1"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992895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rcRect/>
          <a:stretch>
            <a:fillRect/>
          </a:stretch>
        </p:blipFill>
        <p:spPr>
          <a:xfrm>
            <a:off x="-126682" y="-70961"/>
            <a:ext cx="9270683" cy="5214461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624128" y="1904928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3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大厂入场券如何拿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8036" y="-2"/>
            <a:ext cx="2180272" cy="609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76638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330200" y="222885"/>
            <a:ext cx="2784475" cy="701040"/>
            <a:chOff x="520" y="351"/>
            <a:chExt cx="4385" cy="1104"/>
          </a:xfrm>
        </p:grpSpPr>
        <p:sp>
          <p:nvSpPr>
            <p:cNvPr id="14" name="Shape 687"/>
            <p:cNvSpPr txBox="1"/>
            <p:nvPr/>
          </p:nvSpPr>
          <p:spPr>
            <a:xfrm>
              <a:off x="1548" y="449"/>
              <a:ext cx="3357" cy="521"/>
            </a:xfrm>
            <a:prstGeom prst="rect">
              <a:avLst/>
            </a:prstGeom>
            <a:ln w="25400">
              <a:miter lim="400000"/>
            </a:ln>
          </p:spPr>
          <p:txBody>
            <a:bodyPr wrap="none" lIns="26787" tIns="26787" rIns="26787" bIns="26787" anchor="ctr">
              <a:spAutoFit/>
            </a:bodyPr>
            <a:lstStyle>
              <a:lvl1pPr defTabSz="821690">
                <a:defRPr sz="4600">
                  <a:solidFill>
                    <a:srgbClr val="1478FE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r>
                <a:rPr lang="zh-CN" altLang="en-US" sz="1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如何找到匹配的岗位</a:t>
              </a:r>
              <a:endPara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矩形"/>
            <p:cNvSpPr/>
            <p:nvPr/>
          </p:nvSpPr>
          <p:spPr>
            <a:xfrm>
              <a:off x="1456" y="351"/>
              <a:ext cx="17" cy="680"/>
            </a:xfrm>
            <a:prstGeom prst="rect">
              <a:avLst/>
            </a:prstGeom>
            <a:solidFill>
              <a:srgbClr val="1478FE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endParaRPr sz="48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27" name="图像" descr="图像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520" y="360"/>
              <a:ext cx="814" cy="1095"/>
            </a:xfrm>
            <a:prstGeom prst="rect">
              <a:avLst/>
            </a:prstGeom>
            <a:ln w="12700">
              <a:miter lim="400000"/>
              <a:headEnd/>
              <a:tailEnd/>
            </a:ln>
          </p:spPr>
        </p:pic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8036" y="-2"/>
            <a:ext cx="2180272" cy="609194"/>
          </a:xfrm>
          <a:prstGeom prst="rect">
            <a:avLst/>
          </a:prstGeom>
        </p:spPr>
      </p:pic>
      <p:sp>
        <p:nvSpPr>
          <p:cNvPr id="8" name="标题 1"/>
          <p:cNvSpPr txBox="1"/>
          <p:nvPr/>
        </p:nvSpPr>
        <p:spPr>
          <a:xfrm rot="10800000">
            <a:off x="2827158" y="1218845"/>
            <a:ext cx="1381243" cy="674337"/>
          </a:xfrm>
          <a:custGeom>
            <a:avLst/>
            <a:gdLst>
              <a:gd name="connsiteX0" fmla="*/ 0 w 2688926"/>
              <a:gd name="connsiteY0" fmla="*/ 0 h 1312762"/>
              <a:gd name="connsiteX1" fmla="*/ 325445 w 2688926"/>
              <a:gd name="connsiteY1" fmla="*/ 0 h 1312762"/>
              <a:gd name="connsiteX2" fmla="*/ 329029 w 2688926"/>
              <a:gd name="connsiteY2" fmla="*/ 70974 h 1312762"/>
              <a:gd name="connsiteX3" fmla="*/ 1344463 w 2688926"/>
              <a:gd name="connsiteY3" fmla="*/ 987317 h 1312762"/>
              <a:gd name="connsiteX4" fmla="*/ 2359897 w 2688926"/>
              <a:gd name="connsiteY4" fmla="*/ 70974 h 1312762"/>
              <a:gd name="connsiteX5" fmla="*/ 2363481 w 2688926"/>
              <a:gd name="connsiteY5" fmla="*/ 0 h 1312762"/>
              <a:gd name="connsiteX6" fmla="*/ 2688926 w 2688926"/>
              <a:gd name="connsiteY6" fmla="*/ 0 h 1312762"/>
              <a:gd name="connsiteX7" fmla="*/ 2683662 w 2688926"/>
              <a:gd name="connsiteY7" fmla="*/ 104249 h 1312762"/>
              <a:gd name="connsiteX8" fmla="*/ 1344463 w 2688926"/>
              <a:gd name="connsiteY8" fmla="*/ 1312762 h 1312762"/>
              <a:gd name="connsiteX9" fmla="*/ 5264 w 2688926"/>
              <a:gd name="connsiteY9" fmla="*/ 104249 h 1312762"/>
            </a:gdLst>
            <a:ahLst/>
            <a:cxnLst/>
            <a:rect l="l" t="t" r="r" b="b"/>
            <a:pathLst>
              <a:path w="2688926" h="1312762">
                <a:moveTo>
                  <a:pt x="0" y="0"/>
                </a:moveTo>
                <a:lnTo>
                  <a:pt x="325445" y="0"/>
                </a:lnTo>
                <a:lnTo>
                  <a:pt x="329029" y="70974"/>
                </a:lnTo>
                <a:cubicBezTo>
                  <a:pt x="381299" y="585670"/>
                  <a:pt x="815977" y="987317"/>
                  <a:pt x="1344463" y="987317"/>
                </a:cubicBezTo>
                <a:cubicBezTo>
                  <a:pt x="1872950" y="987317"/>
                  <a:pt x="2307627" y="585670"/>
                  <a:pt x="2359897" y="70974"/>
                </a:cubicBezTo>
                <a:lnTo>
                  <a:pt x="2363481" y="0"/>
                </a:lnTo>
                <a:lnTo>
                  <a:pt x="2688926" y="0"/>
                </a:lnTo>
                <a:lnTo>
                  <a:pt x="2683662" y="104249"/>
                </a:lnTo>
                <a:cubicBezTo>
                  <a:pt x="2614726" y="783053"/>
                  <a:pt x="2041455" y="1312762"/>
                  <a:pt x="1344463" y="1312762"/>
                </a:cubicBezTo>
                <a:cubicBezTo>
                  <a:pt x="647471" y="1312762"/>
                  <a:pt x="74200" y="783053"/>
                  <a:pt x="5264" y="104249"/>
                </a:cubicBezTo>
                <a:close/>
              </a:path>
            </a:pathLst>
          </a:custGeom>
          <a:gradFill>
            <a:gsLst>
              <a:gs pos="0">
                <a:schemeClr val="accent2">
                  <a:lumMod val="40000"/>
                  <a:lumOff val="60000"/>
                  <a:alpha val="100000"/>
                </a:schemeClr>
              </a:gs>
              <a:gs pos="100000">
                <a:schemeClr val="accent3">
                  <a:lumMod val="60000"/>
                  <a:lumOff val="40000"/>
                  <a:alpha val="100000"/>
                </a:schemeClr>
              </a:gs>
            </a:gsLst>
            <a:lin ang="10800000" scaled="0"/>
          </a:gradFill>
          <a:ln w="12700" cap="sq">
            <a:noFill/>
            <a:miter/>
          </a:ln>
        </p:spPr>
        <p:txBody>
          <a:bodyPr vert="horz" wrap="square" lIns="68580" tIns="34290" rIns="68580" bIns="3429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标题 1"/>
          <p:cNvSpPr txBox="1"/>
          <p:nvPr/>
        </p:nvSpPr>
        <p:spPr>
          <a:xfrm rot="10800000">
            <a:off x="4941708" y="1218845"/>
            <a:ext cx="1381243" cy="674337"/>
          </a:xfrm>
          <a:custGeom>
            <a:avLst/>
            <a:gdLst>
              <a:gd name="connsiteX0" fmla="*/ 0 w 2688926"/>
              <a:gd name="connsiteY0" fmla="*/ 0 h 1312762"/>
              <a:gd name="connsiteX1" fmla="*/ 325445 w 2688926"/>
              <a:gd name="connsiteY1" fmla="*/ 0 h 1312762"/>
              <a:gd name="connsiteX2" fmla="*/ 329029 w 2688926"/>
              <a:gd name="connsiteY2" fmla="*/ 70974 h 1312762"/>
              <a:gd name="connsiteX3" fmla="*/ 1344463 w 2688926"/>
              <a:gd name="connsiteY3" fmla="*/ 987317 h 1312762"/>
              <a:gd name="connsiteX4" fmla="*/ 2359897 w 2688926"/>
              <a:gd name="connsiteY4" fmla="*/ 70974 h 1312762"/>
              <a:gd name="connsiteX5" fmla="*/ 2363481 w 2688926"/>
              <a:gd name="connsiteY5" fmla="*/ 0 h 1312762"/>
              <a:gd name="connsiteX6" fmla="*/ 2688926 w 2688926"/>
              <a:gd name="connsiteY6" fmla="*/ 0 h 1312762"/>
              <a:gd name="connsiteX7" fmla="*/ 2683662 w 2688926"/>
              <a:gd name="connsiteY7" fmla="*/ 104249 h 1312762"/>
              <a:gd name="connsiteX8" fmla="*/ 1344463 w 2688926"/>
              <a:gd name="connsiteY8" fmla="*/ 1312762 h 1312762"/>
              <a:gd name="connsiteX9" fmla="*/ 5264 w 2688926"/>
              <a:gd name="connsiteY9" fmla="*/ 104249 h 1312762"/>
            </a:gdLst>
            <a:ahLst/>
            <a:cxnLst/>
            <a:rect l="l" t="t" r="r" b="b"/>
            <a:pathLst>
              <a:path w="2688926" h="1312762">
                <a:moveTo>
                  <a:pt x="0" y="0"/>
                </a:moveTo>
                <a:lnTo>
                  <a:pt x="325445" y="0"/>
                </a:lnTo>
                <a:lnTo>
                  <a:pt x="329029" y="70974"/>
                </a:lnTo>
                <a:cubicBezTo>
                  <a:pt x="381299" y="585670"/>
                  <a:pt x="815977" y="987317"/>
                  <a:pt x="1344463" y="987317"/>
                </a:cubicBezTo>
                <a:cubicBezTo>
                  <a:pt x="1872950" y="987317"/>
                  <a:pt x="2307627" y="585670"/>
                  <a:pt x="2359897" y="70974"/>
                </a:cubicBezTo>
                <a:lnTo>
                  <a:pt x="2363481" y="0"/>
                </a:lnTo>
                <a:lnTo>
                  <a:pt x="2688926" y="0"/>
                </a:lnTo>
                <a:lnTo>
                  <a:pt x="2683662" y="104249"/>
                </a:lnTo>
                <a:cubicBezTo>
                  <a:pt x="2614726" y="783053"/>
                  <a:pt x="2041455" y="1312762"/>
                  <a:pt x="1344463" y="1312762"/>
                </a:cubicBezTo>
                <a:cubicBezTo>
                  <a:pt x="647471" y="1312762"/>
                  <a:pt x="74200" y="783053"/>
                  <a:pt x="5264" y="104249"/>
                </a:cubicBezTo>
                <a:close/>
              </a:path>
            </a:pathLst>
          </a:custGeom>
          <a:solidFill>
            <a:srgbClr val="31A6FE"/>
          </a:solidFill>
          <a:ln w="12700" cap="sq">
            <a:noFill/>
            <a:miter/>
          </a:ln>
        </p:spPr>
        <p:txBody>
          <a:bodyPr vert="horz" wrap="square" lIns="68580" tIns="34290" rIns="68580" bIns="3429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标题 1"/>
          <p:cNvSpPr txBox="1"/>
          <p:nvPr/>
        </p:nvSpPr>
        <p:spPr>
          <a:xfrm rot="10800000">
            <a:off x="7052840" y="1218845"/>
            <a:ext cx="1381243" cy="674337"/>
          </a:xfrm>
          <a:custGeom>
            <a:avLst/>
            <a:gdLst>
              <a:gd name="connsiteX0" fmla="*/ 0 w 2688926"/>
              <a:gd name="connsiteY0" fmla="*/ 0 h 1312762"/>
              <a:gd name="connsiteX1" fmla="*/ 325445 w 2688926"/>
              <a:gd name="connsiteY1" fmla="*/ 0 h 1312762"/>
              <a:gd name="connsiteX2" fmla="*/ 329029 w 2688926"/>
              <a:gd name="connsiteY2" fmla="*/ 70974 h 1312762"/>
              <a:gd name="connsiteX3" fmla="*/ 1344463 w 2688926"/>
              <a:gd name="connsiteY3" fmla="*/ 987317 h 1312762"/>
              <a:gd name="connsiteX4" fmla="*/ 2359897 w 2688926"/>
              <a:gd name="connsiteY4" fmla="*/ 70974 h 1312762"/>
              <a:gd name="connsiteX5" fmla="*/ 2363481 w 2688926"/>
              <a:gd name="connsiteY5" fmla="*/ 0 h 1312762"/>
              <a:gd name="connsiteX6" fmla="*/ 2688926 w 2688926"/>
              <a:gd name="connsiteY6" fmla="*/ 0 h 1312762"/>
              <a:gd name="connsiteX7" fmla="*/ 2683662 w 2688926"/>
              <a:gd name="connsiteY7" fmla="*/ 104249 h 1312762"/>
              <a:gd name="connsiteX8" fmla="*/ 1344463 w 2688926"/>
              <a:gd name="connsiteY8" fmla="*/ 1312762 h 1312762"/>
              <a:gd name="connsiteX9" fmla="*/ 5264 w 2688926"/>
              <a:gd name="connsiteY9" fmla="*/ 104249 h 1312762"/>
            </a:gdLst>
            <a:ahLst/>
            <a:cxnLst/>
            <a:rect l="l" t="t" r="r" b="b"/>
            <a:pathLst>
              <a:path w="2688926" h="1312762">
                <a:moveTo>
                  <a:pt x="0" y="0"/>
                </a:moveTo>
                <a:lnTo>
                  <a:pt x="325445" y="0"/>
                </a:lnTo>
                <a:lnTo>
                  <a:pt x="329029" y="70974"/>
                </a:lnTo>
                <a:cubicBezTo>
                  <a:pt x="381299" y="585670"/>
                  <a:pt x="815977" y="987317"/>
                  <a:pt x="1344463" y="987317"/>
                </a:cubicBezTo>
                <a:cubicBezTo>
                  <a:pt x="1872950" y="987317"/>
                  <a:pt x="2307627" y="585670"/>
                  <a:pt x="2359897" y="70974"/>
                </a:cubicBezTo>
                <a:lnTo>
                  <a:pt x="2363481" y="0"/>
                </a:lnTo>
                <a:lnTo>
                  <a:pt x="2688926" y="0"/>
                </a:lnTo>
                <a:lnTo>
                  <a:pt x="2683662" y="104249"/>
                </a:lnTo>
                <a:cubicBezTo>
                  <a:pt x="2614726" y="783053"/>
                  <a:pt x="2041455" y="1312762"/>
                  <a:pt x="1344463" y="1312762"/>
                </a:cubicBezTo>
                <a:cubicBezTo>
                  <a:pt x="647471" y="1312762"/>
                  <a:pt x="74200" y="783053"/>
                  <a:pt x="5264" y="104249"/>
                </a:cubicBezTo>
                <a:close/>
              </a:path>
            </a:pathLst>
          </a:custGeom>
          <a:solidFill>
            <a:srgbClr val="31A6FE"/>
          </a:solidFill>
          <a:ln w="12700" cap="sq">
            <a:noFill/>
            <a:miter/>
          </a:ln>
        </p:spPr>
        <p:txBody>
          <a:bodyPr vert="horz" wrap="square" lIns="68580" tIns="34290" rIns="68580" bIns="3429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标题 1"/>
          <p:cNvSpPr txBox="1"/>
          <p:nvPr/>
        </p:nvSpPr>
        <p:spPr>
          <a:xfrm rot="10800000">
            <a:off x="719442" y="1218845"/>
            <a:ext cx="1381243" cy="674337"/>
          </a:xfrm>
          <a:custGeom>
            <a:avLst/>
            <a:gdLst>
              <a:gd name="connsiteX0" fmla="*/ 0 w 2688926"/>
              <a:gd name="connsiteY0" fmla="*/ 0 h 1312762"/>
              <a:gd name="connsiteX1" fmla="*/ 325445 w 2688926"/>
              <a:gd name="connsiteY1" fmla="*/ 0 h 1312762"/>
              <a:gd name="connsiteX2" fmla="*/ 329029 w 2688926"/>
              <a:gd name="connsiteY2" fmla="*/ 70974 h 1312762"/>
              <a:gd name="connsiteX3" fmla="*/ 1344463 w 2688926"/>
              <a:gd name="connsiteY3" fmla="*/ 987317 h 1312762"/>
              <a:gd name="connsiteX4" fmla="*/ 2359897 w 2688926"/>
              <a:gd name="connsiteY4" fmla="*/ 70974 h 1312762"/>
              <a:gd name="connsiteX5" fmla="*/ 2363481 w 2688926"/>
              <a:gd name="connsiteY5" fmla="*/ 0 h 1312762"/>
              <a:gd name="connsiteX6" fmla="*/ 2688926 w 2688926"/>
              <a:gd name="connsiteY6" fmla="*/ 0 h 1312762"/>
              <a:gd name="connsiteX7" fmla="*/ 2683662 w 2688926"/>
              <a:gd name="connsiteY7" fmla="*/ 104249 h 1312762"/>
              <a:gd name="connsiteX8" fmla="*/ 1344463 w 2688926"/>
              <a:gd name="connsiteY8" fmla="*/ 1312762 h 1312762"/>
              <a:gd name="connsiteX9" fmla="*/ 5264 w 2688926"/>
              <a:gd name="connsiteY9" fmla="*/ 104249 h 1312762"/>
            </a:gdLst>
            <a:ahLst/>
            <a:cxnLst/>
            <a:rect l="l" t="t" r="r" b="b"/>
            <a:pathLst>
              <a:path w="2688926" h="1312762">
                <a:moveTo>
                  <a:pt x="0" y="0"/>
                </a:moveTo>
                <a:lnTo>
                  <a:pt x="325445" y="0"/>
                </a:lnTo>
                <a:lnTo>
                  <a:pt x="329029" y="70974"/>
                </a:lnTo>
                <a:cubicBezTo>
                  <a:pt x="381299" y="585670"/>
                  <a:pt x="815977" y="987317"/>
                  <a:pt x="1344463" y="987317"/>
                </a:cubicBezTo>
                <a:cubicBezTo>
                  <a:pt x="1872950" y="987317"/>
                  <a:pt x="2307627" y="585670"/>
                  <a:pt x="2359897" y="70974"/>
                </a:cubicBezTo>
                <a:lnTo>
                  <a:pt x="2363481" y="0"/>
                </a:lnTo>
                <a:lnTo>
                  <a:pt x="2688926" y="0"/>
                </a:lnTo>
                <a:lnTo>
                  <a:pt x="2683662" y="104249"/>
                </a:lnTo>
                <a:cubicBezTo>
                  <a:pt x="2614726" y="783053"/>
                  <a:pt x="2041455" y="1312762"/>
                  <a:pt x="1344463" y="1312762"/>
                </a:cubicBezTo>
                <a:cubicBezTo>
                  <a:pt x="647471" y="1312762"/>
                  <a:pt x="74200" y="783053"/>
                  <a:pt x="5264" y="104249"/>
                </a:cubicBezTo>
                <a:close/>
              </a:path>
            </a:pathLst>
          </a:custGeom>
          <a:gradFill>
            <a:gsLst>
              <a:gs pos="0">
                <a:schemeClr val="accent2">
                  <a:lumMod val="40000"/>
                  <a:lumOff val="60000"/>
                  <a:alpha val="100000"/>
                </a:schemeClr>
              </a:gs>
              <a:gs pos="100000">
                <a:schemeClr val="accent3">
                  <a:lumMod val="60000"/>
                  <a:lumOff val="40000"/>
                  <a:alpha val="100000"/>
                </a:schemeClr>
              </a:gs>
            </a:gsLst>
            <a:lin ang="10800000" scaled="0"/>
          </a:gradFill>
          <a:ln w="12700" cap="sq">
            <a:noFill/>
            <a:miter/>
          </a:ln>
        </p:spPr>
        <p:txBody>
          <a:bodyPr vert="horz" wrap="square" lIns="68580" tIns="34290" rIns="68580" bIns="3429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标题 1"/>
          <p:cNvSpPr txBox="1"/>
          <p:nvPr/>
        </p:nvSpPr>
        <p:spPr>
          <a:xfrm>
            <a:off x="4747848" y="2773878"/>
            <a:ext cx="1768961" cy="40747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20000"/>
              </a:lnSpc>
            </a:pPr>
            <a:endParaRPr kumimoji="1"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5">
            <a:alphaModFix/>
          </a:blip>
          <a:srcRect t="12474" b="12474"/>
          <a:stretch>
            <a:fillRect/>
          </a:stretch>
        </p:blipFill>
        <p:spPr>
          <a:xfrm>
            <a:off x="659485" y="1990663"/>
            <a:ext cx="1501160" cy="751198"/>
          </a:xfrm>
          <a:custGeom>
            <a:avLst/>
            <a:gdLst/>
            <a:ahLst/>
            <a:cxnLst/>
            <a:rect l="l" t="t" r="r" b="b"/>
            <a:pathLst>
              <a:path w="2001547" h="1001597">
                <a:moveTo>
                  <a:pt x="500798" y="0"/>
                </a:moveTo>
                <a:lnTo>
                  <a:pt x="1500749" y="0"/>
                </a:lnTo>
                <a:cubicBezTo>
                  <a:pt x="1777332" y="0"/>
                  <a:pt x="2001547" y="224215"/>
                  <a:pt x="2001547" y="500799"/>
                </a:cubicBezTo>
                <a:cubicBezTo>
                  <a:pt x="2001547" y="777382"/>
                  <a:pt x="1777332" y="1001597"/>
                  <a:pt x="1500749" y="1001597"/>
                </a:cubicBezTo>
                <a:lnTo>
                  <a:pt x="500798" y="1001597"/>
                </a:lnTo>
                <a:cubicBezTo>
                  <a:pt x="224215" y="1001597"/>
                  <a:pt x="0" y="777382"/>
                  <a:pt x="0" y="500799"/>
                </a:cubicBezTo>
                <a:cubicBezTo>
                  <a:pt x="0" y="224215"/>
                  <a:pt x="224215" y="0"/>
                  <a:pt x="500798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17" name="标题 1"/>
          <p:cNvSpPr txBox="1"/>
          <p:nvPr/>
        </p:nvSpPr>
        <p:spPr>
          <a:xfrm>
            <a:off x="935099" y="1487245"/>
            <a:ext cx="949929" cy="48113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kumimoji="1" lang="en-US" altLang="zh-CN" sz="2700">
                <a:ln w="12700"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B"/>
              </a:rPr>
              <a:t>01</a:t>
            </a:r>
            <a:endParaRPr kumimoji="1" lang="zh-CN" altLang="en-US" sz="1013">
              <a:solidFill>
                <a:schemeClr val="accent2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标题 1"/>
          <p:cNvSpPr txBox="1"/>
          <p:nvPr/>
        </p:nvSpPr>
        <p:spPr>
          <a:xfrm>
            <a:off x="523875" y="3187733"/>
            <a:ext cx="1772378" cy="128937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>
              <a:lnSpc>
                <a:spcPct val="150000"/>
              </a:lnSpc>
            </a:pPr>
            <a:r>
              <a:rPr kumimoji="1"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毕业生在求职过程中面临信息不对称的问题，不知道如何寻找心仪企业，不了解应聘渠道。不了解企业招聘节奏，错失</a:t>
            </a:r>
            <a:r>
              <a:rPr kumimoji="1"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良机；</a:t>
            </a:r>
            <a:endParaRPr kumimoji="1"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标题 1"/>
          <p:cNvSpPr txBox="1"/>
          <p:nvPr/>
        </p:nvSpPr>
        <p:spPr>
          <a:xfrm>
            <a:off x="524239" y="2773878"/>
            <a:ext cx="1771650" cy="40747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kumimoji="1" lang="zh-CN" altLang="en-US" sz="1200" b="1" dirty="0" smtClean="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H"/>
              </a:rPr>
              <a:t>信息不对称</a:t>
            </a:r>
            <a:endParaRPr kumimoji="1" lang="zh-CN" altLang="en-US" sz="1200" b="1" dirty="0">
              <a:ln w="12700">
                <a:noFill/>
              </a:ln>
              <a:solidFill>
                <a:srgbClr val="262626">
                  <a:alpha val="10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H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5">
            <a:alphaModFix/>
          </a:blip>
          <a:srcRect t="12474" b="12474"/>
          <a:stretch>
            <a:fillRect/>
          </a:stretch>
        </p:blipFill>
        <p:spPr>
          <a:xfrm>
            <a:off x="2767199" y="1990663"/>
            <a:ext cx="1501160" cy="751198"/>
          </a:xfrm>
          <a:custGeom>
            <a:avLst/>
            <a:gdLst/>
            <a:ahLst/>
            <a:cxnLst/>
            <a:rect l="l" t="t" r="r" b="b"/>
            <a:pathLst>
              <a:path w="2001547" h="1001597">
                <a:moveTo>
                  <a:pt x="500798" y="0"/>
                </a:moveTo>
                <a:lnTo>
                  <a:pt x="1500749" y="0"/>
                </a:lnTo>
                <a:cubicBezTo>
                  <a:pt x="1777332" y="0"/>
                  <a:pt x="2001547" y="224215"/>
                  <a:pt x="2001547" y="500799"/>
                </a:cubicBezTo>
                <a:cubicBezTo>
                  <a:pt x="2001547" y="777382"/>
                  <a:pt x="1777332" y="1001597"/>
                  <a:pt x="1500749" y="1001597"/>
                </a:cubicBezTo>
                <a:lnTo>
                  <a:pt x="500798" y="1001597"/>
                </a:lnTo>
                <a:cubicBezTo>
                  <a:pt x="224215" y="1001597"/>
                  <a:pt x="0" y="777382"/>
                  <a:pt x="0" y="500799"/>
                </a:cubicBezTo>
                <a:cubicBezTo>
                  <a:pt x="0" y="224215"/>
                  <a:pt x="224215" y="0"/>
                  <a:pt x="500798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21" name="标题 1"/>
          <p:cNvSpPr txBox="1"/>
          <p:nvPr/>
        </p:nvSpPr>
        <p:spPr>
          <a:xfrm>
            <a:off x="3042815" y="1487245"/>
            <a:ext cx="949929" cy="48113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kumimoji="1" lang="en-US" altLang="zh-CN" sz="2700" dirty="0">
                <a:ln w="12700"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B"/>
              </a:rPr>
              <a:t>02</a:t>
            </a:r>
            <a:endParaRPr kumimoji="1" lang="zh-CN" altLang="en-US" sz="1013" dirty="0">
              <a:solidFill>
                <a:schemeClr val="accent2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标题 1"/>
          <p:cNvSpPr txBox="1"/>
          <p:nvPr/>
        </p:nvSpPr>
        <p:spPr>
          <a:xfrm>
            <a:off x="2656087" y="3187732"/>
            <a:ext cx="1902755" cy="128901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>
              <a:lnSpc>
                <a:spcPct val="150000"/>
              </a:lnSpc>
            </a:pPr>
            <a:r>
              <a:rPr lang="en-US" altLang="zh-CN" sz="1000" dirty="0" smtClean="0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1000" dirty="0">
                <a:latin typeface="微软雅黑" panose="020B0503020204020204" charset="-122"/>
                <a:ea typeface="微软雅黑" panose="020B0503020204020204" charset="-122"/>
              </a:rPr>
              <a:t>）名企官网、关方微信公众号</a:t>
            </a:r>
            <a:r>
              <a:rPr lang="en-US" altLang="zh-CN" sz="1000" dirty="0">
                <a:latin typeface="微软雅黑" panose="020B0503020204020204" charset="-122"/>
                <a:ea typeface="微软雅黑" panose="020B0503020204020204" charset="-122"/>
              </a:rPr>
              <a:t>-</a:t>
            </a:r>
            <a:r>
              <a:rPr lang="zh-CN" altLang="en-US" sz="1000" dirty="0">
                <a:latin typeface="微软雅黑" panose="020B0503020204020204" charset="-122"/>
                <a:ea typeface="微软雅黑" panose="020B0503020204020204" charset="-122"/>
              </a:rPr>
              <a:t>最权威的招聘渠道；</a:t>
            </a:r>
            <a:br>
              <a:rPr lang="zh-CN" altLang="en-US" sz="1000" dirty="0">
                <a:latin typeface="微软雅黑" panose="020B0503020204020204" charset="-122"/>
                <a:ea typeface="微软雅黑" panose="020B0503020204020204" charset="-122"/>
              </a:rPr>
            </a:br>
            <a:r>
              <a:rPr lang="en-US" altLang="zh-CN" sz="1000" dirty="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1000" dirty="0">
                <a:latin typeface="微软雅黑" panose="020B0503020204020204" charset="-122"/>
                <a:ea typeface="微软雅黑" panose="020B0503020204020204" charset="-122"/>
              </a:rPr>
              <a:t>）各大招聘网站</a:t>
            </a:r>
            <a:r>
              <a:rPr lang="en-US" altLang="zh-CN" sz="1000" dirty="0">
                <a:latin typeface="微软雅黑" panose="020B0503020204020204" charset="-122"/>
                <a:ea typeface="微软雅黑" panose="020B0503020204020204" charset="-122"/>
              </a:rPr>
              <a:t>-</a:t>
            </a:r>
            <a:r>
              <a:rPr lang="zh-CN" altLang="en-US" sz="1000" dirty="0">
                <a:latin typeface="微软雅黑" panose="020B0503020204020204" charset="-122"/>
                <a:ea typeface="微软雅黑" panose="020B0503020204020204" charset="-122"/>
              </a:rPr>
              <a:t>智联、</a:t>
            </a:r>
            <a:r>
              <a:rPr lang="en-US" altLang="zh-CN" sz="1000" dirty="0">
                <a:latin typeface="微软雅黑" panose="020B0503020204020204" charset="-122"/>
                <a:ea typeface="微软雅黑" panose="020B0503020204020204" charset="-122"/>
              </a:rPr>
              <a:t>51job</a:t>
            </a:r>
            <a:r>
              <a:rPr lang="zh-CN" altLang="en-US" sz="1000" dirty="0">
                <a:latin typeface="微软雅黑" panose="020B0503020204020204" charset="-122"/>
                <a:ea typeface="微软雅黑" panose="020B0503020204020204" charset="-122"/>
              </a:rPr>
              <a:t>；</a:t>
            </a:r>
            <a:endParaRPr lang="en-US" altLang="zh-CN" sz="1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000" dirty="0"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1000" dirty="0">
                <a:latin typeface="微软雅黑" panose="020B0503020204020204" charset="-122"/>
                <a:ea typeface="微软雅黑" panose="020B0503020204020204" charset="-122"/>
              </a:rPr>
              <a:t>）学校就业公众号；</a:t>
            </a:r>
            <a:endParaRPr lang="en-US" altLang="zh-CN" sz="1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000" dirty="0"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1000" dirty="0">
                <a:latin typeface="微软雅黑" panose="020B0503020204020204" charset="-122"/>
                <a:ea typeface="微软雅黑" panose="020B0503020204020204" charset="-122"/>
              </a:rPr>
              <a:t>）各种求职类公众</a:t>
            </a:r>
            <a:r>
              <a:rPr lang="zh-CN" altLang="en-US" sz="1000" dirty="0" smtClean="0">
                <a:latin typeface="微软雅黑" panose="020B0503020204020204" charset="-122"/>
                <a:ea typeface="微软雅黑" panose="020B0503020204020204" charset="-122"/>
              </a:rPr>
              <a:t>号；</a:t>
            </a:r>
            <a:endParaRPr lang="en-US" altLang="zh-CN" sz="10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kumimoji="1" lang="en-US" altLang="zh-CN" sz="1000" dirty="0" smtClean="0">
                <a:latin typeface="微软雅黑" panose="020B0503020204020204" charset="-122"/>
                <a:ea typeface="微软雅黑" panose="020B0503020204020204" charset="-122"/>
              </a:rPr>
              <a:t>5</a:t>
            </a:r>
            <a:r>
              <a:rPr kumimoji="1" lang="zh-CN" altLang="en-US" sz="1000" dirty="0" smtClean="0">
                <a:latin typeface="微软雅黑" panose="020B0503020204020204" charset="-122"/>
                <a:ea typeface="微软雅黑" panose="020B0503020204020204" charset="-122"/>
              </a:rPr>
              <a:t>）目标公司师兄师姐内推。</a:t>
            </a:r>
            <a:endParaRPr kumimoji="1"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标题 1"/>
          <p:cNvSpPr txBox="1"/>
          <p:nvPr/>
        </p:nvSpPr>
        <p:spPr>
          <a:xfrm>
            <a:off x="2635008" y="2773878"/>
            <a:ext cx="1765543" cy="40747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kumimoji="1" lang="zh-CN" altLang="en-US" sz="1200" b="1" dirty="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H"/>
              </a:rPr>
              <a:t>校招信息获取</a:t>
            </a: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5">
            <a:alphaModFix/>
          </a:blip>
          <a:srcRect t="12474" b="12474"/>
          <a:stretch>
            <a:fillRect/>
          </a:stretch>
        </p:blipFill>
        <p:spPr>
          <a:xfrm>
            <a:off x="4881748" y="1990663"/>
            <a:ext cx="1501160" cy="751198"/>
          </a:xfrm>
          <a:custGeom>
            <a:avLst/>
            <a:gdLst/>
            <a:ahLst/>
            <a:cxnLst/>
            <a:rect l="l" t="t" r="r" b="b"/>
            <a:pathLst>
              <a:path w="2001547" h="1001597">
                <a:moveTo>
                  <a:pt x="500798" y="0"/>
                </a:moveTo>
                <a:lnTo>
                  <a:pt x="1500749" y="0"/>
                </a:lnTo>
                <a:cubicBezTo>
                  <a:pt x="1777332" y="0"/>
                  <a:pt x="2001547" y="224215"/>
                  <a:pt x="2001547" y="500799"/>
                </a:cubicBezTo>
                <a:cubicBezTo>
                  <a:pt x="2001547" y="777382"/>
                  <a:pt x="1777332" y="1001597"/>
                  <a:pt x="1500749" y="1001597"/>
                </a:cubicBezTo>
                <a:lnTo>
                  <a:pt x="500798" y="1001597"/>
                </a:lnTo>
                <a:cubicBezTo>
                  <a:pt x="224215" y="1001597"/>
                  <a:pt x="0" y="777382"/>
                  <a:pt x="0" y="500799"/>
                </a:cubicBezTo>
                <a:cubicBezTo>
                  <a:pt x="0" y="224215"/>
                  <a:pt x="224215" y="0"/>
                  <a:pt x="500798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25" name="标题 1"/>
          <p:cNvSpPr txBox="1"/>
          <p:nvPr/>
        </p:nvSpPr>
        <p:spPr>
          <a:xfrm>
            <a:off x="5157364" y="1487245"/>
            <a:ext cx="949929" cy="48113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kumimoji="1" lang="en-US" altLang="zh-CN" sz="2700">
                <a:ln w="12700">
                  <a:noFill/>
                </a:ln>
                <a:solidFill>
                  <a:srgbClr val="2A64BC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B"/>
              </a:rPr>
              <a:t>03</a:t>
            </a:r>
            <a:endParaRPr kumimoji="1"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标题 1"/>
          <p:cNvSpPr txBox="1"/>
          <p:nvPr/>
        </p:nvSpPr>
        <p:spPr>
          <a:xfrm>
            <a:off x="4746139" y="3187732"/>
            <a:ext cx="1772378" cy="128901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ctr">
              <a:lnSpc>
                <a:spcPct val="150000"/>
              </a:lnSpc>
            </a:pPr>
            <a:endParaRPr kumimoji="1"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5">
            <a:alphaModFix/>
          </a:blip>
          <a:srcRect t="12474" b="12474"/>
          <a:stretch>
            <a:fillRect/>
          </a:stretch>
        </p:blipFill>
        <p:spPr>
          <a:xfrm>
            <a:off x="6992882" y="1990663"/>
            <a:ext cx="1501160" cy="751198"/>
          </a:xfrm>
          <a:custGeom>
            <a:avLst/>
            <a:gdLst/>
            <a:ahLst/>
            <a:cxnLst/>
            <a:rect l="l" t="t" r="r" b="b"/>
            <a:pathLst>
              <a:path w="2001547" h="1001597">
                <a:moveTo>
                  <a:pt x="500798" y="0"/>
                </a:moveTo>
                <a:lnTo>
                  <a:pt x="1500749" y="0"/>
                </a:lnTo>
                <a:cubicBezTo>
                  <a:pt x="1777332" y="0"/>
                  <a:pt x="2001547" y="224215"/>
                  <a:pt x="2001547" y="500799"/>
                </a:cubicBezTo>
                <a:cubicBezTo>
                  <a:pt x="2001547" y="777382"/>
                  <a:pt x="1777332" y="1001597"/>
                  <a:pt x="1500749" y="1001597"/>
                </a:cubicBezTo>
                <a:lnTo>
                  <a:pt x="500798" y="1001597"/>
                </a:lnTo>
                <a:cubicBezTo>
                  <a:pt x="224215" y="1001597"/>
                  <a:pt x="0" y="777382"/>
                  <a:pt x="0" y="500799"/>
                </a:cubicBezTo>
                <a:cubicBezTo>
                  <a:pt x="0" y="224215"/>
                  <a:pt x="224215" y="0"/>
                  <a:pt x="500798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29" name="标题 1"/>
          <p:cNvSpPr txBox="1"/>
          <p:nvPr/>
        </p:nvSpPr>
        <p:spPr>
          <a:xfrm>
            <a:off x="7268497" y="1487245"/>
            <a:ext cx="949929" cy="48113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kumimoji="1" lang="en-US" altLang="zh-CN" sz="2700">
                <a:ln w="12700">
                  <a:noFill/>
                </a:ln>
                <a:solidFill>
                  <a:srgbClr val="2A64BC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B"/>
              </a:rPr>
              <a:t>04</a:t>
            </a:r>
            <a:endParaRPr kumimoji="1"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标题 1"/>
          <p:cNvSpPr txBox="1"/>
          <p:nvPr/>
        </p:nvSpPr>
        <p:spPr>
          <a:xfrm>
            <a:off x="6857272" y="3187732"/>
            <a:ext cx="1772378" cy="128901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ctr">
              <a:lnSpc>
                <a:spcPct val="150000"/>
              </a:lnSpc>
            </a:pPr>
            <a:endParaRPr kumimoji="1"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标题 1"/>
          <p:cNvSpPr txBox="1"/>
          <p:nvPr/>
        </p:nvSpPr>
        <p:spPr>
          <a:xfrm>
            <a:off x="6857272" y="2773878"/>
            <a:ext cx="1772378" cy="40747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20000"/>
              </a:lnSpc>
            </a:pPr>
            <a:endParaRPr kumimoji="1"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标题 1"/>
          <p:cNvSpPr txBox="1"/>
          <p:nvPr/>
        </p:nvSpPr>
        <p:spPr>
          <a:xfrm>
            <a:off x="4807521" y="3211991"/>
            <a:ext cx="1772378" cy="128937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ctr">
              <a:lnSpc>
                <a:spcPct val="150000"/>
              </a:lnSpc>
            </a:pPr>
            <a:r>
              <a:rPr kumimoji="1" lang="en-US" altLang="zh-CN" sz="1000" dirty="0" err="1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/>
              </a:rPr>
              <a:t>毕业生需要结合行业发展趋势及走向，了解当前建环相关岗位情况与职责，学长学姐的就业去向及反馈，以明确选择范畴</a:t>
            </a:r>
            <a:r>
              <a:rPr kumimoji="1" lang="en-US" altLang="zh-CN" sz="1000" dirty="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/>
              </a:rPr>
              <a:t>；</a:t>
            </a:r>
            <a:endParaRPr kumimoji="1"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标题 1"/>
          <p:cNvSpPr txBox="1"/>
          <p:nvPr/>
        </p:nvSpPr>
        <p:spPr>
          <a:xfrm>
            <a:off x="4807885" y="2798136"/>
            <a:ext cx="1771650" cy="40747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kumimoji="1" lang="en-US" altLang="zh-CN" sz="1200" b="1" dirty="0" err="1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H"/>
              </a:rPr>
              <a:t>建环相关岗位有哪些</a:t>
            </a:r>
            <a:endParaRPr kumimoji="1" lang="zh-CN" altLang="en-US" sz="1013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标题 1"/>
          <p:cNvSpPr txBox="1"/>
          <p:nvPr/>
        </p:nvSpPr>
        <p:spPr>
          <a:xfrm>
            <a:off x="6919999" y="3211990"/>
            <a:ext cx="1762853" cy="128901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ctr">
              <a:lnSpc>
                <a:spcPct val="150000"/>
              </a:lnSpc>
            </a:pPr>
            <a:r>
              <a:rPr kumimoji="1" lang="en-US" altLang="zh-CN" sz="1000" dirty="0" err="1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/>
              </a:rPr>
              <a:t>毕业生需要深度理解岗位要求，包括企业信息、用人偏好、业务板块、模式、企业使命、愿景、价值观等，以便更好地匹配自身特质及优势</a:t>
            </a:r>
            <a:r>
              <a:rPr kumimoji="1" lang="en-US" altLang="zh-CN" sz="1000" dirty="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/>
              </a:rPr>
              <a:t>。</a:t>
            </a:r>
            <a:endParaRPr kumimoji="1"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标题 1"/>
          <p:cNvSpPr txBox="1"/>
          <p:nvPr/>
        </p:nvSpPr>
        <p:spPr>
          <a:xfrm>
            <a:off x="6918654" y="2798136"/>
            <a:ext cx="1765543" cy="40747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kumimoji="1" lang="en-US" altLang="zh-CN" sz="1200" b="1" dirty="0" err="1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H"/>
              </a:rPr>
              <a:t>深度理解岗位要求</a:t>
            </a:r>
            <a:endParaRPr kumimoji="1" lang="zh-CN" altLang="en-US" sz="1013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标题 1"/>
          <p:cNvSpPr txBox="1"/>
          <p:nvPr/>
        </p:nvSpPr>
        <p:spPr>
          <a:xfrm>
            <a:off x="1504617" y="793474"/>
            <a:ext cx="1765543" cy="40747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kumimoji="1" lang="zh-CN" altLang="en-US" sz="1200" b="1" dirty="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H"/>
              </a:rPr>
              <a:t>校招</a:t>
            </a:r>
            <a:r>
              <a:rPr kumimoji="1" lang="zh-CN" altLang="en-US" sz="1200" b="1" dirty="0" smtClean="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H"/>
              </a:rPr>
              <a:t>信息</a:t>
            </a:r>
            <a:r>
              <a:rPr kumimoji="1" lang="zh-CN" altLang="en-US" sz="1200" b="1" dirty="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H"/>
              </a:rPr>
              <a:t>全面</a:t>
            </a:r>
            <a:r>
              <a:rPr kumimoji="1" lang="zh-CN" altLang="en-US" sz="1200" b="1" dirty="0" smtClean="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H"/>
              </a:rPr>
              <a:t>掌握</a:t>
            </a:r>
            <a:endParaRPr kumimoji="1" lang="zh-CN" altLang="en-US" sz="1200" b="1" dirty="0">
              <a:ln w="12700">
                <a:noFill/>
              </a:ln>
              <a:solidFill>
                <a:srgbClr val="262626">
                  <a:alpha val="10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H"/>
            </a:endParaRPr>
          </a:p>
        </p:txBody>
      </p:sp>
      <p:sp>
        <p:nvSpPr>
          <p:cNvPr id="40" name="标题 1"/>
          <p:cNvSpPr txBox="1"/>
          <p:nvPr/>
        </p:nvSpPr>
        <p:spPr>
          <a:xfrm>
            <a:off x="5781684" y="811372"/>
            <a:ext cx="1765543" cy="40747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kumimoji="1" lang="zh-CN" altLang="en-US" sz="1200" b="1" dirty="0" smtClean="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H"/>
              </a:rPr>
              <a:t>目标岗位匹配</a:t>
            </a:r>
            <a:endParaRPr kumimoji="1" lang="zh-CN" altLang="en-US" sz="1200" b="1" dirty="0">
              <a:ln w="12700">
                <a:noFill/>
              </a:ln>
              <a:solidFill>
                <a:srgbClr val="262626">
                  <a:alpha val="10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H"/>
            </a:endParaRPr>
          </a:p>
        </p:txBody>
      </p:sp>
    </p:spTree>
    <p:extLst>
      <p:ext uri="{BB962C8B-B14F-4D97-AF65-F5344CB8AC3E}">
        <p14:creationId xmlns:p14="http://schemas.microsoft.com/office/powerpoint/2010/main" val="4097083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330200" y="222885"/>
            <a:ext cx="3014980" cy="701040"/>
            <a:chOff x="520" y="351"/>
            <a:chExt cx="4748" cy="1104"/>
          </a:xfrm>
        </p:grpSpPr>
        <p:sp>
          <p:nvSpPr>
            <p:cNvPr id="14" name="Shape 687"/>
            <p:cNvSpPr txBox="1"/>
            <p:nvPr/>
          </p:nvSpPr>
          <p:spPr>
            <a:xfrm>
              <a:off x="1548" y="449"/>
              <a:ext cx="3720" cy="521"/>
            </a:xfrm>
            <a:prstGeom prst="rect">
              <a:avLst/>
            </a:prstGeom>
            <a:ln w="25400">
              <a:miter lim="400000"/>
            </a:ln>
          </p:spPr>
          <p:txBody>
            <a:bodyPr wrap="none" lIns="26787" tIns="26787" rIns="26787" bIns="26787" anchor="ctr">
              <a:spAutoFit/>
            </a:bodyPr>
            <a:lstStyle>
              <a:lvl1pPr defTabSz="821690">
                <a:defRPr sz="4600">
                  <a:solidFill>
                    <a:srgbClr val="1478FE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r>
                <a:rPr lang="zh-CN" altLang="en-US" sz="1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如何在面试中脱颖而出</a:t>
              </a:r>
              <a:endPara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矩形"/>
            <p:cNvSpPr/>
            <p:nvPr/>
          </p:nvSpPr>
          <p:spPr>
            <a:xfrm>
              <a:off x="1456" y="351"/>
              <a:ext cx="17" cy="680"/>
            </a:xfrm>
            <a:prstGeom prst="rect">
              <a:avLst/>
            </a:prstGeom>
            <a:solidFill>
              <a:srgbClr val="1478FE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endParaRPr sz="48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27" name="图像" descr="图像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520" y="360"/>
              <a:ext cx="814" cy="1095"/>
            </a:xfrm>
            <a:prstGeom prst="rect">
              <a:avLst/>
            </a:prstGeom>
            <a:ln w="12700">
              <a:miter lim="400000"/>
              <a:headEnd/>
              <a:tailEnd/>
            </a:ln>
          </p:spPr>
        </p:pic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8036" y="-2"/>
            <a:ext cx="2180272" cy="609194"/>
          </a:xfrm>
          <a:prstGeom prst="rect">
            <a:avLst/>
          </a:prstGeom>
        </p:spPr>
      </p:pic>
      <p:sp>
        <p:nvSpPr>
          <p:cNvPr id="28" name="标题 1"/>
          <p:cNvSpPr txBox="1"/>
          <p:nvPr/>
        </p:nvSpPr>
        <p:spPr>
          <a:xfrm flipH="1">
            <a:off x="1499879" y="2821046"/>
            <a:ext cx="4369422" cy="2046983"/>
          </a:xfrm>
          <a:prstGeom prst="round1Rect">
            <a:avLst/>
          </a:prstGeom>
          <a:solidFill>
            <a:schemeClr val="bg1">
              <a:lumMod val="95000"/>
            </a:schemeClr>
          </a:solidFill>
          <a:ln cap="sq">
            <a:noFill/>
            <a:prstDash val="solid"/>
            <a:miter/>
          </a:ln>
        </p:spPr>
        <p:txBody>
          <a:bodyPr vert="horz" wrap="square" lIns="68580" tIns="34290" rIns="68580" bIns="3429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标题 1"/>
          <p:cNvSpPr txBox="1"/>
          <p:nvPr/>
        </p:nvSpPr>
        <p:spPr>
          <a:xfrm>
            <a:off x="3374978" y="935201"/>
            <a:ext cx="4467592" cy="1807365"/>
          </a:xfrm>
          <a:prstGeom prst="round1Rect">
            <a:avLst/>
          </a:prstGeom>
          <a:solidFill>
            <a:schemeClr val="bg1">
              <a:lumMod val="95000"/>
            </a:schemeClr>
          </a:solidFill>
          <a:ln cap="sq">
            <a:noFill/>
            <a:prstDash val="solid"/>
            <a:miter/>
          </a:ln>
        </p:spPr>
        <p:txBody>
          <a:bodyPr vert="horz" wrap="square" lIns="68580" tIns="34290" rIns="68580" bIns="3429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标题 1"/>
          <p:cNvSpPr txBox="1"/>
          <p:nvPr/>
        </p:nvSpPr>
        <p:spPr>
          <a:xfrm>
            <a:off x="3653287" y="1048108"/>
            <a:ext cx="3978774" cy="282401"/>
          </a:xfrm>
          <a:prstGeom prst="rect">
            <a:avLst/>
          </a:prstGeom>
          <a:noFill/>
          <a:ln w="12700" cap="sq">
            <a:noFill/>
            <a:miter/>
          </a:ln>
        </p:spPr>
        <p:txBody>
          <a:bodyPr vert="horz" wrap="square" lIns="0" tIns="0" rIns="0" bIns="0" rtlCol="0" anchor="t"/>
          <a:lstStyle/>
          <a:p>
            <a:pPr>
              <a:lnSpc>
                <a:spcPct val="130000"/>
              </a:lnSpc>
            </a:pPr>
            <a:r>
              <a:rPr kumimoji="1" lang="en-US" altLang="zh-CN" sz="1100" b="1" dirty="0" err="1" smtClean="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H"/>
              </a:rPr>
              <a:t>突出个人</a:t>
            </a:r>
            <a:r>
              <a:rPr kumimoji="1" lang="zh-CN" altLang="en-US" sz="1100" b="1" dirty="0" smtClean="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H"/>
              </a:rPr>
              <a:t>简历</a:t>
            </a:r>
            <a:r>
              <a:rPr kumimoji="1" lang="en-US" altLang="zh-CN" sz="1100" b="1" dirty="0" err="1" smtClean="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H"/>
              </a:rPr>
              <a:t>与岗位的匹配性</a:t>
            </a:r>
            <a:endParaRPr kumimoji="1" lang="zh-CN" altLang="en-US" sz="1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标题 1"/>
          <p:cNvSpPr txBox="1"/>
          <p:nvPr/>
        </p:nvSpPr>
        <p:spPr>
          <a:xfrm>
            <a:off x="3653287" y="1325689"/>
            <a:ext cx="3978774" cy="129252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kumimoji="1" lang="en-US" altLang="zh-CN" sz="1000" dirty="0" err="1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L"/>
              </a:rPr>
              <a:t>毕业生需要根据岗位需求，结合自身优势，制作针对性强的个人简历，突出个人特色和优势，及与应聘岗位的契合度，避免一份简历走天下</a:t>
            </a:r>
            <a:r>
              <a:rPr kumimoji="1" lang="en-US" altLang="zh-CN" sz="1000" dirty="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L"/>
              </a:rPr>
              <a:t>；</a:t>
            </a:r>
            <a:endParaRPr kumimoji="1"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kumimoji="1" lang="en-US" altLang="zh-CN" sz="1000" dirty="0" err="1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L"/>
              </a:rPr>
              <a:t>明确企业眼中的优秀简历及重点关注点</a:t>
            </a:r>
            <a:r>
              <a:rPr kumimoji="1" lang="en-US" altLang="zh-CN" sz="1000" dirty="0" smtClean="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L"/>
              </a:rPr>
              <a:t>，</a:t>
            </a:r>
            <a:r>
              <a:rPr kumimoji="1" lang="zh-CN" altLang="en-US" sz="1000" dirty="0" smtClean="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L"/>
              </a:rPr>
              <a:t>重要的</a:t>
            </a:r>
            <a:r>
              <a:rPr kumimoji="1" lang="en-US" altLang="zh-CN" sz="1000" dirty="0" err="1" smtClean="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L"/>
              </a:rPr>
              <a:t>不是做了什么而是产生了什么价值</a:t>
            </a:r>
            <a:r>
              <a:rPr kumimoji="1" lang="en-US" altLang="zh-CN" sz="1000" dirty="0" err="1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L"/>
              </a:rPr>
              <a:t>，过程有什么复盘和思考</a:t>
            </a:r>
            <a:r>
              <a:rPr kumimoji="1" lang="en-US" altLang="zh-CN" sz="1000" dirty="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L"/>
              </a:rPr>
              <a:t>。</a:t>
            </a:r>
            <a:endParaRPr kumimoji="1"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标题 1"/>
          <p:cNvSpPr txBox="1"/>
          <p:nvPr/>
        </p:nvSpPr>
        <p:spPr>
          <a:xfrm>
            <a:off x="1625427" y="2926605"/>
            <a:ext cx="4058325" cy="503506"/>
          </a:xfrm>
          <a:prstGeom prst="rect">
            <a:avLst/>
          </a:prstGeom>
          <a:noFill/>
          <a:ln w="12700" cap="sq">
            <a:noFill/>
            <a:miter/>
          </a:ln>
        </p:spPr>
        <p:txBody>
          <a:bodyPr vert="horz" wrap="square" lIns="0" tIns="0" rIns="0" bIns="0" rtlCol="0" anchor="t"/>
          <a:lstStyle/>
          <a:p>
            <a:pPr>
              <a:lnSpc>
                <a:spcPct val="130000"/>
              </a:lnSpc>
            </a:pPr>
            <a:r>
              <a:rPr kumimoji="1" lang="zh-CN" altLang="en-US" sz="11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面试</a:t>
            </a:r>
            <a:r>
              <a:rPr kumimoji="1" lang="zh-CN" altLang="en-US" sz="1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突围</a:t>
            </a:r>
          </a:p>
        </p:txBody>
      </p:sp>
      <p:sp>
        <p:nvSpPr>
          <p:cNvPr id="34" name="标题 1"/>
          <p:cNvSpPr txBox="1"/>
          <p:nvPr/>
        </p:nvSpPr>
        <p:spPr>
          <a:xfrm>
            <a:off x="1625427" y="3256810"/>
            <a:ext cx="4058325" cy="161121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kumimoji="1" lang="zh-CN" altLang="en-US" sz="1000" b="1" dirty="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L"/>
              </a:rPr>
              <a:t>无领导</a:t>
            </a:r>
            <a:r>
              <a:rPr kumimoji="1" lang="zh-CN" altLang="en-US" sz="1000" b="1" dirty="0" smtClean="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L"/>
              </a:rPr>
              <a:t>小组</a:t>
            </a:r>
            <a:endParaRPr kumimoji="1" lang="en-US" altLang="zh-CN" sz="1000" b="1" dirty="0" smtClean="0">
              <a:ln w="12700">
                <a:noFill/>
              </a:ln>
              <a:solidFill>
                <a:srgbClr val="262626">
                  <a:alpha val="10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L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1000" dirty="0" smtClean="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L"/>
              </a:rPr>
              <a:t>毕业生</a:t>
            </a:r>
            <a:r>
              <a:rPr kumimoji="1" lang="zh-CN" altLang="en-US" sz="1000" dirty="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L"/>
              </a:rPr>
              <a:t>需要提前准备无领导小组讨论，掌握沟通技巧和协作能力，以便在面试中脱颖而出</a:t>
            </a:r>
            <a:r>
              <a:rPr kumimoji="1" lang="en-US" altLang="zh-CN" sz="1000" dirty="0" smtClean="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L"/>
              </a:rPr>
              <a:t>。</a:t>
            </a: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kumimoji="1" lang="en-US" altLang="zh-CN" sz="1000" b="1" dirty="0" err="1">
                <a:ln w="12700">
                  <a:noFill/>
                </a:ln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ource Han Sans CN Bold"/>
              </a:rPr>
              <a:t>专业面</a:t>
            </a:r>
            <a:r>
              <a:rPr kumimoji="1" lang="en-US" altLang="zh-CN" sz="1000" b="1" dirty="0">
                <a:ln w="12700">
                  <a:noFill/>
                </a:ln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ource Han Sans CN Bold"/>
              </a:rPr>
              <a:t>/</a:t>
            </a:r>
            <a:r>
              <a:rPr kumimoji="1" lang="en-US" altLang="zh-CN" sz="1000" b="1" dirty="0" err="1">
                <a:ln w="12700">
                  <a:noFill/>
                </a:ln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ource Han Sans CN Bold"/>
              </a:rPr>
              <a:t>高管</a:t>
            </a:r>
            <a:r>
              <a:rPr kumimoji="1" lang="en-US" altLang="zh-CN" sz="1000" b="1" dirty="0">
                <a:ln w="12700">
                  <a:noFill/>
                </a:ln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ource Han Sans CN Bold"/>
              </a:rPr>
              <a:t>/</a:t>
            </a:r>
            <a:r>
              <a:rPr kumimoji="1" lang="en-US" altLang="zh-CN" sz="1000" b="1" dirty="0" err="1">
                <a:ln w="12700">
                  <a:noFill/>
                </a:ln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ource Han Sans CN Bold"/>
              </a:rPr>
              <a:t>HR</a:t>
            </a:r>
            <a:r>
              <a:rPr kumimoji="1" lang="en-US" altLang="zh-CN" sz="1000" b="1" dirty="0" err="1" smtClean="0">
                <a:ln w="12700">
                  <a:noFill/>
                </a:ln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ource Han Sans CN Bold"/>
              </a:rPr>
              <a:t>面</a:t>
            </a:r>
            <a:endParaRPr kumimoji="1" lang="en-US" altLang="zh-CN" sz="1000" b="1" dirty="0" smtClean="0">
              <a:ln w="12700">
                <a:noFill/>
              </a:ln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L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毕业生需要充分了解面试的岗位，明确个人优劣势，做好常见问题的回答</a:t>
            </a:r>
            <a:r>
              <a:rPr kumimoji="1"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应对；掌握</a:t>
            </a:r>
            <a:r>
              <a:rPr kumimoji="1"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基础的提问和回答逻辑，如</a:t>
            </a:r>
            <a:r>
              <a:rPr kumimoji="1"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STAR</a:t>
            </a:r>
            <a:r>
              <a:rPr kumimoji="1"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法则，以便更好地展示自己的优势。</a:t>
            </a:r>
          </a:p>
          <a:p>
            <a:pPr>
              <a:lnSpc>
                <a:spcPct val="150000"/>
              </a:lnSpc>
            </a:pPr>
            <a:endParaRPr kumimoji="1"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5">
            <a:alphaModFix/>
          </a:blip>
          <a:srcRect/>
          <a:stretch>
            <a:fillRect/>
          </a:stretch>
        </p:blipFill>
        <p:spPr>
          <a:xfrm>
            <a:off x="1011520" y="923782"/>
            <a:ext cx="2560356" cy="1819200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6">
            <a:alphaModFix/>
          </a:blip>
          <a:srcRect/>
          <a:stretch>
            <a:fillRect/>
          </a:stretch>
        </p:blipFill>
        <p:spPr>
          <a:xfrm>
            <a:off x="5761746" y="2811137"/>
            <a:ext cx="2483503" cy="1767917"/>
          </a:xfrm>
          <a:prstGeom prst="rect">
            <a:avLst/>
          </a:prstGeom>
        </p:spPr>
      </p:pic>
      <p:graphicFrame>
        <p:nvGraphicFramePr>
          <p:cNvPr id="52" name="表格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9638618"/>
              </p:ext>
            </p:extLst>
          </p:nvPr>
        </p:nvGraphicFramePr>
        <p:xfrm>
          <a:off x="1011520" y="923924"/>
          <a:ext cx="2560356" cy="18186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937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666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9980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80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主题</a:t>
                      </a:r>
                    </a:p>
                  </a:txBody>
                  <a:tcPr marL="68580" marR="68580" marT="34290" marB="3429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80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课程名</a:t>
                      </a:r>
                    </a:p>
                  </a:txBody>
                  <a:tcPr marL="68580" marR="68580" marT="34290" marB="3429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592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80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简历制作篇</a:t>
                      </a:r>
                      <a:endParaRPr lang="zh-CN" altLang="en-US" sz="800" b="1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《</a:t>
                      </a:r>
                      <a:r>
                        <a:rPr lang="zh-CN" altLang="en-US" sz="80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遇见更美的简历</a:t>
                      </a:r>
                      <a:r>
                        <a:rPr lang="en-US" altLang="zh-CN" sz="80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》</a:t>
                      </a:r>
                      <a:endParaRPr lang="zh-CN" altLang="en-US" sz="8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767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80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面试技巧篇</a:t>
                      </a:r>
                      <a:endParaRPr lang="zh-CN" altLang="en-US" sz="800" b="1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kern="120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《</a:t>
                      </a:r>
                      <a:r>
                        <a:rPr lang="zh-CN" altLang="zh-CN" sz="800" kern="120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三招教你轻松应对</a:t>
                      </a:r>
                      <a:endParaRPr lang="en-US" altLang="zh-CN" sz="800" kern="12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r>
                        <a:rPr lang="zh-CN" altLang="zh-CN" sz="800" kern="120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校招面试</a:t>
                      </a:r>
                      <a:r>
                        <a:rPr lang="en-US" altLang="zh-CN" sz="800" kern="120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》</a:t>
                      </a:r>
                      <a:endParaRPr lang="zh-CN" altLang="en-US" sz="800" kern="12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34290" marB="3429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3400"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sz="80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职业发展篇</a:t>
                      </a:r>
                      <a:endParaRPr lang="zh-CN" altLang="en-US" sz="800" b="1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《</a:t>
                      </a:r>
                      <a:r>
                        <a:rPr lang="zh-CN" altLang="en-US" sz="80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经济发展与择业</a:t>
                      </a:r>
                      <a:r>
                        <a:rPr lang="en-US" altLang="zh-CN" sz="80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》</a:t>
                      </a:r>
                      <a:endParaRPr lang="zh-CN" altLang="en-US" sz="8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5921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《</a:t>
                      </a:r>
                      <a:r>
                        <a:rPr lang="zh-CN" altLang="en-US" sz="80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如何提高就业力</a:t>
                      </a:r>
                      <a:r>
                        <a:rPr lang="en-US" altLang="zh-CN" sz="80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》</a:t>
                      </a:r>
                      <a:endParaRPr lang="zh-CN" altLang="en-US" sz="8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592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80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职</a:t>
                      </a:r>
                      <a:r>
                        <a:rPr lang="zh-CN" altLang="en-US" sz="8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场魔方</a:t>
                      </a:r>
                      <a:endParaRPr lang="zh-CN" altLang="en-US" sz="800" b="1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《</a:t>
                      </a:r>
                      <a:r>
                        <a:rPr lang="zh-CN" altLang="en-US" sz="80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职场融入三部曲</a:t>
                      </a:r>
                      <a:r>
                        <a:rPr lang="en-US" altLang="zh-CN" sz="80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》</a:t>
                      </a:r>
                      <a:endParaRPr lang="zh-CN" altLang="en-US" sz="8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34980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1141" y="1532097"/>
            <a:ext cx="5675778" cy="2333203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330200" y="222885"/>
            <a:ext cx="2553335" cy="701040"/>
            <a:chOff x="520" y="351"/>
            <a:chExt cx="4021" cy="1104"/>
          </a:xfrm>
        </p:grpSpPr>
        <p:sp>
          <p:nvSpPr>
            <p:cNvPr id="14" name="Shape 687"/>
            <p:cNvSpPr txBox="1"/>
            <p:nvPr/>
          </p:nvSpPr>
          <p:spPr>
            <a:xfrm>
              <a:off x="1548" y="449"/>
              <a:ext cx="2993" cy="521"/>
            </a:xfrm>
            <a:prstGeom prst="rect">
              <a:avLst/>
            </a:prstGeom>
            <a:ln w="25400">
              <a:miter lim="400000"/>
            </a:ln>
          </p:spPr>
          <p:txBody>
            <a:bodyPr wrap="none" lIns="26787" tIns="26787" rIns="26787" bIns="26787" anchor="ctr">
              <a:spAutoFit/>
            </a:bodyPr>
            <a:lstStyle>
              <a:lvl1pPr defTabSz="821690">
                <a:defRPr sz="4600">
                  <a:solidFill>
                    <a:srgbClr val="1478FE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玩转</a:t>
              </a:r>
              <a:r>
                <a:rPr lang="zh-CN" altLang="en-US" sz="1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“职场魔方”</a:t>
              </a:r>
              <a:endPara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矩形"/>
            <p:cNvSpPr/>
            <p:nvPr/>
          </p:nvSpPr>
          <p:spPr>
            <a:xfrm>
              <a:off x="1456" y="351"/>
              <a:ext cx="17" cy="680"/>
            </a:xfrm>
            <a:prstGeom prst="rect">
              <a:avLst/>
            </a:prstGeom>
            <a:solidFill>
              <a:srgbClr val="1478FE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endParaRPr sz="48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27" name="图像" descr="图像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520" y="360"/>
              <a:ext cx="814" cy="1095"/>
            </a:xfrm>
            <a:prstGeom prst="rect">
              <a:avLst/>
            </a:prstGeom>
            <a:ln w="12700">
              <a:miter lim="400000"/>
              <a:headEnd/>
              <a:tailEnd/>
            </a:ln>
          </p:spPr>
        </p:pic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8036" y="-2"/>
            <a:ext cx="2180272" cy="609194"/>
          </a:xfrm>
          <a:prstGeom prst="rect">
            <a:avLst/>
          </a:prstGeom>
        </p:spPr>
      </p:pic>
      <p:sp>
        <p:nvSpPr>
          <p:cNvPr id="55" name="标题 1"/>
          <p:cNvSpPr txBox="1"/>
          <p:nvPr/>
        </p:nvSpPr>
        <p:spPr>
          <a:xfrm>
            <a:off x="-1325172" y="4217139"/>
            <a:ext cx="2755106" cy="2755106"/>
          </a:xfrm>
          <a:prstGeom prst="ellipse">
            <a:avLst/>
          </a:prstGeom>
          <a:solidFill>
            <a:schemeClr val="accent1">
              <a:alpha val="5000"/>
            </a:schemeClr>
          </a:solidFill>
          <a:ln w="12700" cap="sq">
            <a:noFill/>
            <a:miter/>
          </a:ln>
        </p:spPr>
        <p:txBody>
          <a:bodyPr vert="horz" wrap="square" lIns="68580" tIns="34290" rIns="68580" bIns="3429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标题 1"/>
          <p:cNvSpPr txBox="1"/>
          <p:nvPr/>
        </p:nvSpPr>
        <p:spPr>
          <a:xfrm>
            <a:off x="501693" y="877149"/>
            <a:ext cx="505577" cy="505577"/>
          </a:xfrm>
          <a:prstGeom prst="ellipse">
            <a:avLst/>
          </a:prstGeom>
          <a:gradFill>
            <a:gsLst>
              <a:gs pos="0">
                <a:schemeClr val="accent1">
                  <a:lumMod val="40000"/>
                  <a:lumOff val="60000"/>
                  <a:alpha val="0"/>
                </a:schemeClr>
              </a:gs>
              <a:gs pos="100000">
                <a:schemeClr val="accent1">
                  <a:alpha val="29000"/>
                </a:schemeClr>
              </a:gs>
            </a:gsLst>
            <a:lin ang="16200000" scaled="0"/>
          </a:gradFill>
          <a:ln w="12700" cap="sq">
            <a:noFill/>
            <a:miter/>
          </a:ln>
          <a:effectLst/>
        </p:spPr>
        <p:txBody>
          <a:bodyPr vert="horz" wrap="square" lIns="68580" tIns="34290" rIns="68580" bIns="3429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标题 1"/>
          <p:cNvSpPr txBox="1"/>
          <p:nvPr/>
        </p:nvSpPr>
        <p:spPr>
          <a:xfrm>
            <a:off x="594455" y="1227975"/>
            <a:ext cx="3083465" cy="833737"/>
          </a:xfrm>
          <a:prstGeom prst="rect">
            <a:avLst/>
          </a:prstGeom>
          <a:noFill/>
          <a:ln>
            <a:noFill/>
          </a:ln>
        </p:spPr>
        <p:txBody>
          <a:bodyPr vert="horz" wrap="square" lIns="68580" tIns="34290" rIns="68580" bIns="34290" rtlCol="0" anchor="t"/>
          <a:lstStyle/>
          <a:p>
            <a:pPr marL="171450" indent="-171450" algn="l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kumimoji="1" lang="en-US" altLang="zh-CN" sz="1000" dirty="0" err="1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/>
              </a:rPr>
              <a:t>入职了才发现岗位跟自己想象的不一样，选择坚持还是放弃</a:t>
            </a:r>
            <a:r>
              <a:rPr kumimoji="1" lang="en-US" altLang="zh-CN" sz="1000" dirty="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/>
              </a:rPr>
              <a:t>？
</a:t>
            </a:r>
            <a:r>
              <a:rPr kumimoji="1" lang="en-US" altLang="zh-CN" sz="1000" dirty="0" err="1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/>
              </a:rPr>
              <a:t>大环境不好，不敢轻易掉头，那么为什么不提前实习，降低试错成本</a:t>
            </a:r>
            <a:r>
              <a:rPr kumimoji="1" lang="en-US" altLang="zh-CN" sz="1000" dirty="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/>
              </a:rPr>
              <a:t>？</a:t>
            </a:r>
            <a:endParaRPr kumimoji="1"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标题 1"/>
          <p:cNvSpPr txBox="1"/>
          <p:nvPr/>
        </p:nvSpPr>
        <p:spPr>
          <a:xfrm>
            <a:off x="495301" y="2193122"/>
            <a:ext cx="505577" cy="505577"/>
          </a:xfrm>
          <a:prstGeom prst="ellipse">
            <a:avLst/>
          </a:prstGeom>
          <a:gradFill>
            <a:gsLst>
              <a:gs pos="0">
                <a:schemeClr val="accent1">
                  <a:lumMod val="40000"/>
                  <a:lumOff val="60000"/>
                  <a:alpha val="0"/>
                </a:schemeClr>
              </a:gs>
              <a:gs pos="100000">
                <a:schemeClr val="accent1">
                  <a:alpha val="29000"/>
                </a:schemeClr>
              </a:gs>
            </a:gsLst>
            <a:lin ang="16200000" scaled="0"/>
          </a:gradFill>
          <a:ln w="12700" cap="sq">
            <a:noFill/>
            <a:miter/>
          </a:ln>
          <a:effectLst/>
        </p:spPr>
        <p:txBody>
          <a:bodyPr vert="horz" wrap="square" lIns="68580" tIns="34290" rIns="68580" bIns="3429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标题 1"/>
          <p:cNvSpPr txBox="1"/>
          <p:nvPr/>
        </p:nvSpPr>
        <p:spPr>
          <a:xfrm>
            <a:off x="502648" y="3564698"/>
            <a:ext cx="505577" cy="505577"/>
          </a:xfrm>
          <a:prstGeom prst="ellipse">
            <a:avLst/>
          </a:prstGeom>
          <a:gradFill>
            <a:gsLst>
              <a:gs pos="0">
                <a:schemeClr val="accent1">
                  <a:lumMod val="40000"/>
                  <a:lumOff val="60000"/>
                  <a:alpha val="0"/>
                </a:schemeClr>
              </a:gs>
              <a:gs pos="100000">
                <a:schemeClr val="accent1">
                  <a:alpha val="29000"/>
                </a:schemeClr>
              </a:gs>
            </a:gsLst>
            <a:lin ang="16200000" scaled="0"/>
          </a:gradFill>
          <a:ln w="12700" cap="sq">
            <a:noFill/>
            <a:miter/>
          </a:ln>
          <a:effectLst/>
        </p:spPr>
        <p:txBody>
          <a:bodyPr vert="horz" wrap="square" lIns="68580" tIns="34290" rIns="68580" bIns="34290" rtlCol="0" anchor="ctr"/>
          <a:lstStyle/>
          <a:p>
            <a:pPr algn="ctr">
              <a:lnSpc>
                <a:spcPct val="110000"/>
              </a:lnSpc>
            </a:pPr>
            <a:endParaRPr kumimoji="1"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标题 1"/>
          <p:cNvSpPr txBox="1"/>
          <p:nvPr/>
        </p:nvSpPr>
        <p:spPr>
          <a:xfrm>
            <a:off x="595410" y="3615442"/>
            <a:ext cx="4048125" cy="258212"/>
          </a:xfrm>
          <a:prstGeom prst="rect">
            <a:avLst/>
          </a:prstGeom>
          <a:noFill/>
          <a:ln>
            <a:noFill/>
          </a:ln>
        </p:spPr>
        <p:txBody>
          <a:bodyPr vert="horz" wrap="square" lIns="68580" tIns="34290" rIns="68580" bIns="34290" rtlCol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kumimoji="1" lang="en-US" altLang="zh-CN" sz="1200" b="1" dirty="0" err="1">
                <a:ln w="12700">
                  <a:noFill/>
                </a:ln>
                <a:solidFill>
                  <a:srgbClr val="1D5BB3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H"/>
              </a:rPr>
              <a:t>职场这条路，已经有很多人走过</a:t>
            </a:r>
            <a:endParaRPr kumimoji="1" lang="zh-CN" altLang="en-US" sz="1013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标题 1"/>
          <p:cNvSpPr txBox="1"/>
          <p:nvPr/>
        </p:nvSpPr>
        <p:spPr>
          <a:xfrm>
            <a:off x="588062" y="2543949"/>
            <a:ext cx="3083465" cy="855610"/>
          </a:xfrm>
          <a:prstGeom prst="rect">
            <a:avLst/>
          </a:prstGeom>
          <a:noFill/>
          <a:ln>
            <a:noFill/>
          </a:ln>
        </p:spPr>
        <p:txBody>
          <a:bodyPr vert="horz" wrap="square" lIns="68580" tIns="34290" rIns="68580" bIns="34290" rtlCol="0" anchor="t"/>
          <a:lstStyle/>
          <a:p>
            <a:pPr marL="171450" indent="-171450" algn="l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kumimoji="1" lang="en-US" altLang="zh-CN" sz="1000" dirty="0" err="1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/>
              </a:rPr>
              <a:t>前置实习，了解岗位是什么样的，我的适配度如何，</a:t>
            </a:r>
            <a:r>
              <a:rPr kumimoji="1" lang="en-US" altLang="zh-CN" sz="1000" dirty="0" err="1" smtClean="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/>
              </a:rPr>
              <a:t>公司企业文化和工作环境</a:t>
            </a:r>
            <a:r>
              <a:rPr kumimoji="1" lang="zh-CN" altLang="en-US" sz="1000" dirty="0" smtClean="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/>
              </a:rPr>
              <a:t>；</a:t>
            </a:r>
            <a:endParaRPr kumimoji="1" lang="en-US" altLang="zh-CN" sz="1000" dirty="0" smtClean="0">
              <a:ln w="12700">
                <a:noFill/>
              </a:ln>
              <a:solidFill>
                <a:srgbClr val="262626">
                  <a:alpha val="10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R"/>
            </a:endParaRPr>
          </a:p>
          <a:p>
            <a:pPr marL="171450" indent="-171450" algn="l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kumimoji="1" lang="en-US" altLang="zh-CN" sz="1000" dirty="0" err="1" smtClean="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/>
              </a:rPr>
              <a:t>经历职场的生存发展</a:t>
            </a:r>
            <a:r>
              <a:rPr kumimoji="1" lang="en-US" altLang="zh-CN" sz="1000" dirty="0" smtClean="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/>
              </a:rPr>
              <a:t>，</a:t>
            </a:r>
            <a:r>
              <a:rPr kumimoji="1" lang="zh-CN" altLang="en-US" sz="1000" dirty="0" smtClean="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/>
              </a:rPr>
              <a:t>更清晰职场是怎么样的？</a:t>
            </a:r>
            <a:r>
              <a:rPr kumimoji="1" lang="en-US" altLang="zh-CN" sz="1000" dirty="0" err="1" smtClean="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/>
              </a:rPr>
              <a:t>为入职后的快速融入</a:t>
            </a:r>
            <a:r>
              <a:rPr kumimoji="1" lang="en-US" altLang="zh-CN" sz="1000" dirty="0" err="1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/>
              </a:rPr>
              <a:t>&amp;脱颖而出打下基础</a:t>
            </a:r>
            <a:r>
              <a:rPr kumimoji="1" lang="en-US" altLang="zh-CN" sz="1000" dirty="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/>
              </a:rPr>
              <a:t>。</a:t>
            </a:r>
            <a:endParaRPr kumimoji="1"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标题 1"/>
          <p:cNvSpPr txBox="1"/>
          <p:nvPr/>
        </p:nvSpPr>
        <p:spPr>
          <a:xfrm>
            <a:off x="594455" y="927892"/>
            <a:ext cx="4048125" cy="258212"/>
          </a:xfrm>
          <a:prstGeom prst="rect">
            <a:avLst/>
          </a:prstGeom>
          <a:noFill/>
          <a:ln>
            <a:noFill/>
          </a:ln>
        </p:spPr>
        <p:txBody>
          <a:bodyPr vert="horz" wrap="square" lIns="68580" tIns="34290" rIns="68580" bIns="34290" rtlCol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kumimoji="1" lang="en-US" altLang="zh-CN" sz="1200" b="1" dirty="0" err="1">
                <a:ln w="12700">
                  <a:noFill/>
                </a:ln>
                <a:solidFill>
                  <a:srgbClr val="1D5BB3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H"/>
              </a:rPr>
              <a:t>如果方向不对，快速止损才是聪明的选择</a:t>
            </a:r>
            <a:endParaRPr kumimoji="1" lang="zh-CN" altLang="en-US" sz="1013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标题 1"/>
          <p:cNvSpPr txBox="1"/>
          <p:nvPr/>
        </p:nvSpPr>
        <p:spPr>
          <a:xfrm>
            <a:off x="588062" y="2243866"/>
            <a:ext cx="4048125" cy="258212"/>
          </a:xfrm>
          <a:prstGeom prst="rect">
            <a:avLst/>
          </a:prstGeom>
          <a:noFill/>
          <a:ln>
            <a:noFill/>
          </a:ln>
        </p:spPr>
        <p:txBody>
          <a:bodyPr vert="horz" wrap="square" lIns="68580" tIns="34290" rIns="68580" bIns="34290" rtlCol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kumimoji="1" lang="en-US" altLang="zh-CN" sz="1200" b="1" dirty="0" err="1">
                <a:ln w="12700">
                  <a:noFill/>
                </a:ln>
                <a:solidFill>
                  <a:srgbClr val="1D5BB3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H"/>
              </a:rPr>
              <a:t>在实践中才能快速成长</a:t>
            </a:r>
            <a:endParaRPr kumimoji="1" lang="zh-CN" altLang="en-US" sz="1013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标题 1"/>
          <p:cNvSpPr txBox="1"/>
          <p:nvPr/>
        </p:nvSpPr>
        <p:spPr>
          <a:xfrm>
            <a:off x="595410" y="3915525"/>
            <a:ext cx="3083465" cy="761251"/>
          </a:xfrm>
          <a:prstGeom prst="rect">
            <a:avLst/>
          </a:prstGeom>
          <a:noFill/>
          <a:ln>
            <a:noFill/>
          </a:ln>
        </p:spPr>
        <p:txBody>
          <a:bodyPr vert="horz" wrap="square" lIns="68580" tIns="34290" rIns="68580" bIns="34290" rtlCol="0" anchor="t"/>
          <a:lstStyle/>
          <a:p>
            <a:pPr marL="171450" indent="-171450" algn="l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kumimoji="1" lang="en-US" altLang="zh-CN" sz="1000" dirty="0" err="1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/>
              </a:rPr>
              <a:t>职场转身，有前人走的路，可以读，</a:t>
            </a:r>
            <a:r>
              <a:rPr kumimoji="1" lang="en-US" altLang="zh-CN" sz="1000" dirty="0" err="1" smtClean="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/>
              </a:rPr>
              <a:t>职场魔方知多少</a:t>
            </a:r>
            <a:r>
              <a:rPr kumimoji="1" lang="en-US" altLang="zh-CN" sz="1000" dirty="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/>
              </a:rPr>
              <a:t>？</a:t>
            </a:r>
            <a:endParaRPr kumimoji="1"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91047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SOURCE_RECORD_KEY" val="{&quot;8&quot;:[20475546,4538450,20472199,3178668,20471413,4568304]}"/>
  <p:tag name="COMMONDATA" val="eyJoZGlkIjoiOGY5MGM2NGJjMWMzZmE5ZTc1NDkwZTE2YmU0NjhhNTI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UNIT_PLACING_PICTURE_USER_VIEWPORT" val="{&quot;height&quot;:858,&quot;width&quot;:1343}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6350" cap="flat">
          <a:solidFill>
            <a:srgbClr val="009CDB">
              <a:alpha val="30000"/>
            </a:srgbClr>
          </a:solidFill>
          <a:prstDash val="sysDot"/>
          <a:miter lim="400000"/>
        </a:ln>
      </a:spPr>
      <a:bodyPr wrap="square" lIns="0" tIns="0" rIns="0" bIns="0" numCol="1" anchor="ctr">
        <a:noAutofit/>
      </a:bodyPr>
      <a:lstStyle>
        <a:defPPr algn="l" defTabSz="144145">
          <a:defRPr sz="375" b="1" dirty="0">
            <a:solidFill>
              <a:srgbClr val="000000"/>
            </a:solidFill>
            <a:sym typeface="微软雅黑" panose="020B0503020204020204" charset="-122"/>
          </a:defRPr>
        </a:defPPr>
      </a:lstStyle>
    </a:sp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none" lIns="91437" tIns="91437" rIns="91437" bIns="91437" numCol="1" spcCol="38100" rtlCol="0" anchor="t">
        <a:spAutoFit/>
      </a:bodyPr>
      <a:lstStyle>
        <a:defPPr marL="0" marR="0" indent="0" algn="l" defTabSz="1828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200" b="0" i="0" u="none" strike="noStrike" cap="none" spc="0" normalizeH="0" baseline="0" dirty="0">
            <a:ln>
              <a:noFill/>
            </a:ln>
            <a:solidFill>
              <a:srgbClr val="B0CEFF"/>
            </a:solidFill>
            <a:effectLst/>
            <a:uFillTx/>
            <a:latin typeface="Arial" panose="020B0604020202020204" pitchFamily="34" charset="0"/>
            <a:ea typeface="微软雅黑" panose="020B0503020204020204" charset="-122"/>
            <a:cs typeface="Arial" panose="020B0604020202020204" pitchFamily="34" charset="0"/>
            <a:sym typeface="Helvetica"/>
          </a:defRPr>
        </a:def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 主题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主题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</a:spPr>
      <a:bodyPr rot="0" spcFirstLastPara="1" vertOverflow="overflow" horzOverflow="overflow" vert="horz" wrap="square" lIns="91437" tIns="91437" rIns="91437" bIns="91437" numCol="1" spcCol="38100" rtlCol="0" anchor="ctr">
        <a:spAutoFit/>
      </a:bodyPr>
      <a:lstStyle>
        <a:defPPr marL="0" marR="0" indent="0" algn="l" defTabSz="1828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91437" tIns="91437" rIns="91437" bIns="91437" numCol="1" spcCol="38100" rtlCol="0" anchor="t">
        <a:spAutoFit/>
      </a:bodyPr>
      <a:lstStyle>
        <a:defPPr marL="0" marR="0" indent="0" algn="l" defTabSz="1828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6351</TotalTime>
  <Words>1511</Words>
  <Application>Microsoft Office PowerPoint</Application>
  <PresentationFormat>全屏显示(16:9)</PresentationFormat>
  <Paragraphs>231</Paragraphs>
  <Slides>20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42" baseType="lpstr">
      <vt:lpstr>Gotham</vt:lpstr>
      <vt:lpstr>Helvetica Light</vt:lpstr>
      <vt:lpstr>OPPOSans B</vt:lpstr>
      <vt:lpstr>OPPOSans H</vt:lpstr>
      <vt:lpstr>OPPOSans L</vt:lpstr>
      <vt:lpstr>OPPOSans R</vt:lpstr>
      <vt:lpstr>Source Han Sans</vt:lpstr>
      <vt:lpstr>Source Han Sans CN Bold</vt:lpstr>
      <vt:lpstr>等线</vt:lpstr>
      <vt:lpstr>等线 Light</vt:lpstr>
      <vt:lpstr>方正兰亭中黑简体</vt:lpstr>
      <vt:lpstr>仿宋</vt:lpstr>
      <vt:lpstr>美的无界联动体</vt:lpstr>
      <vt:lpstr>宋体</vt:lpstr>
      <vt:lpstr>微软雅黑</vt:lpstr>
      <vt:lpstr>Arial</vt:lpstr>
      <vt:lpstr>Calibri</vt:lpstr>
      <vt:lpstr>Calibri Light</vt:lpstr>
      <vt:lpstr>Helvetica</vt:lpstr>
      <vt:lpstr>Times New Roman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熊程程</dc:creator>
  <cp:lastModifiedBy>Midea</cp:lastModifiedBy>
  <cp:revision>1552</cp:revision>
  <cp:lastPrinted>2024-05-22T03:21:29Z</cp:lastPrinted>
  <dcterms:created xsi:type="dcterms:W3CDTF">2024-05-22T03:21:29Z</dcterms:created>
  <dcterms:modified xsi:type="dcterms:W3CDTF">2024-12-05T23:28:30Z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2052-5.4.0.7913</vt:lpwstr>
  </property>
  <property fmtid="{D5CDD505-2E9C-101B-9397-08002B2CF9AE}" pid="3" name="ICV">
    <vt:lpwstr>26E3ABAEC085B516F1624D66C1B39FEA_43</vt:lpwstr>
  </property>
</Properties>
</file>